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75" r:id="rId12"/>
    <p:sldId id="266" r:id="rId13"/>
    <p:sldId id="267" r:id="rId14"/>
    <p:sldId id="268" r:id="rId15"/>
    <p:sldId id="269" r:id="rId16"/>
    <p:sldId id="270" r:id="rId17"/>
    <p:sldId id="271" r:id="rId18"/>
    <p:sldId id="273" r:id="rId19"/>
    <p:sldId id="274" r:id="rId20"/>
    <p:sldId id="276" r:id="rId21"/>
    <p:sldId id="278"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2EBCE-8D7F-452C-A17B-92BB6AD2B480}" type="datetimeFigureOut">
              <a:rPr lang="en-US" smtClean="0"/>
              <a:pPr/>
              <a:t>12/9/2009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BDFF9-8054-4487-B4D2-C6E5EB3702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F5BDFF9-8054-4487-B4D2-C6E5EB370239}"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E04C06E-3B6D-4802-9218-C6AE4C8E0F1D}" type="datetime1">
              <a:rPr lang="en-US" smtClean="0"/>
              <a:t>12/9/2009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0B55537-CA03-4088-889D-2847CE8097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16D869-5535-42C0-9C03-FA1E3C25526D}" type="datetime1">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55537-CA03-4088-889D-2847CE8097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8EAA59-3060-4E0C-BACC-A2191D426422}" type="datetime1">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55537-CA03-4088-889D-2847CE8097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6E302F3-D7AE-4627-B913-3DD4D0ADBE23}" type="datetime1">
              <a:rPr lang="en-US" smtClean="0"/>
              <a:t>12/9/2009</a:t>
            </a:fld>
            <a:endParaRPr lang="en-US"/>
          </a:p>
        </p:txBody>
      </p:sp>
      <p:sp>
        <p:nvSpPr>
          <p:cNvPr id="9" name="Slide Number Placeholder 8"/>
          <p:cNvSpPr>
            <a:spLocks noGrp="1"/>
          </p:cNvSpPr>
          <p:nvPr>
            <p:ph type="sldNum" sz="quarter" idx="15"/>
          </p:nvPr>
        </p:nvSpPr>
        <p:spPr/>
        <p:txBody>
          <a:bodyPr rtlCol="0"/>
          <a:lstStyle/>
          <a:p>
            <a:fld id="{D0B55537-CA03-4088-889D-2847CE80977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1EA921-059C-42CB-A4C3-0959FFC8447D}" type="datetime1">
              <a:rPr lang="en-US" smtClean="0"/>
              <a:t>12/9/2009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0B55537-CA03-4088-889D-2847CE8097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06403A-BC44-4308-B82B-196227A72E04}" type="datetime1">
              <a:rPr lang="en-US" smtClean="0"/>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55537-CA03-4088-889D-2847CE80977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19CF5C7-F7E8-440D-A61B-5491A1CEE901}" type="datetime1">
              <a:rPr lang="en-US" smtClean="0"/>
              <a:t>12/9/2009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B55537-CA03-4088-889D-2847CE80977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B2B97F4-7167-4A90-BF88-D57EDD42BC1D}" type="datetime1">
              <a:rPr lang="en-US" smtClean="0"/>
              <a:t>12/9/2009</a:t>
            </a:fld>
            <a:endParaRPr lang="en-US"/>
          </a:p>
        </p:txBody>
      </p:sp>
      <p:sp>
        <p:nvSpPr>
          <p:cNvPr id="7" name="Slide Number Placeholder 6"/>
          <p:cNvSpPr>
            <a:spLocks noGrp="1"/>
          </p:cNvSpPr>
          <p:nvPr>
            <p:ph type="sldNum" sz="quarter" idx="11"/>
          </p:nvPr>
        </p:nvSpPr>
        <p:spPr/>
        <p:txBody>
          <a:bodyPr rtlCol="0"/>
          <a:lstStyle/>
          <a:p>
            <a:fld id="{D0B55537-CA03-4088-889D-2847CE80977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95A75-8E6C-4E6E-BD77-31A27880E504}" type="datetime1">
              <a:rPr lang="en-US" smtClean="0"/>
              <a:t>12/9/2009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B55537-CA03-4088-889D-2847CE8097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B2B85AD-3FAA-446F-9BC4-86DC7C317131}" type="datetime1">
              <a:rPr lang="en-US" smtClean="0"/>
              <a:t>12/9/2009</a:t>
            </a:fld>
            <a:endParaRPr lang="en-US"/>
          </a:p>
        </p:txBody>
      </p:sp>
      <p:sp>
        <p:nvSpPr>
          <p:cNvPr id="22" name="Slide Number Placeholder 21"/>
          <p:cNvSpPr>
            <a:spLocks noGrp="1"/>
          </p:cNvSpPr>
          <p:nvPr>
            <p:ph type="sldNum" sz="quarter" idx="15"/>
          </p:nvPr>
        </p:nvSpPr>
        <p:spPr/>
        <p:txBody>
          <a:bodyPr rtlCol="0"/>
          <a:lstStyle/>
          <a:p>
            <a:fld id="{D0B55537-CA03-4088-889D-2847CE80977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F2CA949-E994-42E4-818C-064BB30542F2}" type="datetime1">
              <a:rPr lang="en-US" smtClean="0"/>
              <a:t>12/9/2009</a:t>
            </a:fld>
            <a:endParaRPr lang="en-US"/>
          </a:p>
        </p:txBody>
      </p:sp>
      <p:sp>
        <p:nvSpPr>
          <p:cNvPr id="18" name="Slide Number Placeholder 17"/>
          <p:cNvSpPr>
            <a:spLocks noGrp="1"/>
          </p:cNvSpPr>
          <p:nvPr>
            <p:ph type="sldNum" sz="quarter" idx="11"/>
          </p:nvPr>
        </p:nvSpPr>
        <p:spPr/>
        <p:txBody>
          <a:bodyPr rtlCol="0"/>
          <a:lstStyle/>
          <a:p>
            <a:fld id="{D0B55537-CA03-4088-889D-2847CE80977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0490212-1A31-4203-9BC5-1F8F193BE7F2}" type="datetime1">
              <a:rPr lang="en-US" smtClean="0"/>
              <a:t>12/9/2009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0B55537-CA03-4088-889D-2847CE8097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Towards Precise Instruction Scheduling</a:t>
            </a:r>
            <a:endParaRPr lang="en-US" dirty="0"/>
          </a:p>
        </p:txBody>
      </p:sp>
      <p:sp>
        <p:nvSpPr>
          <p:cNvPr id="3" name="Subtitle 2"/>
          <p:cNvSpPr>
            <a:spLocks noGrp="1"/>
          </p:cNvSpPr>
          <p:nvPr>
            <p:ph type="subTitle" idx="1"/>
          </p:nvPr>
        </p:nvSpPr>
        <p:spPr/>
        <p:txBody>
          <a:bodyPr/>
          <a:lstStyle/>
          <a:p>
            <a:endParaRPr lang="en-US" dirty="0" smtClean="0"/>
          </a:p>
          <a:p>
            <a:r>
              <a:rPr lang="en-US" dirty="0" smtClean="0"/>
              <a:t>Prepared by: </a:t>
            </a:r>
            <a:r>
              <a:rPr lang="en-US" dirty="0" err="1" smtClean="0"/>
              <a:t>Shereen</a:t>
            </a:r>
            <a:r>
              <a:rPr lang="en-US" dirty="0" smtClean="0"/>
              <a:t> </a:t>
            </a:r>
            <a:r>
              <a:rPr lang="en-US" dirty="0" err="1" smtClean="0"/>
              <a:t>Subhi</a:t>
            </a:r>
            <a:endParaRPr lang="en-US" dirty="0"/>
          </a:p>
        </p:txBody>
      </p:sp>
      <p:sp>
        <p:nvSpPr>
          <p:cNvPr id="4" name="Slide Number Placeholder 3"/>
          <p:cNvSpPr>
            <a:spLocks noGrp="1"/>
          </p:cNvSpPr>
          <p:nvPr>
            <p:ph type="sldNum" sz="quarter" idx="12"/>
          </p:nvPr>
        </p:nvSpPr>
        <p:spPr/>
        <p:txBody>
          <a:bodyPr/>
          <a:lstStyle/>
          <a:p>
            <a:fld id="{D0B55537-CA03-4088-889D-2847CE809772}" type="slidenum">
              <a:rPr lang="en-US" smtClean="0"/>
              <a:pPr/>
              <a:t>1</a:t>
            </a:fld>
            <a:endParaRPr lang="en-US"/>
          </a:p>
        </p:txBody>
      </p:sp>
      <p:sp>
        <p:nvSpPr>
          <p:cNvPr id="5" name="Date Placeholder 4"/>
          <p:cNvSpPr>
            <a:spLocks noGrp="1"/>
          </p:cNvSpPr>
          <p:nvPr>
            <p:ph type="dt" sz="half" idx="10"/>
          </p:nvPr>
        </p:nvSpPr>
        <p:spPr/>
        <p:txBody>
          <a:bodyPr/>
          <a:lstStyle/>
          <a:p>
            <a:fld id="{F05BDFD2-AC57-4ABC-9FCC-F4C03D6C3AC9}" type="datetime1">
              <a:rPr lang="en-US" smtClean="0"/>
              <a:t>12/9/2009</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Scheduling scheme</a:t>
            </a:r>
            <a:endParaRPr lang="en-US" b="1"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10</a:t>
            </a:fld>
            <a:endParaRPr lang="en-US"/>
          </a:p>
        </p:txBody>
      </p:sp>
      <p:pic>
        <p:nvPicPr>
          <p:cNvPr id="2050" name="Picture 2"/>
          <p:cNvPicPr>
            <a:picLocks noChangeAspect="1" noChangeArrowheads="1"/>
          </p:cNvPicPr>
          <p:nvPr/>
        </p:nvPicPr>
        <p:blipFill>
          <a:blip r:embed="rId2"/>
          <a:srcRect/>
          <a:stretch>
            <a:fillRect/>
          </a:stretch>
        </p:blipFill>
        <p:spPr bwMode="auto">
          <a:xfrm>
            <a:off x="928662" y="2143116"/>
            <a:ext cx="6475546" cy="3798588"/>
          </a:xfrm>
          <a:prstGeom prst="rect">
            <a:avLst/>
          </a:prstGeom>
          <a:noFill/>
          <a:ln w="9525">
            <a:noFill/>
            <a:miter lim="800000"/>
            <a:headEnd/>
            <a:tailEnd/>
          </a:ln>
        </p:spPr>
      </p:pic>
      <p:sp>
        <p:nvSpPr>
          <p:cNvPr id="6" name="Date Placeholder 5"/>
          <p:cNvSpPr>
            <a:spLocks noGrp="1"/>
          </p:cNvSpPr>
          <p:nvPr>
            <p:ph type="dt" sz="half" idx="14"/>
          </p:nvPr>
        </p:nvSpPr>
        <p:spPr/>
        <p:txBody>
          <a:bodyPr/>
          <a:lstStyle/>
          <a:p>
            <a:fld id="{41EBD6FF-7B4B-4744-BA8E-2A66F115FB60}" type="datetime1">
              <a:rPr lang="en-US" smtClean="0"/>
              <a:t>12/9/2009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Scheduling Algorithm</a:t>
            </a:r>
            <a:endParaRPr lang="en-US" b="1" dirty="0"/>
          </a:p>
        </p:txBody>
      </p:sp>
      <p:sp>
        <p:nvSpPr>
          <p:cNvPr id="3" name="Content Placeholder 2"/>
          <p:cNvSpPr>
            <a:spLocks noGrp="1"/>
          </p:cNvSpPr>
          <p:nvPr>
            <p:ph sz="quarter" idx="1"/>
          </p:nvPr>
        </p:nvSpPr>
        <p:spPr/>
        <p:txBody>
          <a:bodyPr/>
          <a:lstStyle/>
          <a:p>
            <a:r>
              <a:rPr lang="en-US" dirty="0" smtClean="0"/>
              <a:t>The output of the CMDE is hit/miss predictions for level 1 and 2 caches, the output of the PAT is the latency if the address is found in PAT, PAT miss indication, otherwise. PAT miss indication activates the CMDE latency calculation, which sets the latency to one of level 1, level 2 hit latency or memory access latency according to the CMDE output.</a:t>
            </a:r>
          </a:p>
          <a:p>
            <a:endParaRPr lang="en-US" dirty="0"/>
          </a:p>
        </p:txBody>
      </p:sp>
      <p:sp>
        <p:nvSpPr>
          <p:cNvPr id="4" name="Date Placeholder 3"/>
          <p:cNvSpPr>
            <a:spLocks noGrp="1"/>
          </p:cNvSpPr>
          <p:nvPr>
            <p:ph type="dt" sz="half" idx="14"/>
          </p:nvPr>
        </p:nvSpPr>
        <p:spPr/>
        <p:txBody>
          <a:bodyPr/>
          <a:lstStyle/>
          <a:p>
            <a:fld id="{E6E302F3-D7AE-4627-B913-3DD4D0ADBE23}" type="datetime1">
              <a:rPr lang="en-US" smtClean="0"/>
              <a:t>12/9/2009</a:t>
            </a:fld>
            <a:endParaRPr lang="en-US"/>
          </a:p>
        </p:txBody>
      </p:sp>
      <p:sp>
        <p:nvSpPr>
          <p:cNvPr id="5" name="Slide Number Placeholder 4"/>
          <p:cNvSpPr>
            <a:spLocks noGrp="1"/>
          </p:cNvSpPr>
          <p:nvPr>
            <p:ph type="sldNum" sz="quarter" idx="15"/>
          </p:nvPr>
        </p:nvSpPr>
        <p:spPr/>
        <p:txBody>
          <a:bodyPr/>
          <a:lstStyle/>
          <a:p>
            <a:fld id="{D0B55537-CA03-4088-889D-2847CE80977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3000" b="1" kern="1200" cap="small" dirty="0" smtClean="0">
                <a:solidFill>
                  <a:schemeClr val="tx2"/>
                </a:solidFill>
                <a:latin typeface="+mj-lt"/>
                <a:ea typeface="+mj-ea"/>
                <a:cs typeface="+mj-cs"/>
              </a:rPr>
              <a:t>History-Based Prediction </a:t>
            </a:r>
            <a:endParaRPr lang="en-US" sz="3000" b="1" kern="1200" cap="small" dirty="0">
              <a:solidFill>
                <a:schemeClr val="tx2"/>
              </a:solidFill>
              <a:latin typeface="+mj-lt"/>
              <a:ea typeface="+mj-ea"/>
              <a:cs typeface="+mj-cs"/>
            </a:endParaRPr>
          </a:p>
        </p:txBody>
      </p:sp>
      <p:sp>
        <p:nvSpPr>
          <p:cNvPr id="3" name="Content Placeholder 2"/>
          <p:cNvSpPr>
            <a:spLocks noGrp="1"/>
          </p:cNvSpPr>
          <p:nvPr>
            <p:ph sz="quarter" idx="1"/>
          </p:nvPr>
        </p:nvSpPr>
        <p:spPr/>
        <p:txBody>
          <a:bodyPr/>
          <a:lstStyle/>
          <a:p>
            <a:r>
              <a:rPr lang="en-US" dirty="0" smtClean="0"/>
              <a:t>Similar to the load hit/miss prediction technique used in Alpha 21264</a:t>
            </a:r>
          </a:p>
          <a:p>
            <a:r>
              <a:rPr lang="en-US" dirty="0" smtClean="0"/>
              <a:t>Each table entry is a 4-bit saturating counter that is incremented by 2 for each time the load misses and decremented by 1 for each time the load hits. The most significant bit is used to predict hit or miss. If this bit is 1, the load is predicted to miss. If it is 0, the prediction is maybe.</a:t>
            </a:r>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12</a:t>
            </a:fld>
            <a:endParaRPr lang="en-US"/>
          </a:p>
        </p:txBody>
      </p:sp>
      <p:sp>
        <p:nvSpPr>
          <p:cNvPr id="5" name="Date Placeholder 4"/>
          <p:cNvSpPr>
            <a:spLocks noGrp="1"/>
          </p:cNvSpPr>
          <p:nvPr>
            <p:ph type="dt" sz="half" idx="14"/>
          </p:nvPr>
        </p:nvSpPr>
        <p:spPr/>
        <p:txBody>
          <a:bodyPr/>
          <a:lstStyle/>
          <a:p>
            <a:fld id="{79EAF65A-A157-4CEE-AB0C-545DF5E536EF}" type="datetime1">
              <a:rPr lang="en-US" smtClean="0"/>
              <a:t>12/9/2009</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nchor="b">
            <a:normAutofit/>
          </a:bodyPr>
          <a:lstStyle/>
          <a:p>
            <a:pPr lvl="1" algn="l" rtl="0">
              <a:spcBef>
                <a:spcPct val="0"/>
              </a:spcBef>
            </a:pPr>
            <a:r>
              <a:rPr lang="en-US" sz="3000" b="1" kern="1200" cap="small" dirty="0" smtClean="0">
                <a:solidFill>
                  <a:schemeClr val="tx2"/>
                </a:solidFill>
                <a:latin typeface="+mj-lt"/>
                <a:ea typeface="+mj-ea"/>
                <a:cs typeface="+mj-cs"/>
              </a:rPr>
              <a:t>Cache miss detection engine (CMDE Techniques)</a:t>
            </a:r>
            <a:endParaRPr lang="en-US" sz="3000" b="1" kern="1200" cap="small" dirty="0">
              <a:solidFill>
                <a:schemeClr val="tx2"/>
              </a:solidFill>
              <a:latin typeface="+mj-lt"/>
              <a:ea typeface="+mj-ea"/>
              <a:cs typeface="+mj-cs"/>
            </a:endParaRPr>
          </a:p>
        </p:txBody>
      </p:sp>
      <p:sp>
        <p:nvSpPr>
          <p:cNvPr id="3" name="Content Placeholder 2"/>
          <p:cNvSpPr>
            <a:spLocks noGrp="1"/>
          </p:cNvSpPr>
          <p:nvPr>
            <p:ph sz="quarter" idx="1"/>
          </p:nvPr>
        </p:nvSpPr>
        <p:spPr/>
        <p:txBody>
          <a:bodyPr>
            <a:normAutofit lnSpcReduction="10000"/>
          </a:bodyPr>
          <a:lstStyle/>
          <a:p>
            <a:r>
              <a:rPr lang="en-US" dirty="0" smtClean="0"/>
              <a:t>If </a:t>
            </a:r>
            <a:r>
              <a:rPr lang="en-US" dirty="0" smtClean="0"/>
              <a:t>an address </a:t>
            </a:r>
            <a:r>
              <a:rPr lang="en-US" dirty="0" smtClean="0"/>
              <a:t>is not </a:t>
            </a:r>
            <a:r>
              <a:rPr lang="en-US" dirty="0" smtClean="0"/>
              <a:t>found in the PAT, the scheduler assumes that this address is not in-flight and accesses </a:t>
            </a:r>
            <a:r>
              <a:rPr lang="en-US" dirty="0" smtClean="0"/>
              <a:t>the CMDE </a:t>
            </a:r>
            <a:r>
              <a:rPr lang="en-US" dirty="0" smtClean="0"/>
              <a:t>structures for the level 1 data cache. If the CMDE structures do not indicate a miss, </a:t>
            </a:r>
            <a:r>
              <a:rPr lang="en-US" dirty="0" smtClean="0"/>
              <a:t>the delay </a:t>
            </a:r>
            <a:r>
              <a:rPr lang="en-US" dirty="0" smtClean="0"/>
              <a:t>is estimated to be the level 1 cache hit latency</a:t>
            </a:r>
            <a:r>
              <a:rPr lang="en-US" dirty="0" smtClean="0"/>
              <a:t>.</a:t>
            </a:r>
          </a:p>
          <a:p>
            <a:r>
              <a:rPr lang="en-US" dirty="0" smtClean="0"/>
              <a:t> </a:t>
            </a:r>
            <a:r>
              <a:rPr lang="en-US" dirty="0" smtClean="0"/>
              <a:t>If the CMDE structures indicate a miss, </a:t>
            </a:r>
            <a:r>
              <a:rPr lang="en-US" dirty="0" smtClean="0"/>
              <a:t>the CMDE </a:t>
            </a:r>
            <a:r>
              <a:rPr lang="en-US" dirty="0" smtClean="0"/>
              <a:t>structures for the level 2 data cache are accessed. Similarly, if the processor has 3rd </a:t>
            </a:r>
            <a:r>
              <a:rPr lang="en-US" dirty="0" smtClean="0"/>
              <a:t>or 4th </a:t>
            </a:r>
            <a:r>
              <a:rPr lang="en-US" dirty="0" smtClean="0"/>
              <a:t>level data </a:t>
            </a:r>
            <a:r>
              <a:rPr lang="en-US" dirty="0" smtClean="0"/>
              <a:t>caches. All </a:t>
            </a:r>
            <a:r>
              <a:rPr lang="en-US" dirty="0" smtClean="0"/>
              <a:t>CMDE techniques </a:t>
            </a:r>
            <a:r>
              <a:rPr lang="en-US" dirty="0" smtClean="0"/>
              <a:t>have </a:t>
            </a:r>
            <a:r>
              <a:rPr lang="en-US" dirty="0" smtClean="0"/>
              <a:t>reliable </a:t>
            </a:r>
            <a:r>
              <a:rPr lang="en-US" dirty="0" smtClean="0"/>
              <a:t>outputs, if </a:t>
            </a:r>
            <a:r>
              <a:rPr lang="en-US" dirty="0" smtClean="0"/>
              <a:t>they produce a miss output, the access is guaranteed to miss. Otherwise, they produce </a:t>
            </a:r>
            <a:r>
              <a:rPr lang="en-US" dirty="0" smtClean="0"/>
              <a:t>a maybe </a:t>
            </a:r>
            <a:r>
              <a:rPr lang="en-US" dirty="0" smtClean="0"/>
              <a:t>output. In this case the access might miss or hit in the cache.</a:t>
            </a:r>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13</a:t>
            </a:fld>
            <a:endParaRPr lang="en-US"/>
          </a:p>
        </p:txBody>
      </p:sp>
      <p:sp>
        <p:nvSpPr>
          <p:cNvPr id="5" name="Date Placeholder 4"/>
          <p:cNvSpPr>
            <a:spLocks noGrp="1"/>
          </p:cNvSpPr>
          <p:nvPr>
            <p:ph type="dt" sz="half" idx="14"/>
          </p:nvPr>
        </p:nvSpPr>
        <p:spPr/>
        <p:txBody>
          <a:bodyPr/>
          <a:lstStyle/>
          <a:p>
            <a:fld id="{29E28B3D-8D1A-4D38-AF19-5A1EB8F62AC1}" type="datetime1">
              <a:rPr lang="en-US" smtClean="0"/>
              <a:t>12/9/2009</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Cache miss detection structures (MNM machine)</a:t>
            </a:r>
            <a:endParaRPr lang="en-US" dirty="0"/>
          </a:p>
        </p:txBody>
      </p:sp>
      <p:sp>
        <p:nvSpPr>
          <p:cNvPr id="3" name="Content Placeholder 2"/>
          <p:cNvSpPr>
            <a:spLocks noGrp="1"/>
          </p:cNvSpPr>
          <p:nvPr>
            <p:ph sz="quarter" idx="1"/>
          </p:nvPr>
        </p:nvSpPr>
        <p:spPr/>
        <p:txBody>
          <a:bodyPr/>
          <a:lstStyle/>
          <a:p>
            <a:r>
              <a:rPr lang="en-US" b="1" dirty="0" smtClean="0"/>
              <a:t>Different Mostly No Machine (MNM) </a:t>
            </a:r>
            <a:r>
              <a:rPr lang="en-US" b="1" dirty="0" smtClean="0"/>
              <a:t>positions. In </a:t>
            </a:r>
            <a:r>
              <a:rPr lang="en-US" b="1" dirty="0" smtClean="0"/>
              <a:t>(a) the MNM and L1 cache are accessed in parallel, in (b) MNM is accessed only after the L1 miss.</a:t>
            </a:r>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14</a:t>
            </a:fld>
            <a:endParaRPr lang="en-US"/>
          </a:p>
        </p:txBody>
      </p:sp>
      <p:pic>
        <p:nvPicPr>
          <p:cNvPr id="3074" name="Picture 2"/>
          <p:cNvPicPr>
            <a:picLocks noChangeAspect="1" noChangeArrowheads="1"/>
          </p:cNvPicPr>
          <p:nvPr/>
        </p:nvPicPr>
        <p:blipFill>
          <a:blip r:embed="rId2"/>
          <a:srcRect/>
          <a:stretch>
            <a:fillRect/>
          </a:stretch>
        </p:blipFill>
        <p:spPr bwMode="auto">
          <a:xfrm>
            <a:off x="1500166" y="3429000"/>
            <a:ext cx="6143668" cy="3429000"/>
          </a:xfrm>
          <a:prstGeom prst="rect">
            <a:avLst/>
          </a:prstGeom>
          <a:noFill/>
          <a:ln w="9525">
            <a:noFill/>
            <a:miter lim="800000"/>
            <a:headEnd/>
            <a:tailEnd/>
          </a:ln>
        </p:spPr>
      </p:pic>
      <p:sp>
        <p:nvSpPr>
          <p:cNvPr id="6" name="Date Placeholder 5"/>
          <p:cNvSpPr>
            <a:spLocks noGrp="1"/>
          </p:cNvSpPr>
          <p:nvPr>
            <p:ph type="dt" sz="half" idx="14"/>
          </p:nvPr>
        </p:nvSpPr>
        <p:spPr/>
        <p:txBody>
          <a:bodyPr/>
          <a:lstStyle/>
          <a:p>
            <a:fld id="{DBD67629-B28E-4E9C-9EE3-C6EF35FA4C5C}" type="datetime1">
              <a:rPr lang="en-US" smtClean="0"/>
              <a:t>12/9/2009</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Block address used by MNM</a:t>
            </a:r>
            <a:endParaRPr lang="en-US" b="1" dirty="0"/>
          </a:p>
        </p:txBody>
      </p:sp>
      <p:sp>
        <p:nvSpPr>
          <p:cNvPr id="3" name="Content Placeholder 2"/>
          <p:cNvSpPr>
            <a:spLocks noGrp="1"/>
          </p:cNvSpPr>
          <p:nvPr>
            <p:ph sz="quarter" idx="1"/>
          </p:nvPr>
        </p:nvSpPr>
        <p:spPr/>
        <p:txBody>
          <a:bodyPr/>
          <a:lstStyle/>
          <a:p>
            <a:r>
              <a:rPr lang="en-US" dirty="0" smtClean="0"/>
              <a:t>When a block is placed into a cache, all the bytes in that block are placed into the cache. So in all the techniques, block address is used</a:t>
            </a:r>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15</a:t>
            </a:fld>
            <a:endParaRPr lang="en-US"/>
          </a:p>
        </p:txBody>
      </p:sp>
      <p:pic>
        <p:nvPicPr>
          <p:cNvPr id="4098" name="Picture 2"/>
          <p:cNvPicPr>
            <a:picLocks noChangeAspect="1" noChangeArrowheads="1"/>
          </p:cNvPicPr>
          <p:nvPr/>
        </p:nvPicPr>
        <p:blipFill>
          <a:blip r:embed="rId2"/>
          <a:srcRect/>
          <a:stretch>
            <a:fillRect/>
          </a:stretch>
        </p:blipFill>
        <p:spPr bwMode="auto">
          <a:xfrm>
            <a:off x="1000100" y="3500438"/>
            <a:ext cx="6851021" cy="1785950"/>
          </a:xfrm>
          <a:prstGeom prst="rect">
            <a:avLst/>
          </a:prstGeom>
          <a:noFill/>
          <a:ln w="9525">
            <a:noFill/>
            <a:miter lim="800000"/>
            <a:headEnd/>
            <a:tailEnd/>
          </a:ln>
        </p:spPr>
      </p:pic>
      <p:sp>
        <p:nvSpPr>
          <p:cNvPr id="6" name="Date Placeholder 5"/>
          <p:cNvSpPr>
            <a:spLocks noGrp="1"/>
          </p:cNvSpPr>
          <p:nvPr>
            <p:ph type="dt" sz="half" idx="14"/>
          </p:nvPr>
        </p:nvSpPr>
        <p:spPr/>
        <p:txBody>
          <a:bodyPr/>
          <a:lstStyle/>
          <a:p>
            <a:fld id="{46DCBF0E-F9D1-4BE1-9663-E01425DDF760}" type="datetime1">
              <a:rPr lang="en-US" smtClean="0"/>
              <a:t>12/9/2009</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Partitioned-Address Filter</a:t>
            </a:r>
            <a:endParaRPr lang="en-US" dirty="0"/>
          </a:p>
        </p:txBody>
      </p:sp>
      <p:sp>
        <p:nvSpPr>
          <p:cNvPr id="3" name="Content Placeholder 2"/>
          <p:cNvSpPr>
            <a:spLocks noGrp="1"/>
          </p:cNvSpPr>
          <p:nvPr>
            <p:ph sz="quarter" idx="1"/>
          </p:nvPr>
        </p:nvSpPr>
        <p:spPr/>
        <p:txBody>
          <a:bodyPr/>
          <a:lstStyle/>
          <a:p>
            <a:r>
              <a:rPr lang="en-US" dirty="0" smtClean="0"/>
              <a:t>Instead of using the entire cache line address, the address can be split into m partitions, with each partition using its own array of bits. A cache miss is identified when one or more of the address partitions for the address of a requested line does not belong to the respective address partition of any line in the cache.</a:t>
            </a:r>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16</a:t>
            </a:fld>
            <a:endParaRPr lang="en-US"/>
          </a:p>
        </p:txBody>
      </p:sp>
      <p:sp>
        <p:nvSpPr>
          <p:cNvPr id="5" name="Date Placeholder 4"/>
          <p:cNvSpPr>
            <a:spLocks noGrp="1"/>
          </p:cNvSpPr>
          <p:nvPr>
            <p:ph type="dt" sz="half" idx="14"/>
          </p:nvPr>
        </p:nvSpPr>
        <p:spPr/>
        <p:txBody>
          <a:bodyPr/>
          <a:lstStyle/>
          <a:p>
            <a:fld id="{D783C355-7F68-4894-A2A2-B0A5A472335D}" type="datetime1">
              <a:rPr lang="en-US" smtClean="0"/>
              <a:t>12/9/2009</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Partitioned-Address Filter for Cache Miss Detection</a:t>
            </a:r>
            <a:endParaRPr lang="en-US" b="1"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17</a:t>
            </a:fld>
            <a:endParaRPr lang="en-US"/>
          </a:p>
        </p:txBody>
      </p:sp>
      <p:sp>
        <p:nvSpPr>
          <p:cNvPr id="6" name="Date Placeholder 5"/>
          <p:cNvSpPr>
            <a:spLocks noGrp="1"/>
          </p:cNvSpPr>
          <p:nvPr>
            <p:ph type="dt" sz="half" idx="14"/>
          </p:nvPr>
        </p:nvSpPr>
        <p:spPr/>
        <p:txBody>
          <a:bodyPr/>
          <a:lstStyle/>
          <a:p>
            <a:fld id="{BEA23ACF-6F1E-4E34-9D9E-27A55D62632C}" type="datetime1">
              <a:rPr lang="en-US" smtClean="0"/>
              <a:t>12/9/2009</a:t>
            </a:fld>
            <a:endParaRPr lang="en-US"/>
          </a:p>
        </p:txBody>
      </p:sp>
      <p:pic>
        <p:nvPicPr>
          <p:cNvPr id="1026" name="Picture 2"/>
          <p:cNvPicPr>
            <a:picLocks noChangeAspect="1" noChangeArrowheads="1"/>
          </p:cNvPicPr>
          <p:nvPr/>
        </p:nvPicPr>
        <p:blipFill>
          <a:blip r:embed="rId2"/>
          <a:srcRect/>
          <a:stretch>
            <a:fillRect/>
          </a:stretch>
        </p:blipFill>
        <p:spPr bwMode="auto">
          <a:xfrm>
            <a:off x="1071538" y="1643050"/>
            <a:ext cx="6143668" cy="4810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0"/>
            <a:r>
              <a:rPr lang="en-US" b="1" dirty="0" smtClean="0"/>
              <a:t>Partial-Address Filter</a:t>
            </a:r>
            <a:endParaRPr lang="en-US" dirty="0"/>
          </a:p>
        </p:txBody>
      </p:sp>
      <p:sp>
        <p:nvSpPr>
          <p:cNvPr id="7" name="Content Placeholder 6"/>
          <p:cNvSpPr>
            <a:spLocks noGrp="1"/>
          </p:cNvSpPr>
          <p:nvPr>
            <p:ph sz="quarter" idx="1"/>
          </p:nvPr>
        </p:nvSpPr>
        <p:spPr/>
        <p:txBody>
          <a:bodyPr/>
          <a:lstStyle/>
          <a:p>
            <a:r>
              <a:rPr lang="en-US" dirty="0" smtClean="0"/>
              <a:t>The partial-address filter uses the least-significant bits of the line address to index a small array of bits. Each bit indicates whether the partial address matches any corresponding partial address of a line in the cache. The least-significant bits are selected rather than most significant bits to reduce the chance of collisions. </a:t>
            </a:r>
            <a:endParaRPr lang="en-US" dirty="0"/>
          </a:p>
        </p:txBody>
      </p:sp>
      <p:sp>
        <p:nvSpPr>
          <p:cNvPr id="5" name="Slide Number Placeholder 4"/>
          <p:cNvSpPr>
            <a:spLocks noGrp="1"/>
          </p:cNvSpPr>
          <p:nvPr>
            <p:ph type="sldNum" sz="quarter" idx="15"/>
          </p:nvPr>
        </p:nvSpPr>
        <p:spPr/>
        <p:txBody>
          <a:bodyPr/>
          <a:lstStyle/>
          <a:p>
            <a:fld id="{D0B55537-CA03-4088-889D-2847CE809772}" type="slidenum">
              <a:rPr lang="en-US" smtClean="0"/>
              <a:pPr/>
              <a:t>18</a:t>
            </a:fld>
            <a:endParaRPr lang="en-US"/>
          </a:p>
        </p:txBody>
      </p:sp>
      <p:sp>
        <p:nvSpPr>
          <p:cNvPr id="8" name="Date Placeholder 7"/>
          <p:cNvSpPr>
            <a:spLocks noGrp="1"/>
          </p:cNvSpPr>
          <p:nvPr>
            <p:ph type="dt" sz="half" idx="14"/>
          </p:nvPr>
        </p:nvSpPr>
        <p:spPr/>
        <p:txBody>
          <a:bodyPr/>
          <a:lstStyle/>
          <a:p>
            <a:fld id="{8C07A0B7-B5D7-444E-BBD3-513463EEC5BD}" type="datetime1">
              <a:rPr lang="en-US" smtClean="0"/>
              <a:t>12/9/2009</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Partial-Address Filter for Cache Miss Detection</a:t>
            </a:r>
            <a:endParaRPr lang="en-US" b="1"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19</a:t>
            </a:fld>
            <a:endParaRPr lang="en-US"/>
          </a:p>
        </p:txBody>
      </p:sp>
      <p:sp>
        <p:nvSpPr>
          <p:cNvPr id="6" name="Date Placeholder 5"/>
          <p:cNvSpPr>
            <a:spLocks noGrp="1"/>
          </p:cNvSpPr>
          <p:nvPr>
            <p:ph type="dt" sz="half" idx="14"/>
          </p:nvPr>
        </p:nvSpPr>
        <p:spPr/>
        <p:txBody>
          <a:bodyPr/>
          <a:lstStyle/>
          <a:p>
            <a:fld id="{5E80BD33-7406-4687-B6E2-AA0F80470427}" type="datetime1">
              <a:rPr lang="en-US" smtClean="0"/>
              <a:t>12/9/2009</a:t>
            </a:fld>
            <a:endParaRPr lang="en-US"/>
          </a:p>
        </p:txBody>
      </p:sp>
      <p:pic>
        <p:nvPicPr>
          <p:cNvPr id="2051" name="Picture 3"/>
          <p:cNvPicPr>
            <a:picLocks noChangeAspect="1" noChangeArrowheads="1"/>
          </p:cNvPicPr>
          <p:nvPr/>
        </p:nvPicPr>
        <p:blipFill>
          <a:blip r:embed="rId2"/>
          <a:srcRect/>
          <a:stretch>
            <a:fillRect/>
          </a:stretch>
        </p:blipFill>
        <p:spPr bwMode="auto">
          <a:xfrm>
            <a:off x="1142976" y="1619271"/>
            <a:ext cx="6096000" cy="4810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Instructions with a varying latency (</a:t>
            </a:r>
            <a:r>
              <a:rPr lang="en-US" dirty="0" err="1" smtClean="0"/>
              <a:t>e.g</a:t>
            </a:r>
            <a:r>
              <a:rPr lang="en-US" dirty="0" smtClean="0"/>
              <a:t> load operation) constitute a challenge, given the relatively high frequency of memory reads (load instruction account for roughly 20%-30% of all instructions executed).</a:t>
            </a:r>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2</a:t>
            </a:fld>
            <a:endParaRPr lang="en-US"/>
          </a:p>
        </p:txBody>
      </p:sp>
      <p:sp>
        <p:nvSpPr>
          <p:cNvPr id="5" name="Date Placeholder 4"/>
          <p:cNvSpPr>
            <a:spLocks noGrp="1"/>
          </p:cNvSpPr>
          <p:nvPr>
            <p:ph type="dt" sz="half" idx="14"/>
          </p:nvPr>
        </p:nvSpPr>
        <p:spPr/>
        <p:txBody>
          <a:bodyPr/>
          <a:lstStyle/>
          <a:p>
            <a:fld id="{75A5F38F-8E58-4B73-BFCA-213928B2C0AE}" type="datetime1">
              <a:rPr lang="en-US" smtClean="0"/>
              <a:t>12/9/2009</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sz="quarter" idx="1"/>
          </p:nvPr>
        </p:nvSpPr>
        <p:spPr/>
        <p:txBody>
          <a:bodyPr/>
          <a:lstStyle/>
          <a:p>
            <a:r>
              <a:rPr lang="en-US" dirty="0" smtClean="0"/>
              <a:t>Data speculation allows instructions that are </a:t>
            </a:r>
            <a:r>
              <a:rPr lang="en-US" dirty="0" smtClean="0"/>
              <a:t>dependent on </a:t>
            </a:r>
            <a:r>
              <a:rPr lang="en-US" dirty="0" smtClean="0"/>
              <a:t>a load to be scheduled before the latency of the load </a:t>
            </a:r>
            <a:r>
              <a:rPr lang="en-US" dirty="0" smtClean="0"/>
              <a:t>is known.</a:t>
            </a:r>
          </a:p>
          <a:p>
            <a:pPr>
              <a:buNone/>
            </a:pPr>
            <a:endParaRPr lang="en-US" dirty="0" smtClean="0"/>
          </a:p>
          <a:p>
            <a:r>
              <a:rPr lang="en-US" dirty="0" smtClean="0"/>
              <a:t>Scheduler described used </a:t>
            </a:r>
            <a:r>
              <a:rPr lang="en-US" dirty="0" smtClean="0"/>
              <a:t>to </a:t>
            </a:r>
            <a:r>
              <a:rPr lang="en-US" dirty="0" smtClean="0"/>
              <a:t>estimate the arrival of cache blocks enabling more precise scheduling of instructions dependent on these loads.</a:t>
            </a:r>
            <a:endParaRPr lang="en-US" dirty="0"/>
          </a:p>
        </p:txBody>
      </p:sp>
      <p:sp>
        <p:nvSpPr>
          <p:cNvPr id="4" name="Date Placeholder 3"/>
          <p:cNvSpPr>
            <a:spLocks noGrp="1"/>
          </p:cNvSpPr>
          <p:nvPr>
            <p:ph type="dt" sz="half" idx="14"/>
          </p:nvPr>
        </p:nvSpPr>
        <p:spPr/>
        <p:txBody>
          <a:bodyPr/>
          <a:lstStyle/>
          <a:p>
            <a:fld id="{E6E302F3-D7AE-4627-B913-3DD4D0ADBE23}" type="datetime1">
              <a:rPr lang="en-US" smtClean="0"/>
              <a:t>12/9/2009</a:t>
            </a:fld>
            <a:endParaRPr lang="en-US"/>
          </a:p>
        </p:txBody>
      </p:sp>
      <p:sp>
        <p:nvSpPr>
          <p:cNvPr id="5" name="Slide Number Placeholder 4"/>
          <p:cNvSpPr>
            <a:spLocks noGrp="1"/>
          </p:cNvSpPr>
          <p:nvPr>
            <p:ph type="sldNum" sz="quarter" idx="15"/>
          </p:nvPr>
        </p:nvSpPr>
        <p:spPr/>
        <p:txBody>
          <a:bodyPr/>
          <a:lstStyle/>
          <a:p>
            <a:fld id="{D0B55537-CA03-4088-889D-2847CE80977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Future Work</a:t>
            </a:r>
            <a:endParaRPr lang="en-US" b="1" dirty="0"/>
          </a:p>
        </p:txBody>
      </p:sp>
      <p:sp>
        <p:nvSpPr>
          <p:cNvPr id="3" name="Content Placeholder 2"/>
          <p:cNvSpPr>
            <a:spLocks noGrp="1"/>
          </p:cNvSpPr>
          <p:nvPr>
            <p:ph sz="quarter" idx="1"/>
          </p:nvPr>
        </p:nvSpPr>
        <p:spPr/>
        <p:txBody>
          <a:bodyPr/>
          <a:lstStyle/>
          <a:p>
            <a:r>
              <a:rPr lang="en-US" dirty="0" smtClean="0"/>
              <a:t>An extension of this work to use the generated information about the cache hits and misses to perform </a:t>
            </a:r>
            <a:r>
              <a:rPr lang="en-US" dirty="0" err="1" smtClean="0"/>
              <a:t>prefetching</a:t>
            </a:r>
            <a:r>
              <a:rPr lang="en-US" dirty="0" smtClean="0"/>
              <a:t>. The processor can start fetching the data for the access instead of waiting until the load instruction reaches the execute stage.</a:t>
            </a:r>
            <a:endParaRPr lang="en-US" dirty="0"/>
          </a:p>
        </p:txBody>
      </p:sp>
      <p:sp>
        <p:nvSpPr>
          <p:cNvPr id="4" name="Date Placeholder 3"/>
          <p:cNvSpPr>
            <a:spLocks noGrp="1"/>
          </p:cNvSpPr>
          <p:nvPr>
            <p:ph type="dt" sz="half" idx="14"/>
          </p:nvPr>
        </p:nvSpPr>
        <p:spPr/>
        <p:txBody>
          <a:bodyPr/>
          <a:lstStyle/>
          <a:p>
            <a:fld id="{E6E302F3-D7AE-4627-B913-3DD4D0ADBE23}" type="datetime1">
              <a:rPr lang="en-US" smtClean="0"/>
              <a:t>12/9/2009</a:t>
            </a:fld>
            <a:endParaRPr lang="en-US"/>
          </a:p>
        </p:txBody>
      </p:sp>
      <p:sp>
        <p:nvSpPr>
          <p:cNvPr id="5" name="Slide Number Placeholder 4"/>
          <p:cNvSpPr>
            <a:spLocks noGrp="1"/>
          </p:cNvSpPr>
          <p:nvPr>
            <p:ph type="sldNum" sz="quarter" idx="15"/>
          </p:nvPr>
        </p:nvSpPr>
        <p:spPr/>
        <p:txBody>
          <a:bodyPr/>
          <a:lstStyle/>
          <a:p>
            <a:fld id="{D0B55537-CA03-4088-889D-2847CE80977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Thank you</a:t>
            </a:r>
            <a:endParaRPr lang="en-US" dirty="0"/>
          </a:p>
        </p:txBody>
      </p:sp>
      <p:sp>
        <p:nvSpPr>
          <p:cNvPr id="7" name="Subtitle 6"/>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E6E302F3-D7AE-4627-B913-3DD4D0ADBE23}" type="datetime1">
              <a:rPr lang="en-US" smtClean="0"/>
              <a:t>12/9/2009</a:t>
            </a:fld>
            <a:endParaRPr lang="en-US"/>
          </a:p>
        </p:txBody>
      </p:sp>
      <p:sp>
        <p:nvSpPr>
          <p:cNvPr id="5" name="Slide Number Placeholder 4"/>
          <p:cNvSpPr>
            <a:spLocks noGrp="1"/>
          </p:cNvSpPr>
          <p:nvPr>
            <p:ph type="sldNum" sz="quarter" idx="12"/>
          </p:nvPr>
        </p:nvSpPr>
        <p:spPr/>
        <p:txBody>
          <a:bodyPr/>
          <a:lstStyle/>
          <a:p>
            <a:fld id="{D0B55537-CA03-4088-889D-2847CE809772}"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Outline</a:t>
            </a:r>
            <a:endParaRPr lang="en-US" b="1" dirty="0"/>
          </a:p>
        </p:txBody>
      </p:sp>
      <p:sp>
        <p:nvSpPr>
          <p:cNvPr id="3" name="Content Placeholder 2"/>
          <p:cNvSpPr>
            <a:spLocks noGrp="1"/>
          </p:cNvSpPr>
          <p:nvPr>
            <p:ph sz="quarter" idx="1"/>
          </p:nvPr>
        </p:nvSpPr>
        <p:spPr/>
        <p:txBody>
          <a:bodyPr/>
          <a:lstStyle/>
          <a:p>
            <a:pPr lvl="0"/>
            <a:r>
              <a:rPr lang="en-US" b="1" dirty="0" smtClean="0"/>
              <a:t>Memory Dependence </a:t>
            </a:r>
            <a:r>
              <a:rPr lang="en-US" b="1" dirty="0" smtClean="0"/>
              <a:t>Speculation</a:t>
            </a:r>
          </a:p>
          <a:p>
            <a:pPr lvl="0">
              <a:buNone/>
            </a:pPr>
            <a:endParaRPr lang="en-US" b="1" dirty="0" smtClean="0"/>
          </a:p>
          <a:p>
            <a:r>
              <a:rPr lang="en-US" b="1" dirty="0" smtClean="0"/>
              <a:t>Speculative </a:t>
            </a:r>
            <a:r>
              <a:rPr lang="en-US" b="1" dirty="0" smtClean="0"/>
              <a:t>execution of load </a:t>
            </a:r>
            <a:r>
              <a:rPr lang="en-US" b="1" dirty="0" smtClean="0"/>
              <a:t>instruction</a:t>
            </a:r>
          </a:p>
          <a:p>
            <a:pPr>
              <a:buNone/>
            </a:pPr>
            <a:endParaRPr lang="en-US" dirty="0" smtClean="0"/>
          </a:p>
          <a:p>
            <a:pPr lvl="0"/>
            <a:r>
              <a:rPr lang="en-US" b="1" dirty="0" smtClean="0"/>
              <a:t>Towards Precise Scheduling</a:t>
            </a:r>
            <a:endParaRPr lang="en-US" dirty="0" smtClean="0"/>
          </a:p>
          <a:p>
            <a:endParaRPr lang="en-US" dirty="0" smtClean="0"/>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3</a:t>
            </a:fld>
            <a:endParaRPr lang="en-US"/>
          </a:p>
        </p:txBody>
      </p:sp>
      <p:sp>
        <p:nvSpPr>
          <p:cNvPr id="5" name="Date Placeholder 4"/>
          <p:cNvSpPr>
            <a:spLocks noGrp="1"/>
          </p:cNvSpPr>
          <p:nvPr>
            <p:ph type="dt" sz="half" idx="14"/>
          </p:nvPr>
        </p:nvSpPr>
        <p:spPr/>
        <p:txBody>
          <a:bodyPr/>
          <a:lstStyle/>
          <a:p>
            <a:fld id="{2EBF2D47-7608-4553-8D32-C7C554C19F68}" type="datetime1">
              <a:rPr lang="en-US" smtClean="0"/>
              <a:t>12/9/2009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3300" b="1" dirty="0" smtClean="0"/>
              <a:t>Memory Dependence </a:t>
            </a:r>
            <a:r>
              <a:rPr lang="en-US" sz="3300" b="1" dirty="0" smtClean="0"/>
              <a:t>Speculation</a:t>
            </a:r>
            <a:endParaRPr lang="en-US" sz="3300" dirty="0"/>
          </a:p>
        </p:txBody>
      </p:sp>
      <p:sp>
        <p:nvSpPr>
          <p:cNvPr id="3" name="Content Placeholder 2"/>
          <p:cNvSpPr>
            <a:spLocks noGrp="1"/>
          </p:cNvSpPr>
          <p:nvPr>
            <p:ph sz="quarter" idx="1"/>
          </p:nvPr>
        </p:nvSpPr>
        <p:spPr/>
        <p:txBody>
          <a:bodyPr/>
          <a:lstStyle/>
          <a:p>
            <a:r>
              <a:rPr lang="en-US" dirty="0" smtClean="0"/>
              <a:t>Memory dependence speculation implies to not delay executing a load until all its ambiguous dependences (i.e., a load consumes a value that may be produced by a store preceding it in the total order) are resolved, performance may have improved as the load executed earlier than it would had to wait for its ambiguous dependences to be resolved. However, if a true dependence was violated, the speculation was erroneous (i.e., a </a:t>
            </a:r>
            <a:r>
              <a:rPr lang="en-US" dirty="0" err="1" smtClean="0"/>
              <a:t>mispeculation</a:t>
            </a:r>
            <a:r>
              <a:rPr lang="en-US" dirty="0" smtClean="0"/>
              <a:t>). In the latter case, the effects of the speculation must be undone. </a:t>
            </a:r>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4</a:t>
            </a:fld>
            <a:endParaRPr lang="en-US"/>
          </a:p>
        </p:txBody>
      </p:sp>
      <p:sp>
        <p:nvSpPr>
          <p:cNvPr id="5" name="Date Placeholder 4"/>
          <p:cNvSpPr>
            <a:spLocks noGrp="1"/>
          </p:cNvSpPr>
          <p:nvPr>
            <p:ph type="dt" sz="half" idx="14"/>
          </p:nvPr>
        </p:nvSpPr>
        <p:spPr/>
        <p:txBody>
          <a:bodyPr/>
          <a:lstStyle/>
          <a:p>
            <a:fld id="{5D8C01B2-ED31-47D7-9935-3F5BD8810A4D}" type="datetime1">
              <a:rPr lang="en-US" smtClean="0"/>
              <a:t>12/9/2009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5</a:t>
            </a:fld>
            <a:endParaRPr lang="en-US"/>
          </a:p>
        </p:txBody>
      </p:sp>
      <p:sp>
        <p:nvSpPr>
          <p:cNvPr id="5" name="Date Placeholder 4"/>
          <p:cNvSpPr>
            <a:spLocks noGrp="1"/>
          </p:cNvSpPr>
          <p:nvPr>
            <p:ph type="dt" sz="half" idx="14"/>
          </p:nvPr>
        </p:nvSpPr>
        <p:spPr/>
        <p:txBody>
          <a:bodyPr/>
          <a:lstStyle/>
          <a:p>
            <a:fld id="{FB9E1C9D-E310-45B5-83A8-1E29FFB6E40E}" type="datetime1">
              <a:rPr lang="en-US" smtClean="0"/>
              <a:t>12/9/2009</a:t>
            </a:fld>
            <a:endParaRPr lang="en-US"/>
          </a:p>
        </p:txBody>
      </p:sp>
      <p:sp>
        <p:nvSpPr>
          <p:cNvPr id="8" name="Content Placeholder 7"/>
          <p:cNvSpPr>
            <a:spLocks noGrp="1"/>
          </p:cNvSpPr>
          <p:nvPr>
            <p:ph sz="quarter" idx="1"/>
          </p:nvPr>
        </p:nvSpPr>
        <p:spPr/>
        <p:txBody>
          <a:bodyPr/>
          <a:lstStyle/>
          <a:p>
            <a:endParaRPr lang="en-US"/>
          </a:p>
        </p:txBody>
      </p:sp>
      <p:pic>
        <p:nvPicPr>
          <p:cNvPr id="3075" name="Picture 3"/>
          <p:cNvPicPr>
            <a:picLocks noChangeAspect="1" noChangeArrowheads="1"/>
          </p:cNvPicPr>
          <p:nvPr/>
        </p:nvPicPr>
        <p:blipFill>
          <a:blip r:embed="rId2"/>
          <a:srcRect/>
          <a:stretch>
            <a:fillRect/>
          </a:stretch>
        </p:blipFill>
        <p:spPr bwMode="auto">
          <a:xfrm>
            <a:off x="428596" y="214290"/>
            <a:ext cx="7500990" cy="62865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3000" b="1" kern="1200" cap="small" dirty="0" smtClean="0">
                <a:solidFill>
                  <a:schemeClr val="tx2"/>
                </a:solidFill>
                <a:latin typeface="+mj-lt"/>
                <a:ea typeface="+mj-ea"/>
                <a:cs typeface="+mj-cs"/>
              </a:rPr>
              <a:t>Age-ordered </a:t>
            </a:r>
            <a:r>
              <a:rPr lang="en-US" sz="3000" b="1" kern="1200" cap="small" dirty="0">
                <a:solidFill>
                  <a:schemeClr val="tx2"/>
                </a:solidFill>
                <a:latin typeface="+mj-lt"/>
                <a:ea typeface="+mj-ea"/>
                <a:cs typeface="+mj-cs"/>
              </a:rPr>
              <a:t>load queue (LQ) and store queue (SQ)</a:t>
            </a:r>
          </a:p>
        </p:txBody>
      </p:sp>
      <p:sp>
        <p:nvSpPr>
          <p:cNvPr id="3" name="Content Placeholder 2"/>
          <p:cNvSpPr>
            <a:spLocks noGrp="1"/>
          </p:cNvSpPr>
          <p:nvPr>
            <p:ph sz="quarter" idx="1"/>
          </p:nvPr>
        </p:nvSpPr>
        <p:spPr/>
        <p:txBody>
          <a:bodyPr/>
          <a:lstStyle/>
          <a:p>
            <a:r>
              <a:rPr lang="en-US" dirty="0" smtClean="0"/>
              <a:t>Mechanism detecting erroneous speculation</a:t>
            </a:r>
          </a:p>
          <a:p>
            <a:r>
              <a:rPr lang="en-US" dirty="0" smtClean="0"/>
              <a:t>When a load executes, its address is checked with all older stores in the SQ. If a match is detected, the youngest store forwards the data to the load </a:t>
            </a:r>
            <a:r>
              <a:rPr lang="en-US" b="1" dirty="0" smtClean="0"/>
              <a:t>(load forwarding)</a:t>
            </a:r>
            <a:r>
              <a:rPr lang="en-US" dirty="0" smtClean="0"/>
              <a:t>. Conversely, when a store executes, it must check the LQ looking for younger loads to the same address that have executed prematurely. When matches are found, the processor needs to re-execute </a:t>
            </a:r>
            <a:r>
              <a:rPr lang="en-US" b="1" dirty="0" smtClean="0"/>
              <a:t>(or replay) </a:t>
            </a:r>
            <a:r>
              <a:rPr lang="en-US" dirty="0" smtClean="0"/>
              <a:t>premature loads and their dependents. </a:t>
            </a:r>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6</a:t>
            </a:fld>
            <a:endParaRPr lang="en-US"/>
          </a:p>
        </p:txBody>
      </p:sp>
      <p:sp>
        <p:nvSpPr>
          <p:cNvPr id="5" name="Date Placeholder 4"/>
          <p:cNvSpPr>
            <a:spLocks noGrp="1"/>
          </p:cNvSpPr>
          <p:nvPr>
            <p:ph type="dt" sz="half" idx="14"/>
          </p:nvPr>
        </p:nvSpPr>
        <p:spPr/>
        <p:txBody>
          <a:bodyPr/>
          <a:lstStyle/>
          <a:p>
            <a:fld id="{FC1EC694-EEEA-4563-84BA-123718DCEA47}" type="datetime1">
              <a:rPr lang="en-US" smtClean="0"/>
              <a:t>12/9/2009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Speculative execution of load instruction</a:t>
            </a:r>
            <a:endParaRPr lang="en-US" dirty="0"/>
          </a:p>
        </p:txBody>
      </p:sp>
      <p:sp>
        <p:nvSpPr>
          <p:cNvPr id="3" name="Content Placeholder 2"/>
          <p:cNvSpPr>
            <a:spLocks noGrp="1"/>
          </p:cNvSpPr>
          <p:nvPr>
            <p:ph sz="quarter" idx="1"/>
          </p:nvPr>
        </p:nvSpPr>
        <p:spPr/>
        <p:txBody>
          <a:bodyPr/>
          <a:lstStyle/>
          <a:p>
            <a:r>
              <a:rPr lang="en-US" dirty="0" smtClean="0"/>
              <a:t>To reduce the penalty due to data </a:t>
            </a:r>
            <a:r>
              <a:rPr lang="en-US" dirty="0" err="1" smtClean="0"/>
              <a:t>mis</a:t>
            </a:r>
            <a:r>
              <a:rPr lang="en-US" dirty="0" smtClean="0"/>
              <a:t>-speculations, the processor can predict whether the load will hit or miss in the cache</a:t>
            </a:r>
          </a:p>
          <a:p>
            <a:r>
              <a:rPr lang="en-US" dirty="0" smtClean="0"/>
              <a:t>Early identification of cache misses allows the processor to more accurately schedule instructions that are dependent on loads and to more precisely </a:t>
            </a:r>
            <a:r>
              <a:rPr lang="en-US" dirty="0" err="1" smtClean="0"/>
              <a:t>prefetch</a:t>
            </a:r>
            <a:r>
              <a:rPr lang="en-US" dirty="0" smtClean="0"/>
              <a:t> data into the cache.</a:t>
            </a:r>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7</a:t>
            </a:fld>
            <a:endParaRPr lang="en-US"/>
          </a:p>
        </p:txBody>
      </p:sp>
      <p:sp>
        <p:nvSpPr>
          <p:cNvPr id="5" name="Date Placeholder 4"/>
          <p:cNvSpPr>
            <a:spLocks noGrp="1"/>
          </p:cNvSpPr>
          <p:nvPr>
            <p:ph type="dt" sz="half" idx="14"/>
          </p:nvPr>
        </p:nvSpPr>
        <p:spPr/>
        <p:txBody>
          <a:bodyPr/>
          <a:lstStyle/>
          <a:p>
            <a:fld id="{D867AB31-1A68-45F9-9BAA-DAAED22DFB37}" type="datetime1">
              <a:rPr lang="en-US" smtClean="0"/>
              <a:t>12/9/2009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Statement</a:t>
            </a:r>
            <a:endParaRPr lang="en-US" b="1"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8</a:t>
            </a:fld>
            <a:endParaRPr lang="en-US"/>
          </a:p>
        </p:txBody>
      </p:sp>
      <p:sp>
        <p:nvSpPr>
          <p:cNvPr id="5" name="Date Placeholder 4"/>
          <p:cNvSpPr>
            <a:spLocks noGrp="1"/>
          </p:cNvSpPr>
          <p:nvPr>
            <p:ph type="dt" sz="half" idx="14"/>
          </p:nvPr>
        </p:nvSpPr>
        <p:spPr/>
        <p:txBody>
          <a:bodyPr/>
          <a:lstStyle/>
          <a:p>
            <a:fld id="{8ACC9A28-1F3D-4872-B3EF-72A4E726D562}" type="datetime1">
              <a:rPr lang="en-US" smtClean="0"/>
              <a:t>12/9/2009</a:t>
            </a:fld>
            <a:endParaRPr lang="en-US"/>
          </a:p>
        </p:txBody>
      </p:sp>
      <p:sp>
        <p:nvSpPr>
          <p:cNvPr id="7" name="Content Placeholder 6"/>
          <p:cNvSpPr>
            <a:spLocks noGrp="1"/>
          </p:cNvSpPr>
          <p:nvPr>
            <p:ph sz="quarter" idx="1"/>
          </p:nvPr>
        </p:nvSpPr>
        <p:spPr/>
        <p:txBody>
          <a:bodyPr/>
          <a:lstStyle/>
          <a:p>
            <a:r>
              <a:rPr lang="en-US" dirty="0" smtClean="0"/>
              <a:t>Example of data speculation for a load instruction</a:t>
            </a:r>
          </a:p>
          <a:p>
            <a:endParaRPr lang="en-US" dirty="0"/>
          </a:p>
        </p:txBody>
      </p:sp>
      <p:pic>
        <p:nvPicPr>
          <p:cNvPr id="9" name="Picture 8"/>
          <p:cNvPicPr/>
          <p:nvPr/>
        </p:nvPicPr>
        <p:blipFill>
          <a:blip r:embed="rId2"/>
          <a:srcRect/>
          <a:stretch>
            <a:fillRect/>
          </a:stretch>
        </p:blipFill>
        <p:spPr bwMode="auto">
          <a:xfrm>
            <a:off x="357158" y="2857496"/>
            <a:ext cx="7929618" cy="2643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Towards Precise </a:t>
            </a:r>
            <a:r>
              <a:rPr lang="en-US" b="1" dirty="0" smtClean="0"/>
              <a:t>S</a:t>
            </a:r>
            <a:r>
              <a:rPr lang="en-US" b="1" dirty="0" smtClean="0"/>
              <a:t>cheduling</a:t>
            </a:r>
            <a:endParaRPr lang="en-US" b="1" dirty="0"/>
          </a:p>
        </p:txBody>
      </p:sp>
      <p:sp>
        <p:nvSpPr>
          <p:cNvPr id="3" name="Content Placeholder 2"/>
          <p:cNvSpPr>
            <a:spLocks noGrp="1"/>
          </p:cNvSpPr>
          <p:nvPr>
            <p:ph sz="quarter" idx="1"/>
          </p:nvPr>
        </p:nvSpPr>
        <p:spPr/>
        <p:txBody>
          <a:bodyPr/>
          <a:lstStyle/>
          <a:p>
            <a:r>
              <a:rPr lang="en-US" dirty="0" smtClean="0"/>
              <a:t>The goal of the scheduler is to be able to determine the access latency for load operations and schedule the dependent instructions </a:t>
            </a:r>
            <a:r>
              <a:rPr lang="en-US" dirty="0" smtClean="0"/>
              <a:t>accordingly</a:t>
            </a:r>
          </a:p>
          <a:p>
            <a:r>
              <a:rPr lang="en-US" dirty="0" smtClean="0"/>
              <a:t>Once the exact latency of a load operation is found, the arrival time of the source data is </a:t>
            </a:r>
            <a:r>
              <a:rPr lang="en-US" dirty="0" smtClean="0"/>
              <a:t>stored in the RUU and passed </a:t>
            </a:r>
            <a:r>
              <a:rPr lang="en-US" dirty="0" smtClean="0"/>
              <a:t>along to the instructions that depend on the load. </a:t>
            </a:r>
          </a:p>
          <a:p>
            <a:endParaRPr lang="en-US" dirty="0"/>
          </a:p>
        </p:txBody>
      </p:sp>
      <p:sp>
        <p:nvSpPr>
          <p:cNvPr id="4" name="Slide Number Placeholder 3"/>
          <p:cNvSpPr>
            <a:spLocks noGrp="1"/>
          </p:cNvSpPr>
          <p:nvPr>
            <p:ph type="sldNum" sz="quarter" idx="15"/>
          </p:nvPr>
        </p:nvSpPr>
        <p:spPr/>
        <p:txBody>
          <a:bodyPr/>
          <a:lstStyle/>
          <a:p>
            <a:fld id="{D0B55537-CA03-4088-889D-2847CE809772}" type="slidenum">
              <a:rPr lang="en-US" smtClean="0"/>
              <a:pPr/>
              <a:t>9</a:t>
            </a:fld>
            <a:endParaRPr lang="en-US"/>
          </a:p>
        </p:txBody>
      </p:sp>
      <p:sp>
        <p:nvSpPr>
          <p:cNvPr id="5" name="Date Placeholder 4"/>
          <p:cNvSpPr>
            <a:spLocks noGrp="1"/>
          </p:cNvSpPr>
          <p:nvPr>
            <p:ph type="dt" sz="half" idx="14"/>
          </p:nvPr>
        </p:nvSpPr>
        <p:spPr/>
        <p:txBody>
          <a:bodyPr/>
          <a:lstStyle/>
          <a:p>
            <a:fld id="{13CD20F0-5A67-4403-98DE-9A7C22A4F577}" type="datetime1">
              <a:rPr lang="en-US" smtClean="0"/>
              <a:t>12/9/2009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422</TotalTime>
  <Words>1017</Words>
  <Application>Microsoft Office PowerPoint</Application>
  <PresentationFormat>On-screen Show (4:3)</PresentationFormat>
  <Paragraphs>94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Towards Precise Instruction Scheduling</vt:lpstr>
      <vt:lpstr>Slide 2</vt:lpstr>
      <vt:lpstr>Outline</vt:lpstr>
      <vt:lpstr>    Memory Dependence Speculation</vt:lpstr>
      <vt:lpstr>Slide 5</vt:lpstr>
      <vt:lpstr>Age-ordered load queue (LQ) and store queue (SQ)</vt:lpstr>
      <vt:lpstr>Speculative execution of load instruction</vt:lpstr>
      <vt:lpstr>Problem Statement</vt:lpstr>
      <vt:lpstr>Towards Precise Scheduling</vt:lpstr>
      <vt:lpstr>Scheduling scheme</vt:lpstr>
      <vt:lpstr>Scheduling Algorithm</vt:lpstr>
      <vt:lpstr>History-Based Prediction </vt:lpstr>
      <vt:lpstr>Cache miss detection engine (CMDE Techniques)</vt:lpstr>
      <vt:lpstr>Cache miss detection structures (MNM machine)</vt:lpstr>
      <vt:lpstr>Block address used by MNM</vt:lpstr>
      <vt:lpstr>Partitioned-Address Filter</vt:lpstr>
      <vt:lpstr>Partitioned-Address Filter for Cache Miss Detection</vt:lpstr>
      <vt:lpstr>Partial-Address Filter</vt:lpstr>
      <vt:lpstr>Partial-Address Filter for Cache Miss Detection</vt:lpstr>
      <vt:lpstr>Conclusion</vt:lpstr>
      <vt:lpstr>Future Work</vt:lpstr>
      <vt:lpstr>Thank you</vt:lpstr>
    </vt:vector>
  </TitlesOfParts>
  <Company>ASU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Eng.Shereen</dc:creator>
  <cp:lastModifiedBy>Eng.Shereen</cp:lastModifiedBy>
  <cp:revision>19</cp:revision>
  <dcterms:created xsi:type="dcterms:W3CDTF">2009-12-05T18:24:27Z</dcterms:created>
  <dcterms:modified xsi:type="dcterms:W3CDTF">2009-12-09T13:52:53Z</dcterms:modified>
</cp:coreProperties>
</file>