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61" r:id="rId3"/>
    <p:sldId id="257" r:id="rId4"/>
    <p:sldId id="258" r:id="rId5"/>
    <p:sldId id="259" r:id="rId6"/>
    <p:sldId id="262" r:id="rId7"/>
    <p:sldId id="267" r:id="rId8"/>
    <p:sldId id="268" r:id="rId9"/>
    <p:sldId id="288" r:id="rId10"/>
    <p:sldId id="269" r:id="rId11"/>
    <p:sldId id="270" r:id="rId12"/>
    <p:sldId id="272" r:id="rId13"/>
    <p:sldId id="273" r:id="rId14"/>
    <p:sldId id="274" r:id="rId15"/>
    <p:sldId id="275" r:id="rId16"/>
    <p:sldId id="276" r:id="rId17"/>
    <p:sldId id="277" r:id="rId18"/>
    <p:sldId id="289" r:id="rId19"/>
    <p:sldId id="278" r:id="rId20"/>
    <p:sldId id="286" r:id="rId21"/>
    <p:sldId id="280" r:id="rId22"/>
    <p:sldId id="281" r:id="rId23"/>
    <p:sldId id="282" r:id="rId24"/>
    <p:sldId id="283" r:id="rId25"/>
    <p:sldId id="290" r:id="rId26"/>
    <p:sldId id="284" r:id="rId27"/>
    <p:sldId id="291" r:id="rId28"/>
    <p:sldId id="292" r:id="rId29"/>
    <p:sldId id="293" r:id="rId30"/>
  </p:sldIdLst>
  <p:sldSz cx="9144000" cy="6858000" type="screen4x3"/>
  <p:notesSz cx="6858000" cy="9144000"/>
  <p:defaultTextStyle>
    <a:defPPr>
      <a:defRPr lang="ko-K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HY엽서L"/>
        <a:cs typeface="HY엽서L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HY엽서L"/>
        <a:cs typeface="HY엽서L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HY엽서L"/>
        <a:cs typeface="HY엽서L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HY엽서L"/>
        <a:cs typeface="HY엽서L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HY엽서L"/>
        <a:cs typeface="HY엽서L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HY엽서L"/>
        <a:cs typeface="HY엽서L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HY엽서L"/>
        <a:cs typeface="HY엽서L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HY엽서L"/>
        <a:cs typeface="HY엽서L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HY엽서L"/>
        <a:cs typeface="HY엽서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665" autoAdjust="0"/>
  </p:normalViewPr>
  <p:slideViewPr>
    <p:cSldViewPr>
      <p:cViewPr varScale="1">
        <p:scale>
          <a:sx n="59" d="100"/>
          <a:sy n="59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 latinLnBrk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 latinLnBrk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27BDF05-2067-41EA-B5B2-27DF694AEEE5}" type="datetimeFigureOut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  <a:endParaRPr lang="ko-KR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 latinLnBrk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 latinLnBrk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FEA1C64-C19A-436F-A30A-AE181427653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1pPr>
    <a:lvl2pPr marL="4572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2pPr>
    <a:lvl3pPr marL="9144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3pPr>
    <a:lvl4pPr marL="13716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4pPr>
    <a:lvl5pPr marL="18288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3331A5-7057-4C25-8086-DEE928F13C50}" type="slidenum">
              <a:rPr lang="ko-KR" altLang="en-US">
                <a:cs typeface="맑은 고딕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ko-KR">
              <a:cs typeface="맑은 고딕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dirty="0">
              <a:cs typeface="+mn-cs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E3E124-2274-47F9-A04F-6F15EC66BA9B}" type="slidenum">
              <a:rPr lang="ko-KR" altLang="en-US">
                <a:cs typeface="맑은 고딕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ko-KR">
              <a:cs typeface="맑은 고딕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altLang="ko-KR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37252-EA4F-4B7A-ACD7-DE9E5F724108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4A9C7-2DFD-4372-BE70-6BB236D6EEA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E659D-0E4C-4716-9FCF-92826D7E2FE0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1F6EA-7E19-4E25-A437-CA975CDE0D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E4520-8840-4004-B758-9B1C16D97863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A9BB7-7D6E-499C-972C-E8D1CC55EA0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56E34-F1C3-4446-85CA-5A73C84621AE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B68F8-67E0-4466-9C8A-776A01B993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F07EC-A5CD-46E8-9E98-E5D6703B723D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6F5D2-3E6D-432D-8D9D-78F223FF31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6B53F-3CAE-491D-BD14-23F57D240455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8A9F-2005-4E3A-A4D2-486AD611B6D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ADC0B-9D09-468C-A948-C6EEBD6203A9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C865D-0C8B-44D9-916D-E2D359869F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B5D80-8D71-4931-A5BD-BB0EF454D490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7F8D2-1940-40A9-A219-38386714CD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DF52C-3E1A-4F21-8FB9-942B3BD842C7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D12FE-9577-47BB-B273-A777108B47B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B7ACA-65D7-449C-804B-DD752C9AB00E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DADF-601C-44B3-AED3-F328BFB954C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altLang="ko-KR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FF5E1-D8B0-44DF-9CCF-2CB751DB3A9D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rgbClr val="BCBCBC"/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035CF-790C-4489-9BAE-D4DEF70C17E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686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fld id="{26D31311-BDAB-48F3-A770-B719D4821056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  <a:latin typeface="Corbel" pitchFamily="34" charset="0"/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fld id="{14588AAE-95F4-40C4-A772-B4015320EC5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hf hdr="0" ftr="0"/>
  <p:txStyles>
    <p:titleStyle>
      <a:lvl1pPr algn="l" rtl="0" fontAlgn="base" latinLnBrk="1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HY엽서L"/>
        </a:defRPr>
      </a:lvl1pPr>
      <a:lvl2pPr algn="l" rtl="0" fontAlgn="base" latinLnBrk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  <a:ea typeface="HY엽서L"/>
          <a:cs typeface="HY엽서L"/>
        </a:defRPr>
      </a:lvl2pPr>
      <a:lvl3pPr algn="l" rtl="0" fontAlgn="base" latinLnBrk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  <a:ea typeface="HY엽서L"/>
          <a:cs typeface="HY엽서L"/>
        </a:defRPr>
      </a:lvl3pPr>
      <a:lvl4pPr algn="l" rtl="0" fontAlgn="base" latinLnBrk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  <a:ea typeface="HY엽서L"/>
          <a:cs typeface="HY엽서L"/>
        </a:defRPr>
      </a:lvl4pPr>
      <a:lvl5pPr algn="l" rtl="0" fontAlgn="base" latinLnBrk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  <a:ea typeface="HY엽서L"/>
          <a:cs typeface="HY엽서L"/>
        </a:defRPr>
      </a:lvl5pPr>
      <a:lvl6pPr marL="457200" algn="l" rtl="0" fontAlgn="base" latinLnBrk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  <a:ea typeface="HY엽서L"/>
          <a:cs typeface="HY엽서L"/>
        </a:defRPr>
      </a:lvl6pPr>
      <a:lvl7pPr marL="914400" algn="l" rtl="0" fontAlgn="base" latinLnBrk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  <a:ea typeface="HY엽서L"/>
          <a:cs typeface="HY엽서L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  <a:ea typeface="HY엽서L"/>
          <a:cs typeface="HY엽서L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  <a:ea typeface="HY엽서L"/>
          <a:cs typeface="HY엽서L"/>
        </a:defRPr>
      </a:lvl9pPr>
      <a:extLst/>
    </p:titleStyle>
    <p:bodyStyle>
      <a:lvl1pPr marL="438150" indent="-319088" algn="l" rtl="0" fontAlgn="base" latinLnBrk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HY엽서L"/>
        </a:defRPr>
      </a:lvl1pPr>
      <a:lvl2pPr marL="730250" indent="-27305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HY엽서L"/>
        </a:defRPr>
      </a:lvl2pPr>
      <a:lvl3pPr marL="995363" indent="-228600" algn="l" rtl="0" fontAlgn="base" latinLnBrk="1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HY엽서L"/>
        </a:defRPr>
      </a:lvl3pPr>
      <a:lvl4pPr marL="1216025" indent="-182563" algn="l" rtl="0" fontAlgn="base" latinLnBrk="1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HY엽서L"/>
        </a:defRPr>
      </a:lvl4pPr>
      <a:lvl5pPr marL="1425575" indent="-182563" algn="l" rtl="0" fontAlgn="base" latinLnBrk="1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HY엽서L"/>
        </a:defRPr>
      </a:lvl5pPr>
      <a:lvl6pPr marL="1627632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1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7A6973-1DF3-4228-9E72-3CC1EAB17BFD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A88833-EA8C-4DBD-BECB-06F88CAFF6E5}" type="slidenum">
              <a:rPr lang="ko-KR" altLang="en-US"/>
              <a:pPr>
                <a:defRPr/>
              </a:pPr>
              <a:t>1</a:t>
            </a:fld>
            <a:endParaRPr lang="ko-KR" altLang="en-US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395288" y="3357563"/>
            <a:ext cx="8077200" cy="1500187"/>
          </a:xfrm>
        </p:spPr>
        <p:txBody>
          <a:bodyPr/>
          <a:lstStyle/>
          <a:p>
            <a:r>
              <a:rPr lang="en-US" altLang="ko-KR" sz="3200" smtClean="0"/>
              <a:t>A Study on Cache Replacement Policies </a:t>
            </a:r>
          </a:p>
          <a:p>
            <a:r>
              <a:rPr lang="en-US" altLang="ko-KR" sz="3200" smtClean="0"/>
              <a:t>Prepared by :Asma Abdelkarim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4BA46-3F43-4117-9EA9-584CFECE52AB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0E23E2-9810-4CC0-AD71-8876417FFFEC}" type="slidenum">
              <a:rPr lang="ko-KR" altLang="en-US"/>
              <a:pPr>
                <a:defRPr/>
              </a:pPr>
              <a:t>10</a:t>
            </a:fld>
            <a:endParaRPr lang="ko-KR" altLang="en-US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625975"/>
          </a:xfrm>
        </p:spPr>
        <p:txBody>
          <a:bodyPr/>
          <a:lstStyle/>
          <a:p>
            <a:pPr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ko-KR" sz="2800" smtClean="0">
                <a:ea typeface="굴림"/>
                <a:cs typeface="굴림"/>
              </a:rPr>
              <a:t>Large workloads cause 100% miss rate in L2 caches under LRU.</a:t>
            </a:r>
          </a:p>
          <a:p>
            <a:pPr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ko-KR" sz="2800" smtClean="0">
                <a:ea typeface="굴림"/>
                <a:cs typeface="굴림"/>
              </a:rPr>
              <a:t>Divide the replacement policy into: victim selection and insertion.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79388" y="476250"/>
            <a:ext cx="7705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Dynamic Insertion policy (LIP/BIP)</a:t>
            </a: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3644900"/>
            <a:ext cx="6624637" cy="261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3A93B1-C196-4FE8-8C79-27603874A71C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1CF69-1DC4-4E05-A4DD-43D2A2403B9A}" type="slidenum">
              <a:rPr lang="ko-KR" altLang="en-US"/>
              <a:pPr>
                <a:defRPr/>
              </a:pPr>
              <a:t>11</a:t>
            </a:fld>
            <a:endParaRPr lang="ko-KR" altLang="en-US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0" y="620713"/>
            <a:ext cx="7705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Dynamic Insertion policy (LIP/BIP)</a:t>
            </a:r>
          </a:p>
        </p:txBody>
      </p:sp>
      <p:sp>
        <p:nvSpPr>
          <p:cNvPr id="26639" name="Content Placeholder 2"/>
          <p:cNvSpPr>
            <a:spLocks/>
          </p:cNvSpPr>
          <p:nvPr/>
        </p:nvSpPr>
        <p:spPr bwMode="auto">
          <a:xfrm>
            <a:off x="468313" y="1557338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38150" indent="-319088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altLang="ko-KR" sz="2800">
                <a:latin typeface="Corbel" pitchFamily="34" charset="0"/>
                <a:ea typeface="굴림"/>
                <a:cs typeface="굴림"/>
              </a:rPr>
              <a:t>LRU Insertion Policy (LIP):</a:t>
            </a:r>
          </a:p>
          <a:p>
            <a:pPr marL="438150" indent="-319088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altLang="ko-KR" sz="2800">
                <a:latin typeface="Corbel" pitchFamily="34" charset="0"/>
                <a:ea typeface="굴림"/>
                <a:cs typeface="굴림"/>
              </a:rPr>
              <a:t>	- Inserts all lines in the LRU position. </a:t>
            </a:r>
          </a:p>
          <a:p>
            <a:pPr marL="438150" indent="-319088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altLang="ko-KR" sz="2800">
                <a:latin typeface="Corbel" pitchFamily="34" charset="0"/>
                <a:ea typeface="굴림"/>
                <a:cs typeface="굴림"/>
              </a:rPr>
              <a:t>	- Block is promoted to the MRU  position only if it’s re-referenced.</a:t>
            </a:r>
          </a:p>
          <a:p>
            <a:pPr marL="438150" indent="-319088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altLang="ko-KR" sz="2800">
                <a:latin typeface="Corbel" pitchFamily="34" charset="0"/>
                <a:ea typeface="굴림"/>
                <a:cs typeface="굴림"/>
              </a:rPr>
              <a:t>	- Near- optimal performance for cyclic access patterns </a:t>
            </a:r>
          </a:p>
          <a:p>
            <a:pPr marL="438150" indent="-319088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altLang="ko-KR" sz="2800">
                <a:latin typeface="Corbel" pitchFamily="34" charset="0"/>
                <a:ea typeface="굴림"/>
                <a:cs typeface="굴림"/>
              </a:rPr>
              <a:t>	- Doesn’t adapt to changes in the workload</a:t>
            </a:r>
          </a:p>
          <a:p>
            <a:pPr marL="438150" indent="-319088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altLang="ko-KR" sz="2800">
                <a:latin typeface="Corbel" pitchFamily="34" charset="0"/>
                <a:ea typeface="굴림"/>
                <a:cs typeface="굴림"/>
              </a:rPr>
              <a:t>Bimodal Insertion Policy (BIP) allows new lines to be inserted in the MRU position with low probability (e)</a:t>
            </a:r>
          </a:p>
          <a:p>
            <a:pPr marL="438150" indent="-319088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altLang="ko-KR" sz="2800">
                <a:latin typeface="Corbel" pitchFamily="34" charset="0"/>
                <a:ea typeface="굴림"/>
                <a:cs typeface="굴림"/>
              </a:rPr>
              <a:t>	</a:t>
            </a:r>
          </a:p>
          <a:p>
            <a:pPr marL="438150" indent="-319088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endParaRPr lang="en-US" altLang="ko-KR" sz="2800">
              <a:latin typeface="Corbel" pitchFamily="34" charset="0"/>
              <a:ea typeface="굴림"/>
              <a:cs typeface="굴림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274F8E-6A6D-4241-AE55-0740982BDDC8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A43D3-8B14-4981-9832-54CD432C5D09}" type="slidenum">
              <a:rPr lang="ko-KR" altLang="en-US"/>
              <a:pPr>
                <a:defRPr/>
              </a:pPr>
              <a:t>12</a:t>
            </a:fld>
            <a:endParaRPr lang="ko-KR" alt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250825" y="188913"/>
            <a:ext cx="7705725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Dynamic Insertion policies 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BIP/LIP results </a:t>
            </a:r>
          </a:p>
        </p:txBody>
      </p:sp>
      <p:pic>
        <p:nvPicPr>
          <p:cNvPr id="27666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2060575"/>
            <a:ext cx="7488238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AE1A6D-F710-4AE1-A20C-0F46ED179A08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416C2-6DE0-4429-AC96-114606FFAE1F}" type="slidenum">
              <a:rPr lang="ko-KR" altLang="en-US"/>
              <a:pPr>
                <a:defRPr/>
              </a:pPr>
              <a:t>13</a:t>
            </a:fld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ko-KR" sz="2600" smtClean="0"/>
              <a:t>Dynamic Insertion Policy dynamically chooses between LRU and BIP using SET Dueling</a:t>
            </a: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413" y="2565400"/>
            <a:ext cx="3908425" cy="42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50825" y="260350"/>
            <a:ext cx="7705725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Dynamic Insertion policies (DIP)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Set Dueling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748FBF-93B9-4C63-926C-F995E59A0436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DC3CE-7EE2-480B-B4E5-84699A09E4AB}" type="slidenum">
              <a:rPr lang="ko-KR" altLang="en-US"/>
              <a:pPr>
                <a:defRPr/>
              </a:pPr>
              <a:t>14</a:t>
            </a:fld>
            <a:endParaRPr lang="ko-KR" altLang="en-US"/>
          </a:p>
        </p:txBody>
      </p:sp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4267200" y="6043613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>
              <a:spcBef>
                <a:spcPct val="50000"/>
              </a:spcBef>
            </a:pPr>
            <a:endParaRPr lang="ko-KR" altLang="ko-KR" sz="2400">
              <a:latin typeface="Helvetica"/>
            </a:endParaRP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50825" y="260350"/>
            <a:ext cx="7705725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Dynamic Insertion policies (DIP)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Results</a:t>
            </a:r>
          </a:p>
        </p:txBody>
      </p:sp>
      <p:pic>
        <p:nvPicPr>
          <p:cNvPr id="29706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55850"/>
            <a:ext cx="9144000" cy="318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98706C-E5AA-4397-B6EB-BEB2963ED89E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8EED65-7BD9-4A43-9A86-3621C9A3FF9E}" type="slidenum">
              <a:rPr lang="ko-KR" altLang="en-US"/>
              <a:pPr>
                <a:defRPr/>
              </a:pPr>
              <a:t>15</a:t>
            </a:fld>
            <a:endParaRPr lang="ko-KR" altLang="en-US"/>
          </a:p>
        </p:txBody>
      </p:sp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4267200" y="5883275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>
              <a:spcBef>
                <a:spcPct val="50000"/>
              </a:spcBef>
            </a:pPr>
            <a:endParaRPr lang="ko-KR" altLang="ko-KR" sz="2400">
              <a:latin typeface="Helvetica"/>
            </a:endParaRPr>
          </a:p>
        </p:txBody>
      </p:sp>
      <p:sp>
        <p:nvSpPr>
          <p:cNvPr id="30726" name="Text Box 9"/>
          <p:cNvSpPr txBox="1">
            <a:spLocks noChangeArrowheads="1"/>
          </p:cNvSpPr>
          <p:nvPr/>
        </p:nvSpPr>
        <p:spPr bwMode="auto">
          <a:xfrm>
            <a:off x="1652588" y="5938838"/>
            <a:ext cx="5991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>
              <a:spcBef>
                <a:spcPct val="50000"/>
              </a:spcBef>
            </a:pPr>
            <a:endParaRPr lang="ko-KR" altLang="ko-KR" sz="2400">
              <a:latin typeface="Corbel" pitchFamily="34" charset="0"/>
            </a:endParaRPr>
          </a:p>
        </p:txBody>
      </p:sp>
      <p:pic>
        <p:nvPicPr>
          <p:cNvPr id="30729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2133600"/>
            <a:ext cx="6481762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250825" y="260350"/>
            <a:ext cx="7705725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Dynamic Insertion policies (DIP)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Micro-architecture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FE167E-9040-410B-9416-2CDAB3CA3455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11AAF2-DB64-4A1E-9261-99DA7AC5BB7A}" type="slidenum">
              <a:rPr lang="ko-KR" altLang="en-US"/>
              <a:pPr>
                <a:defRPr/>
              </a:pPr>
              <a:t>16</a:t>
            </a:fld>
            <a:endParaRPr lang="ko-KR" altLang="en-US"/>
          </a:p>
        </p:txBody>
      </p:sp>
      <p:sp>
        <p:nvSpPr>
          <p:cNvPr id="31746" name="Text Box 8"/>
          <p:cNvSpPr txBox="1">
            <a:spLocks noChangeArrowheads="1"/>
          </p:cNvSpPr>
          <p:nvPr/>
        </p:nvSpPr>
        <p:spPr bwMode="auto">
          <a:xfrm>
            <a:off x="1538288" y="5972175"/>
            <a:ext cx="5799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>
              <a:spcBef>
                <a:spcPct val="50000"/>
              </a:spcBef>
            </a:pPr>
            <a:endParaRPr lang="ko-KR" altLang="ko-KR" sz="2400">
              <a:latin typeface="Corbel" pitchFamily="34" charset="0"/>
            </a:endParaRP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250825" y="260350"/>
            <a:ext cx="7705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Other Adaptive Replacement Policies</a:t>
            </a:r>
          </a:p>
        </p:txBody>
      </p:sp>
      <p:sp>
        <p:nvSpPr>
          <p:cNvPr id="3" name="Content Placeholder 2"/>
          <p:cNvSpPr>
            <a:spLocks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38150" indent="-319088" latinLnBrk="1">
              <a:lnSpc>
                <a:spcPct val="80000"/>
              </a:lnSpc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altLang="ko-KR" sz="2600">
                <a:latin typeface="Corbel" pitchFamily="34" charset="0"/>
              </a:rPr>
              <a:t>Adaptive replacement policies that combine any two conventional replacement policies (LRU, LFU, FIFO, Random) using SBAR.</a:t>
            </a:r>
          </a:p>
          <a:p>
            <a:pPr marL="438150" indent="-319088" latinLnBrk="1">
              <a:lnSpc>
                <a:spcPct val="8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altLang="ko-KR" sz="2600">
              <a:latin typeface="Corbel" pitchFamily="34" charset="0"/>
            </a:endParaRPr>
          </a:p>
        </p:txBody>
      </p:sp>
      <p:pic>
        <p:nvPicPr>
          <p:cNvPr id="31753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2852738"/>
            <a:ext cx="6767513" cy="359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05A874-631A-4D23-B96C-5B270683D5C3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EF17B2-0492-4D30-AC34-9608C7423602}" type="slidenum">
              <a:rPr lang="ko-KR" altLang="en-US"/>
              <a:pPr>
                <a:defRPr/>
              </a:pPr>
              <a:t>17</a:t>
            </a:fld>
            <a:endParaRPr lang="ko-KR" altLang="en-US"/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250825" y="260350"/>
            <a:ext cx="7705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Shepherd Cache</a:t>
            </a:r>
          </a:p>
        </p:txBody>
      </p:sp>
      <p:sp>
        <p:nvSpPr>
          <p:cNvPr id="3" name="Content Placeholder 2"/>
          <p:cNvSpPr>
            <a:spLocks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38150" indent="-319088" latinLnBrk="1">
              <a:lnSpc>
                <a:spcPct val="80000"/>
              </a:lnSpc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altLang="ko-KR" sz="2600">
                <a:latin typeface="Corbel" pitchFamily="34" charset="0"/>
              </a:rPr>
              <a:t>The cache sets are logically divided into two caches: the shepherd cache and the main cache.</a:t>
            </a:r>
          </a:p>
          <a:p>
            <a:pPr marL="438150" indent="-319088" latinLnBrk="1">
              <a:lnSpc>
                <a:spcPct val="8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altLang="ko-KR" sz="2600">
              <a:latin typeface="Corbel" pitchFamily="34" charset="0"/>
            </a:endParaRPr>
          </a:p>
          <a:p>
            <a:pPr marL="438150" indent="-319088" latinLnBrk="1">
              <a:lnSpc>
                <a:spcPct val="80000"/>
              </a:lnSpc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altLang="ko-KR" sz="2600">
                <a:latin typeface="Corbel" pitchFamily="34" charset="0"/>
              </a:rPr>
              <a:t>The shepherd cache emulates the operation of Belady’s optimal replacement policy. </a:t>
            </a:r>
          </a:p>
          <a:p>
            <a:pPr marL="438150" indent="-319088" latinLnBrk="1">
              <a:lnSpc>
                <a:spcPct val="8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altLang="ko-KR" sz="2600">
              <a:latin typeface="Corbel" pitchFamily="34" charset="0"/>
            </a:endParaRPr>
          </a:p>
          <a:p>
            <a:pPr marL="438150" indent="-319088" latinLnBrk="1">
              <a:lnSpc>
                <a:spcPct val="80000"/>
              </a:lnSpc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altLang="ko-KR" sz="2600">
                <a:latin typeface="Corbel" pitchFamily="34" charset="0"/>
              </a:rPr>
              <a:t>Each shepherd cache line has a column of counters that keep track of imminence of other lines.</a:t>
            </a:r>
          </a:p>
          <a:p>
            <a:pPr marL="438150" indent="-319088" latinLnBrk="1">
              <a:lnSpc>
                <a:spcPct val="8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altLang="ko-KR" sz="2600">
              <a:latin typeface="Corbel" pitchFamily="34" charset="0"/>
            </a:endParaRPr>
          </a:p>
          <a:p>
            <a:pPr marL="438150" indent="-319088" latinLnBrk="1">
              <a:lnSpc>
                <a:spcPct val="80000"/>
              </a:lnSpc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altLang="ko-KR" sz="2600">
                <a:latin typeface="Corbel" pitchFamily="34" charset="0"/>
              </a:rPr>
              <a:t>New lines are inserted in the shepherd cache, lines evicted from the shepherd cache replaces the line with the least imminence, or does self replacement.  </a:t>
            </a:r>
          </a:p>
          <a:p>
            <a:pPr marL="438150" indent="-319088" latinLnBrk="1">
              <a:lnSpc>
                <a:spcPct val="8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altLang="ko-KR" sz="260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E94E6F-B6E8-475C-B699-211FFBBAA9C5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CB714-C30E-4511-958D-D03A1533B8E8}" type="slidenum">
              <a:rPr lang="ko-KR" altLang="en-US"/>
              <a:pPr>
                <a:defRPr/>
              </a:pPr>
              <a:t>18</a:t>
            </a:fld>
            <a:endParaRPr lang="ko-KR" altLang="en-US"/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7705725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Shepherd Cache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Micro-architecture</a:t>
            </a:r>
          </a:p>
        </p:txBody>
      </p:sp>
      <p:pic>
        <p:nvPicPr>
          <p:cNvPr id="5018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2205038"/>
            <a:ext cx="6192837" cy="350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B30CD-2375-4FEB-B888-7B6F70638014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92F605-7FFD-40CC-9F73-8BADDF9C7D78}" type="slidenum">
              <a:rPr lang="ko-KR" altLang="en-US"/>
              <a:pPr>
                <a:defRPr/>
              </a:pPr>
              <a:t>19</a:t>
            </a:fld>
            <a:endParaRPr lang="ko-KR" altLang="en-US"/>
          </a:p>
        </p:txBody>
      </p:sp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68575"/>
            <a:ext cx="9144000" cy="254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250825" y="260350"/>
            <a:ext cx="7705725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Shepherd Cache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6AA077-59A1-4788-A91F-F0E281C707AA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4E642-145A-4CFE-A4B3-D2272BAAF5A4}" type="slidenum">
              <a:rPr lang="ko-KR" altLang="en-US"/>
              <a:pPr>
                <a:defRPr/>
              </a:pPr>
              <a:t>2</a:t>
            </a:fld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Outline </a:t>
            </a:r>
            <a:endParaRPr lang="ko-KR" altLang="en-US" dirty="0">
              <a:solidFill>
                <a:schemeClr val="accent1">
                  <a:satMod val="150000"/>
                </a:schemeClr>
              </a:solidFill>
              <a:cs typeface="+mj-cs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Introduction</a:t>
            </a:r>
          </a:p>
          <a:p>
            <a:r>
              <a:rPr lang="en-US" altLang="ko-KR" smtClean="0"/>
              <a:t>MLP-Aware Cache Replacement policies</a:t>
            </a:r>
          </a:p>
          <a:p>
            <a:r>
              <a:rPr lang="en-US" altLang="ko-KR" smtClean="0"/>
              <a:t>Dynamic Insertion Policy (DIP)</a:t>
            </a:r>
          </a:p>
          <a:p>
            <a:r>
              <a:rPr lang="en-US" altLang="ko-KR" smtClean="0"/>
              <a:t>Other adaptive replacement policies</a:t>
            </a:r>
          </a:p>
          <a:p>
            <a:r>
              <a:rPr lang="en-US" altLang="ko-KR" smtClean="0"/>
              <a:t>Shepherd cache</a:t>
            </a:r>
          </a:p>
          <a:p>
            <a:r>
              <a:rPr lang="en-US" altLang="ko-KR" smtClean="0"/>
              <a:t>Extending DIP for shared caches in CMPs</a:t>
            </a:r>
          </a:p>
          <a:p>
            <a:r>
              <a:rPr lang="en-US" altLang="ko-KR" smtClean="0"/>
              <a:t>PIPP shared caches in CMPs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8E5512-D92E-4094-A410-9C61AD711390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293B6-0958-4F36-BBFB-450B5C99B30D}" type="slidenum">
              <a:rPr lang="ko-KR" altLang="en-US"/>
              <a:pPr>
                <a:defRPr/>
              </a:pPr>
              <a:t>20</a:t>
            </a:fld>
            <a:endParaRPr lang="ko-KR" altLang="en-US"/>
          </a:p>
        </p:txBody>
      </p:sp>
      <p:sp>
        <p:nvSpPr>
          <p:cNvPr id="34818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8435975" cy="4624387"/>
          </a:xfrm>
        </p:spPr>
        <p:txBody>
          <a:bodyPr/>
          <a:lstStyle/>
          <a:p>
            <a:r>
              <a:rPr lang="en-US" altLang="ko-KR" smtClean="0"/>
              <a:t>Directly extending DIP to work for shared caches is inefficient: all workloads will be using the same policy.</a:t>
            </a:r>
          </a:p>
          <a:p>
            <a:r>
              <a:rPr lang="en-US" altLang="ko-KR" smtClean="0"/>
              <a:t>LRU serves workloads according to the demand not to the benefit: not all workloads benefit from the cache the same.</a:t>
            </a:r>
          </a:p>
          <a:p>
            <a:endParaRPr lang="en-US" altLang="ko-KR" smtClean="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50825" y="260350"/>
            <a:ext cx="7705725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Extending DIP for Shared Caches in CMPs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Thread Un-aware Adaptive Policy</a:t>
            </a:r>
          </a:p>
        </p:txBody>
      </p:sp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3749675"/>
            <a:ext cx="4824413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CDCB83-6559-477F-B005-AE5FE6BD2A28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F27C7C-D983-4D75-9C9B-A32AE7F351DF}" type="slidenum">
              <a:rPr lang="ko-KR" altLang="en-US"/>
              <a:pPr>
                <a:defRPr/>
              </a:pPr>
              <a:t>21</a:t>
            </a:fld>
            <a:endParaRPr lang="ko-KR" altLang="en-US"/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250825" y="260350"/>
            <a:ext cx="7705725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Extending DIP for Shared Caches in CMPs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Thread Aware Replacement policy (TADIP)</a:t>
            </a:r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87575"/>
            <a:ext cx="9144000" cy="351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20087A-9389-461F-B8A0-5EA96FEE15CE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982BD1-EAE2-49F8-A8EB-9EFCAC74ED14}" type="slidenum">
              <a:rPr lang="ko-KR" altLang="en-US"/>
              <a:pPr>
                <a:defRPr/>
              </a:pPr>
              <a:t>22</a:t>
            </a:fld>
            <a:endParaRPr lang="ko-KR" altLang="en-US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0" y="188913"/>
            <a:ext cx="7705725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Extending DIP for Shared Caches in CMPs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Results</a:t>
            </a:r>
          </a:p>
        </p:txBody>
      </p:sp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700213"/>
            <a:ext cx="6337300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2B9297-F924-41C5-AC2E-03A2C89656E6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4EC95-901C-4E98-95D7-2CA4E22932EA}" type="slidenum">
              <a:rPr lang="ko-KR" altLang="en-US"/>
              <a:pPr>
                <a:defRPr/>
              </a:pPr>
              <a:t>23</a:t>
            </a:fld>
            <a:endParaRPr lang="ko-KR" altLang="en-US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0" y="188913"/>
            <a:ext cx="7705725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Double-DIP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Adding  Promotion Policies</a:t>
            </a:r>
          </a:p>
        </p:txBody>
      </p:sp>
      <p:sp>
        <p:nvSpPr>
          <p:cNvPr id="2072" name="Content Placeholder 2"/>
          <p:cNvSpPr>
            <a:spLocks/>
          </p:cNvSpPr>
          <p:nvPr/>
        </p:nvSpPr>
        <p:spPr bwMode="auto">
          <a:xfrm>
            <a:off x="468313" y="1557338"/>
            <a:ext cx="8435975" cy="462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38150" indent="-319088" latinLnBrk="1"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altLang="ko-KR" sz="2800">
                <a:latin typeface="Corbel" pitchFamily="34" charset="0"/>
              </a:rPr>
              <a:t>Another optimization for DIP is including what is called promotion policies.</a:t>
            </a:r>
          </a:p>
          <a:p>
            <a:pPr marL="438150" indent="-319088" latinLnBrk="1"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altLang="ko-KR" sz="2800">
                <a:latin typeface="Corbel" pitchFamily="34" charset="0"/>
              </a:rPr>
              <a:t>BIP directly promotes a re-referenced line to the MRU position.</a:t>
            </a:r>
          </a:p>
          <a:p>
            <a:pPr marL="438150" indent="-319088" latinLnBrk="1"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altLang="ko-KR" sz="2800">
                <a:latin typeface="Corbel" pitchFamily="34" charset="0"/>
              </a:rPr>
              <a:t>Dynamic Promotion Policy (DPP) uses set dueling to choose among two promotion policies: MRU promotion policy and Single-Step Incremental Promotion Policy (SIPP)</a:t>
            </a:r>
          </a:p>
          <a:p>
            <a:pPr marL="438150" indent="-319088" latinLnBrk="1"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altLang="ko-KR" sz="2800">
                <a:latin typeface="Corbel" pitchFamily="34" charset="0"/>
              </a:rPr>
              <a:t>More optimized policy is the Dynamic Promotion with Interpolated Increments Policy (D-PIIP).</a:t>
            </a:r>
          </a:p>
          <a:p>
            <a:pPr marL="438150" indent="-319088" latinLnBrk="1"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endParaRPr lang="en-US" altLang="ko-KR" sz="280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4D2D57-B84A-4789-BB8A-AA2C81B203D8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696518-CA37-4DCB-9708-67D9258737DD}" type="slidenum">
              <a:rPr lang="ko-KR" altLang="en-US"/>
              <a:pPr>
                <a:defRPr/>
              </a:pPr>
              <a:t>24</a:t>
            </a:fld>
            <a:endParaRPr lang="ko-KR" altLang="en-US"/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0" y="188913"/>
            <a:ext cx="7705725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Double-DIP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Adding  Promotion Policies</a:t>
            </a:r>
          </a:p>
        </p:txBody>
      </p:sp>
      <p:pic>
        <p:nvPicPr>
          <p:cNvPr id="40988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989138"/>
            <a:ext cx="8270875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F6BB4B-552A-4648-ABC8-00CA8F0E5FAD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C69E1-1A60-4614-A804-40395F38599D}" type="slidenum">
              <a:rPr lang="ko-KR" altLang="en-US"/>
              <a:pPr>
                <a:defRPr/>
              </a:pPr>
              <a:t>25</a:t>
            </a:fld>
            <a:endParaRPr lang="ko-KR" altLang="en-US"/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0" y="188913"/>
            <a:ext cx="7705725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Double-DIP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Adding  Promotion Policies</a:t>
            </a:r>
          </a:p>
        </p:txBody>
      </p:sp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484313"/>
            <a:ext cx="5832475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C638B9-D5BD-41D6-84C4-5F857CA31731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10A1E9-E299-4C40-88ED-6FAFAFACCA05}" type="slidenum">
              <a:rPr lang="ko-KR" altLang="en-US"/>
              <a:pPr>
                <a:defRPr/>
              </a:pPr>
              <a:t>26</a:t>
            </a:fld>
            <a:endParaRPr lang="ko-KR" altLang="en-US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0" y="188913"/>
            <a:ext cx="7705725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Double-DIP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Adding  Promotion Policies/ Results</a:t>
            </a:r>
          </a:p>
        </p:txBody>
      </p:sp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844675"/>
            <a:ext cx="7848600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98A138-15F1-4426-9326-44DE58F5006B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411205-5474-451A-910E-34482192759A}" type="slidenum">
              <a:rPr lang="ko-KR" altLang="en-US"/>
              <a:pPr>
                <a:defRPr/>
              </a:pPr>
              <a:t>27</a:t>
            </a:fld>
            <a:endParaRPr lang="ko-KR" altLang="en-US"/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0" y="188913"/>
            <a:ext cx="7705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PIPP: Promotion/Insertion Pseudo-Partitioning </a:t>
            </a:r>
          </a:p>
        </p:txBody>
      </p:sp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2997200"/>
            <a:ext cx="7200900" cy="260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230" name="Content Placeholder 2"/>
          <p:cNvSpPr>
            <a:spLocks/>
          </p:cNvSpPr>
          <p:nvPr/>
        </p:nvSpPr>
        <p:spPr bwMode="auto">
          <a:xfrm>
            <a:off x="468313" y="1557338"/>
            <a:ext cx="8435975" cy="462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38150" indent="-319088" latinLnBrk="1"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altLang="ko-KR" sz="2800">
                <a:latin typeface="Corbel" pitchFamily="34" charset="0"/>
              </a:rPr>
              <a:t>PIPP uses way partitioning to decide the amount of partitions specified for each core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99594A-EC36-4320-ACDE-2536B5C3CE68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503A1-47A1-4F38-9218-C1BC2507598E}" type="slidenum">
              <a:rPr lang="ko-KR" altLang="en-US"/>
              <a:pPr>
                <a:defRPr/>
              </a:pPr>
              <a:t>28</a:t>
            </a:fld>
            <a:endParaRPr lang="ko-KR" altLang="en-US"/>
          </a:p>
        </p:txBody>
      </p:sp>
      <p:pic>
        <p:nvPicPr>
          <p:cNvPr id="5325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1557338"/>
            <a:ext cx="5168900" cy="530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0" y="188913"/>
            <a:ext cx="7705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PIPP: Promotion/Insertion Pseudo-Partitioning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D0BE01-B5FE-4057-A026-6C80989EF707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D72602-78BA-4BA8-8880-D1E7FB911ADC}" type="slidenum">
              <a:rPr lang="ko-KR" altLang="en-US"/>
              <a:pPr>
                <a:defRPr/>
              </a:pPr>
              <a:t>29</a:t>
            </a:fld>
            <a:endParaRPr lang="ko-KR" altLang="en-US"/>
          </a:p>
        </p:txBody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>
          <a:xfrm>
            <a:off x="0" y="1484313"/>
            <a:ext cx="9144000" cy="5113337"/>
          </a:xfrm>
        </p:spPr>
        <p:txBody>
          <a:bodyPr/>
          <a:lstStyle/>
          <a:p>
            <a:r>
              <a:rPr lang="en-US" sz="2800" smtClean="0">
                <a:ea typeface="HY엽서L"/>
              </a:rPr>
              <a:t>Recent replacement policies are proposed to  improve performance of last level caches  both in </a:t>
            </a:r>
          </a:p>
          <a:p>
            <a:pPr>
              <a:buFont typeface="Wingdings 2" pitchFamily="18" charset="2"/>
              <a:buNone/>
            </a:pPr>
            <a:r>
              <a:rPr lang="en-US" sz="2800" smtClean="0">
                <a:ea typeface="HY엽서L"/>
              </a:rPr>
              <a:t>    uni-processor and multi processor systems.</a:t>
            </a:r>
          </a:p>
          <a:p>
            <a:pPr>
              <a:buFont typeface="Wingdings" pitchFamily="2" charset="2"/>
              <a:buChar char="§"/>
            </a:pPr>
            <a:r>
              <a:rPr lang="en-US" sz="2800" smtClean="0">
                <a:ea typeface="HY엽서L"/>
              </a:rPr>
              <a:t>These policies can be combined with other optimization techniques (e.g. pre-fetching, bypassing….)to further improve the performance of the cache</a:t>
            </a:r>
          </a:p>
          <a:p>
            <a:pPr>
              <a:buFont typeface="Wingdings" pitchFamily="2" charset="2"/>
              <a:buChar char="§"/>
            </a:pPr>
            <a:r>
              <a:rPr lang="en-US" sz="2800" smtClean="0">
                <a:ea typeface="HY엽서L"/>
              </a:rPr>
              <a:t>The performance of the proposed policies can not be accurately compared because of the lack of a     unified simulation environment</a:t>
            </a:r>
          </a:p>
          <a:p>
            <a:pPr>
              <a:buFont typeface="Wingdings 2" pitchFamily="18" charset="2"/>
              <a:buNone/>
            </a:pPr>
            <a:endParaRPr lang="en-US" sz="2800" smtClean="0">
              <a:ea typeface="HY엽서L"/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0" y="188913"/>
            <a:ext cx="7705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chemeClr val="accent1"/>
                </a:solidFill>
              </a:rPr>
              <a:t>Conclusion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E3D835-4E3E-40B6-87D7-D042F216A649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8C7280-0084-4AF7-91BC-68EB61EF1824}" type="slidenum">
              <a:rPr lang="ko-KR" altLang="en-US"/>
              <a:pPr>
                <a:defRPr/>
              </a:pPr>
              <a:t>3</a:t>
            </a:fld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Introduction </a:t>
            </a:r>
            <a:endParaRPr lang="ko-KR" altLang="en-US" dirty="0">
              <a:solidFill>
                <a:schemeClr val="accent1">
                  <a:satMod val="150000"/>
                </a:schemeClr>
              </a:solidFill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ko-KR" sz="2600" smtClean="0"/>
              <a:t>Convention LRU policy is not adequate for last level caches:</a:t>
            </a:r>
          </a:p>
          <a:p>
            <a:pPr>
              <a:lnSpc>
                <a:spcPct val="90000"/>
              </a:lnSpc>
            </a:pPr>
            <a:r>
              <a:rPr lang="en-US" altLang="ko-KR" sz="2600" smtClean="0"/>
              <a:t>Last level caches lack temporal locality</a:t>
            </a:r>
          </a:p>
          <a:p>
            <a:pPr>
              <a:lnSpc>
                <a:spcPct val="90000"/>
              </a:lnSpc>
            </a:pPr>
            <a:r>
              <a:rPr lang="en-US" altLang="ko-KR" sz="2600" smtClean="0"/>
              <a:t>LRU causes cache thrashing for memory-intensive workloads</a:t>
            </a:r>
          </a:p>
          <a:p>
            <a:pPr>
              <a:lnSpc>
                <a:spcPct val="90000"/>
              </a:lnSpc>
            </a:pPr>
            <a:r>
              <a:rPr lang="en-US" altLang="ko-KR" sz="2600" smtClean="0"/>
              <a:t>A miss in a level two cache causes long stalls due to memory access</a:t>
            </a:r>
          </a:p>
          <a:p>
            <a:pPr>
              <a:lnSpc>
                <a:spcPct val="90000"/>
              </a:lnSpc>
            </a:pPr>
            <a:r>
              <a:rPr lang="en-US" altLang="ko-KR" sz="2600" smtClean="0"/>
              <a:t>LRU has bad performance for shared caches in CMPs</a:t>
            </a:r>
          </a:p>
          <a:p>
            <a:pPr>
              <a:lnSpc>
                <a:spcPct val="90000"/>
              </a:lnSpc>
            </a:pPr>
            <a:endParaRPr lang="en-US" altLang="ko-KR" sz="2600" smtClean="0"/>
          </a:p>
          <a:p>
            <a:pPr>
              <a:lnSpc>
                <a:spcPct val="90000"/>
              </a:lnSpc>
            </a:pPr>
            <a:endParaRPr lang="en-US" altLang="ko-KR" sz="2600" smtClean="0"/>
          </a:p>
          <a:p>
            <a:pPr>
              <a:lnSpc>
                <a:spcPct val="90000"/>
              </a:lnSpc>
            </a:pPr>
            <a:r>
              <a:rPr lang="en-US" altLang="ko-KR" sz="2600" smtClean="0"/>
              <a:t>New proposed policies: improve performance while maintaining minimum hardware overhead and design changes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US" altLang="ko-KR" sz="2600" smtClean="0"/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US" altLang="ko-KR" sz="2600" smtClean="0"/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US" altLang="ko-KR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FD0EC9-B1E9-4506-AD5B-C42062516AE1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41811E-7F32-4FB5-8B71-29E7F8D7B84D}" type="slidenum">
              <a:rPr lang="ko-KR" altLang="en-US"/>
              <a:pPr>
                <a:defRPr/>
              </a:pPr>
              <a:t>4</a:t>
            </a:fld>
            <a:endParaRPr lang="ko-KR" alt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179388" y="476250"/>
            <a:ext cx="7092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MLP-Aware Replacement Policies</a:t>
            </a:r>
          </a:p>
        </p:txBody>
      </p:sp>
      <p:sp>
        <p:nvSpPr>
          <p:cNvPr id="3" name="Content Placeholder 2"/>
          <p:cNvSpPr>
            <a:spLocks/>
          </p:cNvSpPr>
          <p:nvPr/>
        </p:nvSpPr>
        <p:spPr bwMode="auto">
          <a:xfrm>
            <a:off x="395288" y="162877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38150" indent="-319088" latinLnBrk="1"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endParaRPr lang="en-US" altLang="ko-KR" sz="2600">
              <a:latin typeface="Corbel" pitchFamily="34" charset="0"/>
            </a:endParaRPr>
          </a:p>
          <a:p>
            <a:pPr marL="438150" indent="-319088" latinLnBrk="1"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altLang="ko-KR" sz="2600">
              <a:latin typeface="Corbel" pitchFamily="34" charset="0"/>
            </a:endParaRPr>
          </a:p>
          <a:p>
            <a:pPr marL="438150" indent="-319088" latinLnBrk="1"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altLang="ko-KR" sz="2600">
              <a:latin typeface="Corbel" pitchFamily="34" charset="0"/>
            </a:endParaRPr>
          </a:p>
          <a:p>
            <a:pPr marL="438150" indent="-319088" latinLnBrk="1"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altLang="ko-KR" sz="2600">
              <a:latin typeface="Corbel" pitchFamily="34" charset="0"/>
            </a:endParaRPr>
          </a:p>
        </p:txBody>
      </p:sp>
      <p:sp>
        <p:nvSpPr>
          <p:cNvPr id="2" name="Content Placeholder 2"/>
          <p:cNvSpPr>
            <a:spLocks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38150" indent="-319088" latinLnBrk="1"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altLang="ko-KR" sz="2600">
                <a:latin typeface="Corbel" pitchFamily="34" charset="0"/>
              </a:rPr>
              <a:t>Memory Level Parallelism (MLP) is the ability to handle multiple cache misses in parallel.</a:t>
            </a:r>
          </a:p>
          <a:p>
            <a:pPr marL="438150" indent="-319088" latinLnBrk="1"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altLang="ko-KR" sz="2600">
              <a:latin typeface="Corbel" pitchFamily="34" charset="0"/>
            </a:endParaRPr>
          </a:p>
          <a:p>
            <a:pPr marL="438150" indent="-319088" latinLnBrk="1"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altLang="ko-KR" sz="2600">
                <a:latin typeface="Corbel" pitchFamily="34" charset="0"/>
              </a:rPr>
              <a:t>Reasons for MLP: superscalar processors, non-blocking caches, pre-fetching</a:t>
            </a:r>
          </a:p>
          <a:p>
            <a:pPr marL="438150" indent="-319088" latinLnBrk="1"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altLang="ko-KR" sz="2600">
              <a:latin typeface="Corbel" pitchFamily="34" charset="0"/>
            </a:endParaRPr>
          </a:p>
          <a:p>
            <a:pPr marL="438150" indent="-319088" latinLnBrk="1"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altLang="ko-KR" sz="2600">
                <a:latin typeface="Corbel" pitchFamily="34" charset="0"/>
              </a:rPr>
              <a:t> MLP  is not uniform across memory accesses: some misses occur in isolation and some occur in parallel.</a:t>
            </a:r>
          </a:p>
          <a:p>
            <a:pPr marL="438150" indent="-319088" latinLnBrk="1"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altLang="ko-KR" sz="2600">
              <a:latin typeface="Corbel" pitchFamily="34" charset="0"/>
            </a:endParaRPr>
          </a:p>
          <a:p>
            <a:pPr marL="438150" indent="-319088" latinLnBrk="1"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altLang="ko-KR" sz="2600">
                <a:latin typeface="Corbel" pitchFamily="34" charset="0"/>
              </a:rPr>
              <a:t>MLP-Aware replacement policies aim to reduce isolated misses ----&gt; reduce long memory stalls</a:t>
            </a:r>
          </a:p>
          <a:p>
            <a:pPr marL="438150" indent="-319088" latinLnBrk="1"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altLang="ko-KR" sz="2600">
              <a:latin typeface="Corbel" pitchFamily="34" charset="0"/>
            </a:endParaRPr>
          </a:p>
          <a:p>
            <a:pPr marL="438150" indent="-319088" latinLnBrk="1"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altLang="ko-KR" sz="260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D36A96-BB10-461D-9867-2D81E4A3676C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DACCC-40EC-4245-B941-32FC80B02C1D}" type="slidenum">
              <a:rPr lang="ko-KR" altLang="en-US"/>
              <a:pPr>
                <a:defRPr/>
              </a:pPr>
              <a:t>5</a:t>
            </a:fld>
            <a:endParaRPr lang="ko-KR" altLang="en-US"/>
          </a:p>
        </p:txBody>
      </p:sp>
      <p:sp>
        <p:nvSpPr>
          <p:cNvPr id="13" name="Rectangle 52"/>
          <p:cNvSpPr>
            <a:spLocks noChangeArrowheads="1"/>
          </p:cNvSpPr>
          <p:nvPr/>
        </p:nvSpPr>
        <p:spPr bwMode="auto">
          <a:xfrm>
            <a:off x="0" y="765175"/>
            <a:ext cx="9144000" cy="614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>
              <a:latin typeface="+mj-lt"/>
              <a:ea typeface="+mn-ea"/>
              <a:cs typeface="+mn-cs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0" y="765175"/>
            <a:ext cx="9505950" cy="609600"/>
          </a:xfrm>
          <a:prstGeom prst="rect">
            <a:avLst/>
          </a:prstGeom>
        </p:spPr>
        <p:txBody>
          <a:bodyPr lIns="54864" tIns="91440">
            <a:normAutofit/>
          </a:bodyPr>
          <a:lstStyle/>
          <a:p>
            <a:pPr marL="438150" indent="-319088" latinLnBrk="1">
              <a:lnSpc>
                <a:spcPct val="90000"/>
              </a:lnSpc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altLang="ko-KR" sz="2000" b="1">
                <a:solidFill>
                  <a:schemeClr val="bg1"/>
                </a:solidFill>
                <a:ea typeface="굴림"/>
                <a:cs typeface="Arial" charset="0"/>
              </a:rPr>
              <a:t>Average memory access time = Hit Time + Miss Rate * </a:t>
            </a:r>
            <a:r>
              <a:rPr lang="en-US" altLang="ko-KR" sz="2000" b="1">
                <a:solidFill>
                  <a:schemeClr val="accent1"/>
                </a:solidFill>
                <a:ea typeface="굴림"/>
                <a:cs typeface="Arial" charset="0"/>
              </a:rPr>
              <a:t>Miss Penalty </a:t>
            </a:r>
          </a:p>
          <a:p>
            <a:pPr marL="438150" indent="-319088" latinLnBrk="1">
              <a:lnSpc>
                <a:spcPct val="90000"/>
              </a:lnSpc>
              <a:buClr>
                <a:schemeClr val="accent1"/>
              </a:buClr>
              <a:buSzPct val="80000"/>
              <a:buFont typeface="Wingdings" pitchFamily="2" charset="2"/>
              <a:buNone/>
            </a:pPr>
            <a:endParaRPr lang="en-US" altLang="ko-KR" sz="2000" b="1">
              <a:solidFill>
                <a:schemeClr val="accent1"/>
              </a:solidFill>
              <a:ea typeface="굴림"/>
              <a:cs typeface="Arial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0" y="188913"/>
            <a:ext cx="7272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MLP-Aware Replacement Policies</a:t>
            </a:r>
          </a:p>
        </p:txBody>
      </p:sp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00213"/>
            <a:ext cx="9144000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81300"/>
            <a:ext cx="91440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90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581525"/>
            <a:ext cx="9144000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0" y="4005263"/>
            <a:ext cx="4787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a) Belady’s Optimal replacement policy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0" y="5805488"/>
            <a:ext cx="4787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b) MLP-Aware replacemnet policy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D0B13D-4391-4E52-BAEC-1C8910C78975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9258D-3FD5-43A5-8C4F-97DE21D0C2D9}" type="slidenum">
              <a:rPr lang="ko-KR" altLang="en-US"/>
              <a:pPr>
                <a:defRPr/>
              </a:pPr>
              <a:t>6</a:t>
            </a:fld>
            <a:endParaRPr lang="ko-KR" altLang="en-US"/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0" y="0"/>
            <a:ext cx="70929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MLP-Aware Replacement Policies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Micro-architecture</a:t>
            </a:r>
          </a:p>
        </p:txBody>
      </p:sp>
      <p:sp>
        <p:nvSpPr>
          <p:cNvPr id="3" name="Content Placeholder 2"/>
          <p:cNvSpPr>
            <a:spLocks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38150" indent="-319088" latinLnBrk="1"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altLang="ko-KR" sz="2600">
              <a:latin typeface="Corbel" pitchFamily="34" charset="0"/>
            </a:endParaRPr>
          </a:p>
          <a:p>
            <a:pPr marL="438150" indent="-319088" latinLnBrk="1"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altLang="ko-KR" sz="2600">
              <a:latin typeface="Corbel" pitchFamily="34" charset="0"/>
            </a:endParaRPr>
          </a:p>
        </p:txBody>
      </p:sp>
      <p:pic>
        <p:nvPicPr>
          <p:cNvPr id="21532" name="Picture 28" descr="untitl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1852613"/>
            <a:ext cx="5256213" cy="3741737"/>
          </a:xfrm>
          <a:prstGeom prst="rect">
            <a:avLst/>
          </a:prstGeom>
          <a:noFill/>
        </p:spPr>
      </p:pic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1187450" y="5661025"/>
            <a:ext cx="6913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Micro-architecture of MLP-Aware cache replacement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E5019B-4407-4E9A-8F17-77373CBB293F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BD717-9884-438E-8156-0301F1030598}" type="slidenum">
              <a:rPr lang="ko-KR" altLang="en-US"/>
              <a:pPr>
                <a:defRPr/>
              </a:pPr>
              <a:t>7</a:t>
            </a:fld>
            <a:endParaRPr lang="ko-KR" altLang="en-US"/>
          </a:p>
        </p:txBody>
      </p:sp>
      <p:sp>
        <p:nvSpPr>
          <p:cNvPr id="22563" name="Text Box 35"/>
          <p:cNvSpPr txBox="1">
            <a:spLocks noChangeArrowheads="1"/>
          </p:cNvSpPr>
          <p:nvPr/>
        </p:nvSpPr>
        <p:spPr bwMode="auto">
          <a:xfrm>
            <a:off x="0" y="0"/>
            <a:ext cx="70929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MLP-Aware Replacement Policies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LIN Results</a:t>
            </a:r>
          </a:p>
        </p:txBody>
      </p:sp>
      <p:sp>
        <p:nvSpPr>
          <p:cNvPr id="3" name="Content Placeholder 2"/>
          <p:cNvSpPr>
            <a:spLocks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38150" indent="-319088" latinLnBrk="1"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altLang="ko-KR" sz="2600">
                <a:latin typeface="Corbel" pitchFamily="34" charset="0"/>
              </a:rPr>
              <a:t>The Linear Policy (LIN) combines both recency and MLP cost.</a:t>
            </a:r>
          </a:p>
        </p:txBody>
      </p:sp>
      <p:pic>
        <p:nvPicPr>
          <p:cNvPr id="22565" name="Picture 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2708275"/>
            <a:ext cx="5040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66" name="Picture 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0" y="3357563"/>
            <a:ext cx="5761038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2BB38-B3E3-4FA3-8FEE-953194506DE1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43541-C69A-43B7-8B8D-820D9B4DE328}" type="slidenum">
              <a:rPr lang="ko-KR" altLang="en-US"/>
              <a:pPr>
                <a:defRPr/>
              </a:pPr>
              <a:t>8</a:t>
            </a:fld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smtClean="0"/>
              <a:t>Tournament selection between LRU and MLP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179388" y="476250"/>
            <a:ext cx="7705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Hybrid MLP-Aware Replacement Policies</a:t>
            </a:r>
          </a:p>
        </p:txBody>
      </p:sp>
      <p:pic>
        <p:nvPicPr>
          <p:cNvPr id="23599" name="Picture 4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08275"/>
            <a:ext cx="9144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A018EA-2D95-4550-AB5A-D88780B42B96}" type="datetime1">
              <a:rPr lang="ko-KR" altLang="en-US"/>
              <a:pPr>
                <a:defRPr/>
              </a:pPr>
              <a:t>2009-12-08</a:t>
            </a:fld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324192-F90B-44A1-981D-AB32A346241F}" type="slidenum">
              <a:rPr lang="ko-KR" altLang="en-US"/>
              <a:pPr>
                <a:defRPr/>
              </a:pPr>
              <a:t>9</a:t>
            </a:fld>
            <a:endParaRPr lang="ko-KR" altLang="en-US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0" y="188913"/>
            <a:ext cx="7705725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Hybrid MLP-Aware Replacement Policies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1"/>
                </a:solidFill>
              </a:rPr>
              <a:t>Results </a:t>
            </a:r>
          </a:p>
        </p:txBody>
      </p:sp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2060575"/>
            <a:ext cx="7488237" cy="391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434</TotalTime>
  <Words>647</Words>
  <Application>Microsoft Office PowerPoint</Application>
  <PresentationFormat>On-screen Show (4:3)</PresentationFormat>
  <Paragraphs>106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Design Template</vt:lpstr>
      </vt:variant>
      <vt:variant>
        <vt:i4>7</vt:i4>
      </vt:variant>
      <vt:variant>
        <vt:lpstr>Slide Titles</vt:lpstr>
      </vt:variant>
      <vt:variant>
        <vt:i4>29</vt:i4>
      </vt:variant>
    </vt:vector>
  </HeadingPairs>
  <TitlesOfParts>
    <vt:vector size="45" baseType="lpstr">
      <vt:lpstr>Corbel</vt:lpstr>
      <vt:lpstr>HY엽서L</vt:lpstr>
      <vt:lpstr>Arial</vt:lpstr>
      <vt:lpstr>Wingdings 2</vt:lpstr>
      <vt:lpstr>Wingdings</vt:lpstr>
      <vt:lpstr>Wingdings 3</vt:lpstr>
      <vt:lpstr>맑은 고딕</vt:lpstr>
      <vt:lpstr>굴림</vt:lpstr>
      <vt:lpstr>Helvetica</vt:lpstr>
      <vt:lpstr>Module</vt:lpstr>
      <vt:lpstr>Module</vt:lpstr>
      <vt:lpstr>Module</vt:lpstr>
      <vt:lpstr>Module</vt:lpstr>
      <vt:lpstr>Module</vt:lpstr>
      <vt:lpstr>Module</vt:lpstr>
      <vt:lpstr>Module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Utility-Based Partitioning : A Low-Overhead, High-Performance, Runtime Mechanism to Partition Shared Caches </dc:title>
  <dc:creator>행복한na</dc:creator>
  <cp:lastModifiedBy>Tariq</cp:lastModifiedBy>
  <cp:revision>35</cp:revision>
  <dcterms:created xsi:type="dcterms:W3CDTF">2007-12-03T01:51:47Z</dcterms:created>
  <dcterms:modified xsi:type="dcterms:W3CDTF">2009-12-08T01:02:18Z</dcterms:modified>
</cp:coreProperties>
</file>