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322" r:id="rId2"/>
    <p:sldId id="323" r:id="rId3"/>
    <p:sldId id="494" r:id="rId4"/>
    <p:sldId id="495" r:id="rId5"/>
    <p:sldId id="505" r:id="rId6"/>
    <p:sldId id="496" r:id="rId7"/>
    <p:sldId id="498" r:id="rId8"/>
    <p:sldId id="500" r:id="rId9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4" autoAdjust="0"/>
    <p:restoredTop sz="94595" autoAdjust="0"/>
  </p:normalViewPr>
  <p:slideViewPr>
    <p:cSldViewPr snapToGrid="0">
      <p:cViewPr varScale="1">
        <p:scale>
          <a:sx n="108" d="100"/>
          <a:sy n="108" d="100"/>
        </p:scale>
        <p:origin x="612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96"/>
    </p:cViewPr>
  </p:sorterViewPr>
  <p:notesViewPr>
    <p:cSldViewPr snapToGrid="0">
      <p:cViewPr varScale="1">
        <p:scale>
          <a:sx n="50" d="100"/>
          <a:sy n="50" d="100"/>
        </p:scale>
        <p:origin x="-1830" y="-102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2455" y="17394"/>
            <a:ext cx="4311898" cy="30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47195" y="17394"/>
            <a:ext cx="4311898" cy="30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32455" y="6478066"/>
            <a:ext cx="4311898" cy="30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CPE 731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47195" y="6478066"/>
            <a:ext cx="4311898" cy="30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</a:defRPr>
            </a:lvl1pPr>
          </a:lstStyle>
          <a:p>
            <a:fld id="{222F9432-307C-4BB8-A650-F9929A5BEA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3402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2455" y="17394"/>
            <a:ext cx="4311898" cy="30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47195" y="17394"/>
            <a:ext cx="4311898" cy="30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2455" y="6478066"/>
            <a:ext cx="4311898" cy="30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CPE 731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47195" y="6478066"/>
            <a:ext cx="4311898" cy="30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32A79A63-5F38-45D4-9449-4F06FD80E2C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548794" y="6476978"/>
            <a:ext cx="829050" cy="273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16" tIns="46508" rIns="93016" bIns="46508">
            <a:spAutoFit/>
          </a:bodyPr>
          <a:lstStyle>
            <a:lvl1pPr defTabSz="919163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919163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919163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300" b="0">
                <a:solidFill>
                  <a:schemeClr val="tx1"/>
                </a:solidFill>
              </a:rPr>
              <a:t>Page </a:t>
            </a:r>
            <a:fld id="{02D3B7E1-B6C6-4616-A541-5974AA9FC8E1}" type="slidenum">
              <a:rPr lang="en-US" altLang="en-US" sz="1300" b="0">
                <a:solidFill>
                  <a:schemeClr val="tx1"/>
                </a:solidFill>
              </a:rPr>
              <a:pPr algn="ctr">
                <a:lnSpc>
                  <a:spcPct val="90000"/>
                </a:lnSpc>
              </a:pPr>
              <a:t>‹#›</a:t>
            </a:fld>
            <a:endParaRPr lang="en-US" altLang="en-US" sz="1300" b="0">
              <a:solidFill>
                <a:schemeClr val="tx1"/>
              </a:solidFill>
            </a:endParaRP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52750" y="654050"/>
            <a:ext cx="4021138" cy="22621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1389" y="3227619"/>
            <a:ext cx="7283862" cy="3060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161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US" altLang="en-US" sz="1000" b="0">
                <a:solidFill>
                  <a:schemeClr val="tx1"/>
                </a:solidFill>
                <a:latin typeface="Times New Roman" pitchFamily="18" charset="0"/>
              </a:rPr>
              <a:t>CPE 731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charset="0"/>
              </a:defRPr>
            </a:lvl9pPr>
          </a:lstStyle>
          <a:p>
            <a:fld id="{2CC0D91B-9CE1-4346-A7E8-C8CF9253CE64}" type="slidenum">
              <a:rPr lang="en-US" altLang="en-US" sz="1000" b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altLang="en-US" sz="10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52750" y="654050"/>
            <a:ext cx="4021138" cy="2262188"/>
          </a:xfrm>
          <a:ln/>
        </p:spPr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6D8E6-DF2A-4962-8109-702634928B9D}" type="datetime1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E6B1B-A131-4066-97F9-E83043D36F98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79095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F0D4E-6B0C-4728-8A93-437D11C7E2C4}" type="datetime1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5EA33-BD0D-4D33-BF22-71A83F2A93A8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928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2481D-7CDC-4E70-A996-2116B85FF71D}" type="datetime1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94B1-51CC-4B94-9AEC-2B2D6A43CDA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32720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BFF57-204A-4099-93DA-8B5C171FD737}" type="datetime1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81BCC-D51F-4D61-872E-55A91412AA9C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27137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596F-DFE7-415D-B915-4B9B079C863F}" type="datetime1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52CB0-3AAB-4D31-A4AB-8F913ED0341B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22365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250D3-CF5C-4313-BDCA-7FBC365A2DC6}" type="datetime1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E0AA5-A5A7-4810-A974-AFE56455FE83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99079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9AC41-871A-4B98-977F-E1A5A8432A73}" type="datetime1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931F8-EE60-472A-B6CA-485E90BFF455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22753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5EB1-2DB1-45D7-8FCA-6C513A17DEC1}" type="datetime1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B2B54-B7D3-4B23-A0CA-3702DDCE8D24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32307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CC740-270A-4D4F-B5F2-10169F1F53E3}" type="datetime1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9114D-28EE-4DB7-9E7E-B01CE28BCA44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44470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C2AD7-A8E1-4637-812E-0EFA0A8833DC}" type="datetime1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25138-EDE5-4513-9DB9-D65C419F2674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84164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1635-C54A-4493-9F72-5136F9D93116}" type="datetime1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85004-DF46-4757-BED8-139899B14F8E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2079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2812EE2-B326-4ABC-B362-8098B0058955}" type="datetime1">
              <a:rPr lang="en-US"/>
              <a:pPr>
                <a:defRPr/>
              </a:pPr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fld id="{3EA2FB47-5931-43B0-8BF9-D3B3E37A9C20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andah.com/gheith" TargetMode="External"/><Relationship Id="rId2" Type="http://schemas.openxmlformats.org/officeDocument/2006/relationships/hyperlink" Target="mailto:abandah@ju.edu.j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ams.microsoft.com/l/team/19%3a7Q3zFJbPnssDoy5bGs2tQmmWIy64_nmh6yRJ8h0wW1g1%40thread.tacv2/conversations?groupId=b65520ca-cca2-447c-b50c-f9a3018ff48f&amp;tenantId=05405dba-373c-4e20-a30e-3e6fcf507cf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andah.com/gheith/?page_id=275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pages/Master-in-Computer-Engineering-and-Networks-in-the-University-of-Jordan/25706784107989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898651"/>
            <a:ext cx="7753350" cy="16668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b="1" dirty="0"/>
              <a:t>CPE731: </a:t>
            </a:r>
            <a:r>
              <a:rPr lang="en-US" sz="4000" b="1" dirty="0">
                <a:solidFill>
                  <a:prstClr val="black"/>
                </a:solidFill>
                <a:latin typeface="Helvetica" pitchFamily="34" charset="0"/>
                <a:ea typeface="+mn-ea"/>
                <a:cs typeface="Arial" charset="0"/>
              </a:rPr>
              <a:t>Advanced Computer Architecture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Course 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95576" y="4289425"/>
            <a:ext cx="6900863" cy="1295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en-US" dirty="0"/>
              <a:t>Prof. Gheith Abandah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ar-JO" dirty="0"/>
              <a:t>أ.د. غيث علي عبندة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Instructor Information</a:t>
            </a:r>
          </a:p>
          <a:p>
            <a:pPr eaLnBrk="1" hangingPunct="1"/>
            <a:r>
              <a:rPr lang="en-US" altLang="en-US" dirty="0"/>
              <a:t>Textbook and References</a:t>
            </a:r>
          </a:p>
          <a:p>
            <a:pPr eaLnBrk="1" hangingPunct="1"/>
            <a:r>
              <a:rPr lang="en-US" altLang="en-US" dirty="0"/>
              <a:t>Course Outline</a:t>
            </a:r>
          </a:p>
          <a:p>
            <a:pPr eaLnBrk="1" hangingPunct="1"/>
            <a:r>
              <a:rPr lang="en-US" altLang="en-US" dirty="0"/>
              <a:t>Grading</a:t>
            </a:r>
          </a:p>
          <a:p>
            <a:pPr eaLnBrk="1" hangingPunct="1"/>
            <a:r>
              <a:rPr lang="en-US" altLang="en-US" dirty="0"/>
              <a:t>Policies</a:t>
            </a:r>
          </a:p>
          <a:p>
            <a:pPr eaLnBrk="1" hangingPunct="1"/>
            <a:r>
              <a:rPr lang="en-US" altLang="en-US" dirty="0"/>
              <a:t>Important Dates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B2EB0F0-3DEF-4008-B008-6DD6936669D7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Instructor Information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Instructor: 	</a:t>
            </a:r>
            <a:r>
              <a:rPr lang="en-US" b="1" dirty="0"/>
              <a:t>Prof. Gheith Abandah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Email: 		</a:t>
            </a:r>
            <a:r>
              <a:rPr lang="en-US" b="1" dirty="0">
                <a:hlinkClick r:id="rId2"/>
              </a:rPr>
              <a:t>abandah@ju.edu.jo</a:t>
            </a:r>
            <a:r>
              <a:rPr lang="en-US" b="1" dirty="0"/>
              <a:t>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Office: 		</a:t>
            </a:r>
            <a:r>
              <a:rPr lang="en-US" b="1" dirty="0"/>
              <a:t>CPE 406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Home page: 	</a:t>
            </a:r>
            <a:r>
              <a:rPr lang="en-US" b="1" dirty="0">
                <a:hlinkClick r:id="rId3"/>
              </a:rPr>
              <a:t>http://www.abandah.com/gheith</a:t>
            </a:r>
            <a:r>
              <a:rPr lang="en-US" b="1" dirty="0"/>
              <a:t> 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MS Team:	</a:t>
            </a:r>
            <a:r>
              <a:rPr lang="en-US" b="1" dirty="0">
                <a:hlinkClick r:id="rId4"/>
              </a:rPr>
              <a:t>Link</a:t>
            </a:r>
            <a:endParaRPr lang="en-US" sz="2400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Prerequisites:	</a:t>
            </a:r>
            <a:r>
              <a:rPr lang="en-US" b="1" dirty="0"/>
              <a:t>None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Office hours: 	</a:t>
            </a:r>
            <a:r>
              <a:rPr lang="en-US" b="1" dirty="0"/>
              <a:t>Sun through Wed, 12:30 – 13:30</a:t>
            </a:r>
            <a:endParaRPr lang="fr-FR" b="1" dirty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BCFFA6C-76AD-48C9-B36C-2772B8BFF07A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Textbook and References</a:t>
            </a:r>
            <a:endParaRPr lang="en-US" altLang="en-US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1"/>
            <a:ext cx="10972800" cy="4932363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dirty="0"/>
              <a:t>Hennessy and Patterson. Computer Architecture: A Quantitative Approach, 6th ed., Morgan Kaufmann, 2017.</a:t>
            </a:r>
            <a:endParaRPr lang="en-US" sz="2000" dirty="0"/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sz="2400" dirty="0"/>
              <a:t>Course slides at: 	</a:t>
            </a:r>
            <a:r>
              <a:rPr lang="en-US" sz="2000" dirty="0">
                <a:hlinkClick r:id="rId2"/>
              </a:rPr>
              <a:t>http://www.abandah.com/gheith/?page_id=2756</a:t>
            </a:r>
            <a:r>
              <a:rPr lang="en-US" sz="2000" dirty="0"/>
              <a:t> </a:t>
            </a:r>
          </a:p>
          <a:p>
            <a:pPr eaLnBrk="1" hangingPunct="1">
              <a:defRPr/>
            </a:pPr>
            <a:r>
              <a:rPr lang="en-US" sz="2400" dirty="0"/>
              <a:t>References:</a:t>
            </a:r>
          </a:p>
          <a:p>
            <a:pPr lvl="1" eaLnBrk="1" hangingPunct="1">
              <a:defRPr/>
            </a:pPr>
            <a:r>
              <a:rPr lang="en-US" sz="2000" dirty="0"/>
              <a:t>Patterson and Hennessy. Computer Organization &amp; Design: The Hardware/Software Interface, RISC-V ed., Morgan Kaufmann, 2018.</a:t>
            </a:r>
          </a:p>
          <a:p>
            <a:pPr lvl="1" eaLnBrk="1" hangingPunct="1">
              <a:defRPr/>
            </a:pPr>
            <a:r>
              <a:rPr lang="en-US" sz="2000" dirty="0"/>
              <a:t>J. P. Shen and M. H. </a:t>
            </a:r>
            <a:r>
              <a:rPr lang="en-US" sz="2000" dirty="0" err="1"/>
              <a:t>Lipasti</a:t>
            </a:r>
            <a:r>
              <a:rPr lang="en-US" sz="2000" dirty="0"/>
              <a:t>. Modern Processor Design: Fundamentals of Superscalar Processors, Mc Graw Hill, 2005.</a:t>
            </a:r>
          </a:p>
          <a:p>
            <a:pPr lvl="1" eaLnBrk="1" hangingPunct="1">
              <a:defRPr/>
            </a:pPr>
            <a:r>
              <a:rPr lang="en-US" sz="2000" dirty="0"/>
              <a:t>D. Culler and J.P. Singh with A. Gupta. Parallel Computer Architecture: A Hardware/Software Approach, Morgan Kaufmann, 1998. </a:t>
            </a:r>
          </a:p>
          <a:p>
            <a:pPr lvl="1" eaLnBrk="1" hangingPunct="1">
              <a:defRPr/>
            </a:pPr>
            <a:r>
              <a:rPr lang="en-US" sz="2000" dirty="0"/>
              <a:t>J. Hayes. Computer Architecture and Organization, 3rd ed., McGraw-Hill, 1998.</a:t>
            </a:r>
          </a:p>
          <a:p>
            <a:pPr lvl="1" eaLnBrk="1" hangingPunct="1">
              <a:defRPr/>
            </a:pPr>
            <a:r>
              <a:rPr lang="en-US" sz="2000" dirty="0"/>
              <a:t>Readings in Computer Architecture, Mark Hill (Editor), Norman </a:t>
            </a:r>
            <a:r>
              <a:rPr lang="en-US" sz="2000" dirty="0" err="1"/>
              <a:t>Jouppi</a:t>
            </a:r>
            <a:r>
              <a:rPr lang="en-US" sz="2000" dirty="0"/>
              <a:t> (Editor), </a:t>
            </a:r>
            <a:r>
              <a:rPr lang="en-US" sz="2000" dirty="0" err="1"/>
              <a:t>Gurindar</a:t>
            </a:r>
            <a:r>
              <a:rPr lang="en-US" sz="2000" dirty="0"/>
              <a:t> Sohi (Editor), Morgan Kaufmann Publishing Co., Menlo Park, CA. 1999.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EC890A0B-76CB-4050-AD51-1E584CF0CD7D}" type="slidenum">
              <a:rPr lang="en-US" altLang="en-US" sz="1400" smtClean="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Course Outline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89816"/>
              </p:ext>
            </p:extLst>
          </p:nvPr>
        </p:nvGraphicFramePr>
        <p:xfrm>
          <a:off x="609599" y="1514032"/>
          <a:ext cx="10972799" cy="4607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64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8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09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Topic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Week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Fundamentals of Quantitative Design and Analysis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Memory Hierarchy Design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Instruction-Level Parallelism and Its Exploitation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Data-Level Parallelism in Vector, SIMD, and GPU Architectures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Multiprocessors Thread-Level Parallelism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10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The Warehouse-Scale Computers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12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Domain Specific Architectures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13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Project Presentations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14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1BCC-D51F-4D61-872E-55A91412AA9C}" type="slidenum">
              <a:rPr lang="en-US" altLang="en-US" smtClean="0"/>
              <a:pPr/>
              <a:t>5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78223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Grading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82066"/>
            <a:ext cx="10972800" cy="4244098"/>
          </a:xfrm>
        </p:spPr>
        <p:txBody>
          <a:bodyPr/>
          <a:lstStyle/>
          <a:p>
            <a:pPr eaLnBrk="1" hangingPunct="1"/>
            <a:r>
              <a:rPr lang="en-US" altLang="en-US" b="1" dirty="0"/>
              <a:t>Midterm Exam 			30% </a:t>
            </a:r>
          </a:p>
          <a:p>
            <a:pPr eaLnBrk="1" hangingPunct="1"/>
            <a:r>
              <a:rPr lang="en-US" altLang="en-US" b="1" dirty="0"/>
              <a:t>Term Project				30% </a:t>
            </a:r>
          </a:p>
          <a:p>
            <a:pPr lvl="1"/>
            <a:r>
              <a:rPr lang="en-US" altLang="en-US" dirty="0"/>
              <a:t>The student researches an active research topic in computer architecture.</a:t>
            </a:r>
          </a:p>
          <a:p>
            <a:pPr lvl="1"/>
            <a:r>
              <a:rPr lang="en-US" altLang="en-US" dirty="0"/>
              <a:t>Teams: 1 student each</a:t>
            </a:r>
          </a:p>
          <a:p>
            <a:pPr lvl="1"/>
            <a:r>
              <a:rPr lang="en-US" altLang="en-US" dirty="0"/>
              <a:t>More info later</a:t>
            </a:r>
          </a:p>
          <a:p>
            <a:pPr eaLnBrk="1" hangingPunct="1"/>
            <a:r>
              <a:rPr lang="en-US" altLang="en-US" b="1" dirty="0"/>
              <a:t>Final Exam 				40% 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E16FED58-92CB-4AB4-A70D-2F383B9C40FA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6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Policies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Attendance is required</a:t>
            </a:r>
          </a:p>
          <a:p>
            <a:pPr eaLnBrk="1" hangingPunct="1"/>
            <a:r>
              <a:rPr lang="en-US" altLang="en-US" dirty="0"/>
              <a:t>All submitted work must be yours</a:t>
            </a:r>
          </a:p>
          <a:p>
            <a:pPr eaLnBrk="1" hangingPunct="1"/>
            <a:r>
              <a:rPr lang="en-US" altLang="en-US" dirty="0"/>
              <a:t>Cheating will not be tolerated</a:t>
            </a:r>
          </a:p>
          <a:p>
            <a:pPr eaLnBrk="1" hangingPunct="1"/>
            <a:r>
              <a:rPr lang="en-US" altLang="en-US" dirty="0"/>
              <a:t>Open-book exams</a:t>
            </a:r>
          </a:p>
          <a:p>
            <a:pPr eaLnBrk="1" hangingPunct="1"/>
            <a:r>
              <a:rPr lang="en-US" altLang="en-US" dirty="0"/>
              <a:t>Covid-19 vaccination or valid PCR test is required to join the classes</a:t>
            </a:r>
          </a:p>
          <a:p>
            <a:pPr eaLnBrk="1" hangingPunct="1"/>
            <a:r>
              <a:rPr lang="en-US" altLang="en-US" dirty="0"/>
              <a:t>Check program announcements at: </a:t>
            </a:r>
            <a:r>
              <a:rPr lang="en-US" altLang="en-US" sz="2800" dirty="0">
                <a:hlinkClick r:id="rId2"/>
              </a:rPr>
              <a:t>http://www.facebook.com/pages/Master-in-Computer-Engineering-and-Networks-in-the-University-of-Jordan/257067841079897</a:t>
            </a:r>
            <a:r>
              <a:rPr lang="en-US" altLang="en-US" sz="2800" dirty="0"/>
              <a:t>  </a:t>
            </a:r>
            <a:endParaRPr lang="en-US" altLang="en-US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D0FAE8E-FD62-4EDA-9382-E3A9E0F91BCB}" type="slidenum">
              <a:rPr lang="en-US" altLang="en-US" sz="1400">
                <a:solidFill>
                  <a:srgbClr val="114FFB"/>
                </a:solidFill>
                <a:latin typeface="Helvetica" pitchFamily="34" charset="0"/>
              </a:rPr>
              <a:pPr>
                <a:spcBef>
                  <a:spcPct val="50000"/>
                </a:spcBef>
                <a:buFontTx/>
                <a:buNone/>
              </a:pPr>
              <a:t>7</a:t>
            </a:fld>
            <a:endParaRPr lang="en-US" altLang="en-US" sz="1400" b="0">
              <a:solidFill>
                <a:srgbClr val="114FFB"/>
              </a:solidFill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Important Dates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058831"/>
              </p:ext>
            </p:extLst>
          </p:nvPr>
        </p:nvGraphicFramePr>
        <p:xfrm>
          <a:off x="609599" y="1732269"/>
          <a:ext cx="10972799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07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Mon 11 Oct, 2021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First Lecture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Mon 29 Nov, 2021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Midterm Exam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Mon 5 Dec, 2021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Term project proposal is due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Mon 10 Jan, 2022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Term project report is due and project presentations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Mon 10 Jan, 2022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Last Lecture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Jan 18 – 30, 2022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Final Exam Period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38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981200" y="6356351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spcBef>
                <a:spcPct val="50000"/>
              </a:spcBef>
              <a:buFontTx/>
              <a:buNone/>
            </a:pPr>
            <a:fld id="{AE8A4868-6F19-4026-8F1A-410565D315E0}" type="slidenum">
              <a:rPr lang="en-US" altLang="en-US" sz="1200">
                <a:solidFill>
                  <a:srgbClr val="898989"/>
                </a:solidFill>
                <a:latin typeface="Arial" charset="0"/>
              </a:rPr>
              <a:pPr algn="l">
                <a:spcBef>
                  <a:spcPct val="5000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2330</TotalTime>
  <Pages>12</Pages>
  <Words>464</Words>
  <Application>Microsoft Office PowerPoint</Application>
  <PresentationFormat>Widescreen</PresentationFormat>
  <Paragraphs>82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</vt:lpstr>
      <vt:lpstr>Times New Roman</vt:lpstr>
      <vt:lpstr>Office Theme</vt:lpstr>
      <vt:lpstr>CPE731: Advanced Computer Architecture  Course Introduction</vt:lpstr>
      <vt:lpstr>Outline</vt:lpstr>
      <vt:lpstr>Instructor Information</vt:lpstr>
      <vt:lpstr>Textbook and References</vt:lpstr>
      <vt:lpstr>Course Outline</vt:lpstr>
      <vt:lpstr>Grading</vt:lpstr>
      <vt:lpstr>Policies</vt:lpstr>
      <vt:lpstr>Important Dates</vt:lpstr>
    </vt:vector>
  </TitlesOfParts>
  <Company>University of Jordan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CPE731_F19_Introduction</dc:title>
  <dc:creator>Dr. Gheith Abandah</dc:creator>
  <cp:lastModifiedBy>Gheith Abandah</cp:lastModifiedBy>
  <cp:revision>109</cp:revision>
  <cp:lastPrinted>2019-09-26T09:26:50Z</cp:lastPrinted>
  <dcterms:created xsi:type="dcterms:W3CDTF">2005-01-12T15:15:41Z</dcterms:created>
  <dcterms:modified xsi:type="dcterms:W3CDTF">2021-10-07T12:01:32Z</dcterms:modified>
</cp:coreProperties>
</file>