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22" r:id="rId2"/>
    <p:sldId id="323" r:id="rId3"/>
    <p:sldId id="494" r:id="rId4"/>
    <p:sldId id="506" r:id="rId5"/>
    <p:sldId id="530" r:id="rId6"/>
    <p:sldId id="529" r:id="rId7"/>
    <p:sldId id="518" r:id="rId8"/>
    <p:sldId id="519" r:id="rId9"/>
    <p:sldId id="520" r:id="rId10"/>
    <p:sldId id="521" r:id="rId11"/>
    <p:sldId id="522" r:id="rId12"/>
    <p:sldId id="524" r:id="rId13"/>
    <p:sldId id="525" r:id="rId14"/>
    <p:sldId id="526" r:id="rId15"/>
    <p:sldId id="527" r:id="rId16"/>
    <p:sldId id="528" r:id="rId17"/>
    <p:sldId id="531" r:id="rId18"/>
    <p:sldId id="509" r:id="rId19"/>
    <p:sldId id="532" r:id="rId20"/>
    <p:sldId id="503" r:id="rId21"/>
    <p:sldId id="514" r:id="rId22"/>
    <p:sldId id="511" r:id="rId23"/>
    <p:sldId id="498" r:id="rId24"/>
    <p:sldId id="496" r:id="rId25"/>
    <p:sldId id="500" r:id="rId2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752"/>
    </p:cViewPr>
  </p:sorterViewPr>
  <p:notesViewPr>
    <p:cSldViewPr snapToGrid="0"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defRPr sz="1000" b="0" i="1">
                <a:solidFill>
                  <a:schemeClr val="tx1"/>
                </a:solidFill>
              </a:defRPr>
            </a:lvl1pPr>
          </a:lstStyle>
          <a:p>
            <a:fld id="{2D9288B2-44C7-4619-A072-E6AEA3302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AF4F82B-E272-4512-8693-946CA17CB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16" tIns="46508" rIns="93016" bIns="46508">
            <a:spAutoFit/>
          </a:bodyPr>
          <a:lstStyle>
            <a:lvl1pPr defTabSz="919163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>
                <a:solidFill>
                  <a:schemeClr val="tx1"/>
                </a:solidFill>
              </a:rPr>
              <a:t>Page </a:t>
            </a:r>
            <a:fld id="{DE2C7A8F-94DD-419C-B919-D71AB6E35CA0}" type="slidenum">
              <a:rPr lang="en-US" altLang="en-US" sz="1300" b="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300" b="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7563" y="923925"/>
            <a:ext cx="5680075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t>CS252 S05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fld id="{54B0B6AC-022E-4AFC-AE39-4F70177A6998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3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NLTK: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Language Toolkit</a:t>
            </a:r>
          </a:p>
          <a:p>
            <a:r>
              <a:rPr lang="en-US" dirty="0" err="1"/>
              <a:t>PyTorch</a:t>
            </a:r>
            <a:r>
              <a:rPr lang="en-US" dirty="0"/>
              <a:t> by Facebook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3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937F-6692-4DC4-8B54-968CB2F23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BA30-2C11-4AB7-AEC5-2322A9714C82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BD19-6F6D-4873-9B68-2DB104C59300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0443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9830-9C7B-48CE-A0D1-22B89C7CC6F7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D04FA-CDAC-4806-AFC7-FBFF9C07F678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2645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5AA3-EE16-411D-AD0B-3C4CB79E860B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E167-DCAC-453F-A9B7-1853AA60F8B7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15859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ar-JO"/>
              <a:t>أ. د. غيث عبندة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5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2EC8-4478-4330-BFCE-7E95B3359709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332C-84CD-4A0D-AEBF-A3ED33021CF7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542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DF34-F3AA-4496-9CC4-C84E49B89800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EC55D-FD9D-4B6C-98B2-5B32EFD1BAFB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602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6D59-9C62-4B09-8035-A25B1261DBD8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E050-652F-444A-9C10-C70EBE9EA534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6577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7E11-E058-4F6D-B3EB-CD15A1B1A595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66E5D-6AD9-43EA-A97C-B4D1AB157DF7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14718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BDA-CD3D-46D4-896B-52E02E62BC19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B8406-08C7-4EA1-84B5-5F53AE3A25F9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964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C94F-C7CA-4132-85A8-6AF0F786D185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D7DF-D341-4692-9B23-2FB2BB1A8551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8715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70AD-105E-43C9-9AC6-E962B35FBB3D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B15F-ACFA-4933-A288-D44263E0DF0A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5701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CEC1-B164-407B-8FF6-752A1D3B091F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4078B-C3B4-4AD5-8AA7-F0C83C7C1E55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60701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8C6F1E7-C44B-4569-80F3-0E6DCA4CA21B}" type="datetime1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CPE335, 1-Intro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428C7B55-A38F-43DC-A1D6-194EF4A788D7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bandah.com/gheith/?page_id=2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pages/Computer-Engineering-Department/36963965646610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andah.com/gheith" TargetMode="External"/><Relationship Id="rId2" Type="http://schemas.openxmlformats.org/officeDocument/2006/relationships/hyperlink" Target="mailto:abandah@ju.edu.j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ms.microsoft.com/l/team/19%3aap25R8GRpbIQayOCEQN0X1uwWRvzyl9m7gUk1pDF_Jk1%40thread.tacv2/conversations?groupId=8f48d09e-7408-4e09-9f82-04d120d0aa1d&amp;tenantId=05405dba-373c-4e20-a30e-3e6fcf507cf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C-c7E5PK0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indiamag.com/aim-2020-data-science-skills-survey-aim-and-analytix-lab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73395"/>
            <a:ext cx="7753350" cy="259213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Helvetica" pitchFamily="34" charset="0"/>
                <a:ea typeface="+mn-ea"/>
                <a:cs typeface="Arial" charset="0"/>
              </a:rPr>
              <a:t>Big Data Analysis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Course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5578" y="4289425"/>
            <a:ext cx="6900863" cy="129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dirty="0"/>
              <a:t>Prof. Gheith Abandah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ar-JO" dirty="0"/>
              <a:t>أ.د. غيث علي عبندة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k0analyticsindf35n9.kinstacdn.com/wp-content/uploads/2020/08/survey-graphs-04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585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k0analyticsindf35n9.kinstacdn.com/wp-content/uploads/2020/08/2020-08-16-1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1A4147E2-5792-4E27-AB72-894EB823353D}"/>
              </a:ext>
            </a:extLst>
          </p:cNvPr>
          <p:cNvSpPr/>
          <p:nvPr/>
        </p:nvSpPr>
        <p:spPr>
          <a:xfrm>
            <a:off x="3921710" y="1057923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053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k0analyticsindf35n9.kinstacdn.com/wp-content/uploads/2020/08/survey-graphs-07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0235176F-0FFA-4B62-B636-33FA1D5A548F}"/>
              </a:ext>
            </a:extLst>
          </p:cNvPr>
          <p:cNvSpPr/>
          <p:nvPr/>
        </p:nvSpPr>
        <p:spPr>
          <a:xfrm>
            <a:off x="3149353" y="1146699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584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k0analyticsindf35n9.kinstacdn.com/wp-content/uploads/2020/08/survey-graphs-08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5">
            <a:extLst>
              <a:ext uri="{FF2B5EF4-FFF2-40B4-BE49-F238E27FC236}">
                <a16:creationId xmlns:a16="http://schemas.microsoft.com/office/drawing/2014/main" id="{8BA5ABEC-AEE3-44F0-BF37-9B5188825D33}"/>
              </a:ext>
            </a:extLst>
          </p:cNvPr>
          <p:cNvSpPr/>
          <p:nvPr/>
        </p:nvSpPr>
        <p:spPr>
          <a:xfrm>
            <a:off x="2519038" y="1022413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Down Arrow 5">
            <a:extLst>
              <a:ext uri="{FF2B5EF4-FFF2-40B4-BE49-F238E27FC236}">
                <a16:creationId xmlns:a16="http://schemas.microsoft.com/office/drawing/2014/main" id="{9F1ED5AD-1F70-41D2-AE9B-042DA7E40E82}"/>
              </a:ext>
            </a:extLst>
          </p:cNvPr>
          <p:cNvSpPr/>
          <p:nvPr/>
        </p:nvSpPr>
        <p:spPr>
          <a:xfrm>
            <a:off x="3389050" y="1708213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0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k0analyticsindf35n9.kinstacdn.com/wp-content/uploads/2020/08/survey-graphs-09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259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k0analyticsindf35n9.kinstacdn.com/wp-content/uploads/2020/08/survey-graphs-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0"/>
            <a:ext cx="1175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056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k0analyticsindf35n9.kinstacdn.com/wp-content/uploads/2020/08/survey-graphs-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0"/>
            <a:ext cx="1175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71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Textbooks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3"/>
            <a:ext cx="7721599" cy="4525963"/>
          </a:xfrm>
        </p:spPr>
        <p:txBody>
          <a:bodyPr/>
          <a:lstStyle/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/>
              <a:t>Arshdeep</a:t>
            </a:r>
            <a:r>
              <a:rPr lang="en-US" dirty="0"/>
              <a:t> </a:t>
            </a:r>
            <a:r>
              <a:rPr lang="en-US" dirty="0" err="1"/>
              <a:t>Bahga</a:t>
            </a:r>
            <a:r>
              <a:rPr lang="en-US" dirty="0"/>
              <a:t> and Vijay </a:t>
            </a:r>
            <a:r>
              <a:rPr lang="en-US" dirty="0" err="1"/>
              <a:t>Madisetti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Big Data Analytics</a:t>
            </a:r>
            <a:r>
              <a:rPr lang="en-US" dirty="0"/>
              <a:t>: A Hands-On Approach, 2019.</a:t>
            </a:r>
          </a:p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Wes McKinney, </a:t>
            </a:r>
            <a:r>
              <a:rPr lang="en-US" b="1" dirty="0">
                <a:solidFill>
                  <a:srgbClr val="FF0000"/>
                </a:solidFill>
              </a:rPr>
              <a:t>Python for Data Analysis</a:t>
            </a:r>
            <a:r>
              <a:rPr lang="en-US" dirty="0"/>
              <a:t>: Data Wrangling with Pandas, NumPy, and </a:t>
            </a:r>
            <a:r>
              <a:rPr lang="en-US" dirty="0" err="1"/>
              <a:t>Ipython</a:t>
            </a:r>
            <a:r>
              <a:rPr lang="en-US" dirty="0"/>
              <a:t>, O’Reilly Media, 2nd Edition, 2018.</a:t>
            </a:r>
          </a:p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Course web page:    </a:t>
            </a:r>
            <a:r>
              <a:rPr lang="en-US" dirty="0">
                <a:hlinkClick r:id="rId2"/>
              </a:rPr>
              <a:t>http://www.abandah.com/gheith/?page_id=2759</a:t>
            </a:r>
            <a:endParaRPr lang="en-US" dirty="0"/>
          </a:p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F36C18-E00C-4E6C-9798-C608DBC5F62C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17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  <p:pic>
        <p:nvPicPr>
          <p:cNvPr id="6" name="Picture 2" descr="Amazon.com: Big Data Science &amp; Analytics: A Hands-On Approach  (9780996025546): Bahga, Arshdeep, Madisetti, Vijay: Books">
            <a:extLst>
              <a:ext uri="{FF2B5EF4-FFF2-40B4-BE49-F238E27FC236}">
                <a16:creationId xmlns:a16="http://schemas.microsoft.com/office/drawing/2014/main" id="{06737C9C-E635-4777-BDDF-5E42D8A5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36522"/>
            <a:ext cx="2286000" cy="34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2C019C-BBF5-4CD6-854F-5F6A9096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3644072"/>
            <a:ext cx="2286000" cy="301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References</a:t>
            </a:r>
            <a:endParaRPr lang="en-US" alt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43100"/>
            <a:ext cx="8293768" cy="4183064"/>
          </a:xfrm>
        </p:spPr>
        <p:txBody>
          <a:bodyPr/>
          <a:lstStyle/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Jake </a:t>
            </a:r>
            <a:r>
              <a:rPr lang="en-US" dirty="0" err="1"/>
              <a:t>VanderPlas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 Whirlwind Tour of Python</a:t>
            </a:r>
            <a:r>
              <a:rPr lang="en-US" dirty="0"/>
              <a:t>, O’Reilly Media, 2016.</a:t>
            </a:r>
          </a:p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Joel </a:t>
            </a:r>
            <a:r>
              <a:rPr lang="en-US" dirty="0" err="1"/>
              <a:t>Gurs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Data Science from Scratch</a:t>
            </a:r>
            <a:r>
              <a:rPr lang="en-US" dirty="0"/>
              <a:t>, O’Reilly Media, 2015.</a:t>
            </a:r>
          </a:p>
          <a:p>
            <a:pPr marL="51435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/>
              <a:t>Aurélien</a:t>
            </a:r>
            <a:r>
              <a:rPr lang="en-US" dirty="0"/>
              <a:t> </a:t>
            </a:r>
            <a:r>
              <a:rPr lang="en-US" dirty="0" err="1"/>
              <a:t>Géron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Hands-On Machine Learning </a:t>
            </a:r>
            <a:r>
              <a:rPr lang="en-US" dirty="0"/>
              <a:t>with Scikit-Learn, Keras and TensorFlow: Concepts: Tools, and Techniques to Build Intelligent Systems, 2nd Edition, O’Reilly Media, Oct 2019.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F36C18-E00C-4E6C-9798-C608DBC5F62C}" type="slidenum">
              <a:rPr lang="en-US" altLang="en-US" sz="1400" smtClean="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18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696C84-61C6-47AF-A856-690B5BD6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788" y="3428467"/>
            <a:ext cx="2286000" cy="30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518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Course 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2123768"/>
            <a:ext cx="10972800" cy="4002398"/>
          </a:xfrm>
        </p:spPr>
        <p:txBody>
          <a:bodyPr/>
          <a:lstStyle/>
          <a:p>
            <a:r>
              <a:rPr lang="en-US" altLang="en-US" dirty="0"/>
              <a:t>Introduce students to the basic concepts and techniques in big data. </a:t>
            </a:r>
          </a:p>
          <a:p>
            <a:r>
              <a:rPr lang="en-US" altLang="en-US" dirty="0"/>
              <a:t>Introduce students to the practical techniques used in data analytics including loading, cleaning, preparation, wrangling, visualization, and analysis.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A5D1C91-AC46-4E20-81C1-39A3D9BAC2A2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19</a:t>
            </a:fld>
            <a:endParaRPr lang="en-US" altLang="en-US" sz="1200" b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710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Instructor Information</a:t>
            </a:r>
          </a:p>
          <a:p>
            <a:pPr eaLnBrk="1" hangingPunct="1"/>
            <a:r>
              <a:rPr lang="en-US" altLang="en-US" sz="2800" dirty="0"/>
              <a:t>Video: What is Data Science?</a:t>
            </a:r>
          </a:p>
          <a:p>
            <a:pPr eaLnBrk="1" hangingPunct="1"/>
            <a:r>
              <a:rPr lang="en-US" altLang="en-US" sz="2800" dirty="0"/>
              <a:t>Data Science Hierarchy of Needs</a:t>
            </a:r>
          </a:p>
          <a:p>
            <a:pPr eaLnBrk="1" hangingPunct="1"/>
            <a:r>
              <a:rPr lang="en-US" altLang="en-US" sz="2800" dirty="0"/>
              <a:t>Data Science Skills</a:t>
            </a:r>
          </a:p>
          <a:p>
            <a:pPr eaLnBrk="1" hangingPunct="1"/>
            <a:r>
              <a:rPr lang="en-US" altLang="en-US" sz="2800" dirty="0"/>
              <a:t>Textbook and References</a:t>
            </a:r>
          </a:p>
          <a:p>
            <a:pPr eaLnBrk="1" hangingPunct="1"/>
            <a:r>
              <a:rPr lang="en-US" altLang="en-US" sz="2800" dirty="0"/>
              <a:t>Course Objectives and Outcomes</a:t>
            </a:r>
          </a:p>
          <a:p>
            <a:pPr eaLnBrk="1" hangingPunct="1"/>
            <a:r>
              <a:rPr lang="en-US" altLang="en-US" sz="2800" dirty="0"/>
              <a:t>Course Outline</a:t>
            </a:r>
          </a:p>
          <a:p>
            <a:pPr eaLnBrk="1" hangingPunct="1"/>
            <a:r>
              <a:rPr lang="en-US" altLang="en-US" sz="2800" dirty="0"/>
              <a:t>Policies and Grading</a:t>
            </a:r>
          </a:p>
          <a:p>
            <a:pPr eaLnBrk="1" hangingPunct="1"/>
            <a:r>
              <a:rPr lang="en-US" altLang="en-US" sz="2800" dirty="0"/>
              <a:t>Important Dates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0870195-FCE0-41DE-8C49-5A3AFD482AE2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Course Outcomes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2123768"/>
            <a:ext cx="10972800" cy="4002398"/>
          </a:xfrm>
        </p:spPr>
        <p:txBody>
          <a:bodyPr/>
          <a:lstStyle/>
          <a:p>
            <a:r>
              <a:rPr lang="en-US" altLang="en-US" dirty="0"/>
              <a:t>Know the main concepts and techniques used in handling big data and performing data analytics.</a:t>
            </a:r>
          </a:p>
          <a:p>
            <a:r>
              <a:rPr lang="en-US" altLang="en-US" dirty="0"/>
              <a:t>Use Python and its specialized libraries to gain insight from data.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A5D1C91-AC46-4E20-81C1-39A3D9BAC2A2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20</a:t>
            </a:fld>
            <a:endParaRPr lang="en-US" altLang="en-US" sz="1200" b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Course Outline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79204"/>
              </p:ext>
            </p:extLst>
          </p:nvPr>
        </p:nvGraphicFramePr>
        <p:xfrm>
          <a:off x="838200" y="1428750"/>
          <a:ext cx="10515600" cy="48558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826421204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8675439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40506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3276637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Topic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Hours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Reference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752986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Introduction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422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Introduction to Python, Anaconda and </a:t>
                      </a:r>
                      <a:r>
                        <a:rPr lang="en-US" sz="2400" u="none" strike="noStrike" dirty="0" err="1">
                          <a:effectLst/>
                        </a:rPr>
                        <a:t>PyCharm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41247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Python Basics, </a:t>
                      </a:r>
                      <a:r>
                        <a:rPr lang="en-US" sz="2400" u="none" strike="noStrike" dirty="0" err="1">
                          <a:effectLst/>
                        </a:rPr>
                        <a:t>IPython</a:t>
                      </a:r>
                      <a:r>
                        <a:rPr lang="en-US" sz="2400" u="none" strike="noStrike" dirty="0">
                          <a:effectLst/>
                        </a:rPr>
                        <a:t> and </a:t>
                      </a:r>
                      <a:r>
                        <a:rPr lang="en-US" sz="2400" u="none" strike="noStrike" dirty="0" err="1">
                          <a:effectLst/>
                        </a:rPr>
                        <a:t>Jupyter</a:t>
                      </a:r>
                      <a:r>
                        <a:rPr lang="en-US" sz="2400" u="none" strike="noStrike" dirty="0">
                          <a:effectLst/>
                        </a:rPr>
                        <a:t> Notebooks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750505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Built-in Data Structures, Functions and Files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69239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Object Oriented Programming in Python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56083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NumPy Basics: Arrays and </a:t>
                      </a:r>
                      <a:r>
                        <a:rPr lang="en-US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Vectorized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Computation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344508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 Data Structures, Essential Functionality &amp; Descriptive Statistics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402098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Big Data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00712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Data Architectures and Patterns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02427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Patterns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4229103"/>
                  </a:ext>
                </a:extLst>
              </a:tr>
            </a:tbl>
          </a:graphicData>
        </a:graphic>
      </p:graphicFrame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F7B4AEB-856E-49D6-9DAD-6F922A99D874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21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9430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Course Outline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83257"/>
              </p:ext>
            </p:extLst>
          </p:nvPr>
        </p:nvGraphicFramePr>
        <p:xfrm>
          <a:off x="838200" y="1641461"/>
          <a:ext cx="10515600" cy="357507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826421204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8675439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40506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3276637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Topic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Hours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7529869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Loading, Storage and File Formats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381721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Cleaning and Preparation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807117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Wrangling: Join, Combine and Reshape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598872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Plotting and Visualization With Matplotlib and </a:t>
                      </a:r>
                      <a:r>
                        <a:rPr lang="en-US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Seaborn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447810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Aggregation and Group Operations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42277"/>
                  </a:ext>
                </a:extLst>
              </a:tr>
              <a:tr h="4958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Series</a:t>
                      </a:r>
                    </a:p>
                  </a:txBody>
                  <a:tcPr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412474"/>
                  </a:ext>
                </a:extLst>
              </a:tr>
            </a:tbl>
          </a:graphicData>
        </a:graphic>
      </p:graphicFrame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F7B4AEB-856E-49D6-9DAD-6F922A99D874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22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8059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Policies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855304"/>
            <a:ext cx="10972800" cy="42708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Attendance is required</a:t>
            </a:r>
          </a:p>
          <a:p>
            <a:pPr eaLnBrk="1" hangingPunct="1"/>
            <a:r>
              <a:rPr lang="en-US" altLang="en-US" sz="2800" dirty="0"/>
              <a:t>All submitted work must be yours</a:t>
            </a:r>
          </a:p>
          <a:p>
            <a:pPr eaLnBrk="1" hangingPunct="1"/>
            <a:r>
              <a:rPr lang="en-US" altLang="en-US" sz="2800" dirty="0"/>
              <a:t>Cheating will not be tolerated</a:t>
            </a:r>
          </a:p>
          <a:p>
            <a:pPr eaLnBrk="1" hangingPunct="1"/>
            <a:r>
              <a:rPr lang="en-US" altLang="en-US" sz="2800" dirty="0"/>
              <a:t>Open-book exams</a:t>
            </a:r>
          </a:p>
          <a:p>
            <a:pPr eaLnBrk="1" hangingPunct="1"/>
            <a:r>
              <a:rPr lang="en-US" altLang="en-US" sz="2800" dirty="0"/>
              <a:t>Covid-19 vaccination or valid PCR test is required to join the classes.</a:t>
            </a:r>
          </a:p>
          <a:p>
            <a:pPr eaLnBrk="1" hangingPunct="1"/>
            <a:r>
              <a:rPr lang="en-US" altLang="en-US" sz="2800" dirty="0"/>
              <a:t>Check department announcements at: </a:t>
            </a:r>
          </a:p>
          <a:p>
            <a:pPr lvl="1" eaLnBrk="1" hangingPunct="1"/>
            <a:r>
              <a:rPr lang="en-US" altLang="en-US" u="sng" dirty="0">
                <a:hlinkClick r:id="rId2"/>
              </a:rPr>
              <a:t>http://www.facebook.com/pages/Computer-Engineering-Department/369639656466107</a:t>
            </a:r>
            <a:r>
              <a:rPr lang="en-US" altLang="en-US" u="sng" dirty="0"/>
              <a:t> </a:t>
            </a:r>
            <a:endParaRPr lang="en-US" altLang="en-US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BCDD569-6041-4193-83B2-997DF966CADC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23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Grading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800" b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Assignments and Quizzes		20%</a:t>
            </a:r>
          </a:p>
          <a:p>
            <a:pPr eaLnBrk="1" hangingPunct="1"/>
            <a:r>
              <a:rPr lang="en-US" altLang="en-US" dirty="0"/>
              <a:t>Midterm Exam 			30% </a:t>
            </a:r>
          </a:p>
          <a:p>
            <a:pPr eaLnBrk="1" hangingPunct="1"/>
            <a:r>
              <a:rPr lang="en-US" altLang="en-US" dirty="0"/>
              <a:t>Final Exam 				50% 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50BBD9B-F027-46C3-9F2E-48CBC46C55AB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24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Important Dates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68449"/>
              </p:ext>
            </p:extLst>
          </p:nvPr>
        </p:nvGraphicFramePr>
        <p:xfrm>
          <a:off x="2141538" y="2496845"/>
          <a:ext cx="7772400" cy="25601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 11 Oct,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Lecture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 1 Dec,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Midterm Exam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 12 Jan,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Last Lecture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 18 – 30,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Exam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9340438-BFFD-4A08-B404-074E6EAA3BCA}" type="slidenum">
              <a:rPr lang="en-US" altLang="en-US" sz="1400">
                <a:latin typeface="Helvetica" panose="020B0504020202030204" pitchFamily="34" charset="0"/>
              </a:rPr>
              <a:pPr>
                <a:buFont typeface="Arial" panose="020B0604020202020204" pitchFamily="34" charset="0"/>
                <a:buNone/>
              </a:pPr>
              <a:t>25</a:t>
            </a:fld>
            <a:endParaRPr lang="en-US" altLang="en-US" sz="140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Instructor Information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25445"/>
            <a:ext cx="10972800" cy="4100721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Instructor</a:t>
            </a:r>
            <a:r>
              <a:rPr lang="en-US" dirty="0"/>
              <a:t>: 	Prof. Gheith Abandah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Email</a:t>
            </a:r>
            <a:r>
              <a:rPr lang="en-US" dirty="0"/>
              <a:t>: 		</a:t>
            </a:r>
            <a:r>
              <a:rPr lang="en-US" dirty="0">
                <a:hlinkClick r:id="rId2"/>
              </a:rPr>
              <a:t>abandah@ju.edu.jo</a:t>
            </a:r>
            <a:r>
              <a:rPr lang="en-US" dirty="0"/>
              <a:t>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Office</a:t>
            </a:r>
            <a:r>
              <a:rPr lang="en-US" dirty="0"/>
              <a:t>: 		CPE 406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Home page</a:t>
            </a:r>
            <a:r>
              <a:rPr lang="en-US" dirty="0"/>
              <a:t>: 	</a:t>
            </a:r>
            <a:r>
              <a:rPr lang="en-US" dirty="0">
                <a:hlinkClick r:id="rId3"/>
              </a:rPr>
              <a:t>http://www.abandah.com/gheith</a:t>
            </a:r>
            <a:r>
              <a:rPr lang="en-US" dirty="0"/>
              <a:t>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MS Team</a:t>
            </a:r>
            <a:r>
              <a:rPr lang="en-US" dirty="0"/>
              <a:t>:	</a:t>
            </a:r>
            <a:r>
              <a:rPr lang="en-US" dirty="0">
                <a:hlinkClick r:id="rId4"/>
              </a:rPr>
              <a:t>Link</a:t>
            </a:r>
            <a:endParaRPr lang="en-US" b="1" dirty="0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/>
              <a:t>Office hours</a:t>
            </a:r>
            <a:r>
              <a:rPr lang="en-US" dirty="0"/>
              <a:t>: 	</a:t>
            </a:r>
            <a:r>
              <a:rPr lang="fr-FR" dirty="0"/>
              <a:t>Sun – </a:t>
            </a:r>
            <a:r>
              <a:rPr lang="fr-FR" dirty="0" err="1"/>
              <a:t>Wed</a:t>
            </a:r>
            <a:r>
              <a:rPr lang="fr-FR" dirty="0"/>
              <a:t>:  12:30 – 1:30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C44832A-BFBB-423E-A75A-81E347C423D3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400" b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is Data Science?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809750"/>
            <a:ext cx="10972800" cy="431641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YouTube Video from </a:t>
            </a:r>
            <a:r>
              <a:rPr lang="en-US" altLang="en-US" b="1" dirty="0" err="1">
                <a:solidFill>
                  <a:srgbClr val="FF0000"/>
                </a:solidFill>
              </a:rPr>
              <a:t>Joma</a:t>
            </a:r>
            <a:r>
              <a:rPr lang="en-US" altLang="en-US" b="1" dirty="0">
                <a:solidFill>
                  <a:srgbClr val="FF0000"/>
                </a:solidFill>
              </a:rPr>
              <a:t> Tech</a:t>
            </a:r>
          </a:p>
          <a:p>
            <a:pPr marL="0" indent="0" algn="ctr">
              <a:buNone/>
              <a:defRPr/>
            </a:pPr>
            <a:endParaRPr lang="en-US" altLang="en-US" i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i="1" dirty="0">
                <a:solidFill>
                  <a:srgbClr val="FF0000"/>
                </a:solidFill>
              </a:rPr>
              <a:t>What REALLY is Data Science? Told by a Data Scientist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 algn="ctr">
              <a:buNone/>
              <a:defRPr/>
            </a:pPr>
            <a:r>
              <a:rPr lang="en-US" altLang="en-US" dirty="0">
                <a:hlinkClick r:id="rId2"/>
              </a:rPr>
              <a:t>https://youtu.be/xC-c7E5PK0Y</a:t>
            </a:r>
            <a:r>
              <a:rPr lang="en-US" altLang="en-US" dirty="0"/>
              <a:t>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67420B0-F2DC-41E9-B5C2-280048982FC6}" type="slidenum">
              <a:rPr lang="en-US" altLang="en-US" sz="1400">
                <a:latin typeface="Helvetica" panose="020B0504020202030204" pitchFamily="34" charset="0"/>
              </a:rPr>
              <a:pPr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1400" b="0" dirty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Science Hierarchy of Needs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32" y="1364060"/>
            <a:ext cx="8357060" cy="5357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332C-84CD-4A0D-AEBF-A3ED33021CF7}" type="slidenum">
              <a:rPr lang="en-US" altLang="en-US" smtClean="0">
                <a:solidFill>
                  <a:schemeClr val="tx1"/>
                </a:solidFill>
              </a:rPr>
              <a:pPr/>
              <a:t>5</a:t>
            </a:fld>
            <a:endParaRPr lang="en-US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120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Science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62000" y="1752600"/>
            <a:ext cx="8382000" cy="4282440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spcAft>
                <a:spcPts val="1200"/>
              </a:spcAft>
            </a:pPr>
            <a:endParaRPr lang="ar-JO" sz="700" u="sng" dirty="0">
              <a:cs typeface="PT Bold Heading" panose="02010400000000000000" pitchFamily="2" charset="-7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/>
              <a:t>Data Science Skills Study 2020</a:t>
            </a:r>
            <a:endParaRPr lang="ar-JO" sz="3200" b="1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dirty="0">
                <a:hlinkClick r:id="rId3"/>
              </a:rPr>
              <a:t>https://analyticsindiamag.com/aim-2020-data-science-skills-survey-aim-and-analytix-labs/</a:t>
            </a:r>
            <a:endParaRPr lang="en-US" sz="32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dirty="0"/>
              <a:t>By AIM and </a:t>
            </a:r>
            <a:r>
              <a:rPr lang="en-US" sz="3200" dirty="0" err="1"/>
              <a:t>AnalytixLabs</a:t>
            </a:r>
            <a:r>
              <a:rPr lang="en-US" sz="3200" dirty="0"/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dirty="0">
                <a:cs typeface="PT Bold Heading" panose="02010400000000000000" pitchFamily="2" charset="-78"/>
              </a:rPr>
              <a:t>Released on 17/8/2020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752600"/>
            <a:ext cx="27146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26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k0analyticsindf35n9.kinstacdn.com/wp-content/uploads/2020/08/survey-graphs-01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B8400DC5-A2CE-4CF5-BECE-FDE7E8DB8BFF}"/>
              </a:ext>
            </a:extLst>
          </p:cNvPr>
          <p:cNvSpPr/>
          <p:nvPr/>
        </p:nvSpPr>
        <p:spPr>
          <a:xfrm>
            <a:off x="2732103" y="809348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26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k0analyticsindf35n9.kinstacdn.com/wp-content/uploads/2020/08/survey-graphs-02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38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k0analyticsindf35n9.kinstacdn.com/wp-content/uploads/2020/08/survey-graphs-03-1024x5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" y="0"/>
            <a:ext cx="117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2554549" y="809348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5C63-1EF6-4A0F-A7BC-D729464C5D3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906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Pages>12</Pages>
  <Words>659</Words>
  <Application>Microsoft Office PowerPoint</Application>
  <PresentationFormat>Widescreen</PresentationFormat>
  <Paragraphs>183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Helvetica</vt:lpstr>
      <vt:lpstr>Times New Roman</vt:lpstr>
      <vt:lpstr>Office Theme</vt:lpstr>
      <vt:lpstr>Big Data Analysis  Course Introduction</vt:lpstr>
      <vt:lpstr>Outline</vt:lpstr>
      <vt:lpstr>Instructor Information</vt:lpstr>
      <vt:lpstr>What is Data Science?</vt:lpstr>
      <vt:lpstr>Data Science Hierarchy of Needs</vt:lpstr>
      <vt:lpstr>Data Science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Textbooks</vt:lpstr>
      <vt:lpstr>References</vt:lpstr>
      <vt:lpstr>Course Objectives</vt:lpstr>
      <vt:lpstr>Course Outcomes</vt:lpstr>
      <vt:lpstr>Course Outline</vt:lpstr>
      <vt:lpstr>Course Outline</vt:lpstr>
      <vt:lpstr>Policies</vt:lpstr>
      <vt:lpstr>Grading</vt:lpstr>
      <vt:lpstr>Important Dates</vt:lpstr>
    </vt:vector>
  </TitlesOfParts>
  <Company>University of Jordan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Dr. Gheith Abandah</dc:creator>
  <cp:lastModifiedBy>Gheith Abandah</cp:lastModifiedBy>
  <cp:revision>142</cp:revision>
  <cp:lastPrinted>1998-07-14T21:04:32Z</cp:lastPrinted>
  <dcterms:created xsi:type="dcterms:W3CDTF">2005-01-12T15:15:41Z</dcterms:created>
  <dcterms:modified xsi:type="dcterms:W3CDTF">2021-10-07T17:18:42Z</dcterms:modified>
</cp:coreProperties>
</file>