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1" r:id="rId1"/>
  </p:sldMasterIdLst>
  <p:notesMasterIdLst>
    <p:notesMasterId r:id="rId12"/>
  </p:notesMasterIdLst>
  <p:handoutMasterIdLst>
    <p:handoutMasterId r:id="rId13"/>
  </p:handoutMasterIdLst>
  <p:sldIdLst>
    <p:sldId id="322" r:id="rId2"/>
    <p:sldId id="323" r:id="rId3"/>
    <p:sldId id="494" r:id="rId4"/>
    <p:sldId id="495" r:id="rId5"/>
    <p:sldId id="502" r:id="rId6"/>
    <p:sldId id="503" r:id="rId7"/>
    <p:sldId id="501" r:id="rId8"/>
    <p:sldId id="498" r:id="rId9"/>
    <p:sldId id="496" r:id="rId10"/>
    <p:sldId id="500" r:id="rId11"/>
  </p:sldIdLst>
  <p:sldSz cx="12192000" cy="6858000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hlink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hlink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hlink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hlink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hlink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b="1" kern="1200">
        <a:solidFill>
          <a:schemeClr val="hlink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b="1" kern="1200">
        <a:solidFill>
          <a:schemeClr val="hlink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b="1" kern="1200">
        <a:solidFill>
          <a:schemeClr val="hlink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b="1" kern="1200">
        <a:solidFill>
          <a:schemeClr val="hlink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55FC02"/>
    <a:srgbClr val="FBBA03"/>
    <a:srgbClr val="0332B7"/>
    <a:srgbClr val="000000"/>
    <a:srgbClr val="114FFB"/>
    <a:srgbClr val="7B00E4"/>
    <a:srgbClr val="EFFB03"/>
    <a:srgbClr val="F905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94" autoAdjust="0"/>
    <p:restoredTop sz="94595" autoAdjust="0"/>
  </p:normalViewPr>
  <p:slideViewPr>
    <p:cSldViewPr snapToGrid="0">
      <p:cViewPr varScale="1">
        <p:scale>
          <a:sx n="78" d="100"/>
          <a:sy n="78" d="100"/>
        </p:scale>
        <p:origin x="725" y="5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896"/>
    </p:cViewPr>
  </p:sorterViewPr>
  <p:notesViewPr>
    <p:cSldViewPr snapToGrid="0">
      <p:cViewPr varScale="1">
        <p:scale>
          <a:sx n="50" d="100"/>
          <a:sy n="50" d="100"/>
        </p:scale>
        <p:origin x="-1830" y="-102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22225" y="25400"/>
            <a:ext cx="295275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t" anchorCtr="0" compatLnSpc="1">
            <a:prstTxWarp prst="textNoShape">
              <a:avLst/>
            </a:prstTxWarp>
          </a:bodyPr>
          <a:lstStyle>
            <a:lvl1pPr defTabSz="863600">
              <a:spcBef>
                <a:spcPct val="0"/>
              </a:spcBef>
              <a:defRPr sz="1000" b="0" i="1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67150" y="25400"/>
            <a:ext cx="295275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t" anchorCtr="0" compatLnSpc="1">
            <a:prstTxWarp prst="textNoShape">
              <a:avLst/>
            </a:prstTxWarp>
          </a:bodyPr>
          <a:lstStyle>
            <a:lvl1pPr algn="r" defTabSz="863600">
              <a:spcBef>
                <a:spcPct val="0"/>
              </a:spcBef>
              <a:defRPr sz="1000" b="0" i="1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22225" y="9459913"/>
            <a:ext cx="295275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b" anchorCtr="0" compatLnSpc="1">
            <a:prstTxWarp prst="textNoShape">
              <a:avLst/>
            </a:prstTxWarp>
          </a:bodyPr>
          <a:lstStyle>
            <a:lvl1pPr defTabSz="863600">
              <a:spcBef>
                <a:spcPct val="0"/>
              </a:spcBef>
              <a:defRPr sz="1000" b="0" i="1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CS252 S05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67150" y="9459913"/>
            <a:ext cx="295275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b" anchorCtr="0" compatLnSpc="1">
            <a:prstTxWarp prst="textNoShape">
              <a:avLst/>
            </a:prstTxWarp>
          </a:bodyPr>
          <a:lstStyle>
            <a:lvl1pPr algn="r" defTabSz="863600">
              <a:defRPr sz="1000" b="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5BD89B3-4D51-4CB4-B450-EB84EDA514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14385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22225" y="25400"/>
            <a:ext cx="295275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t" anchorCtr="0" compatLnSpc="1">
            <a:prstTxWarp prst="textNoShape">
              <a:avLst/>
            </a:prstTxWarp>
          </a:bodyPr>
          <a:lstStyle>
            <a:lvl1pPr defTabSz="863600">
              <a:spcBef>
                <a:spcPct val="0"/>
              </a:spcBef>
              <a:defRPr sz="1000" b="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67150" y="25400"/>
            <a:ext cx="295275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t" anchorCtr="0" compatLnSpc="1">
            <a:prstTxWarp prst="textNoShape">
              <a:avLst/>
            </a:prstTxWarp>
          </a:bodyPr>
          <a:lstStyle>
            <a:lvl1pPr algn="r" defTabSz="863600">
              <a:spcBef>
                <a:spcPct val="0"/>
              </a:spcBef>
              <a:defRPr sz="1000" b="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-22225" y="9459913"/>
            <a:ext cx="295275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b" anchorCtr="0" compatLnSpc="1">
            <a:prstTxWarp prst="textNoShape">
              <a:avLst/>
            </a:prstTxWarp>
          </a:bodyPr>
          <a:lstStyle>
            <a:lvl1pPr defTabSz="863600">
              <a:spcBef>
                <a:spcPct val="0"/>
              </a:spcBef>
              <a:defRPr sz="1000" b="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CS252 S05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7150" y="9459913"/>
            <a:ext cx="295275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b" anchorCtr="0" compatLnSpc="1">
            <a:prstTxWarp prst="textNoShape">
              <a:avLst/>
            </a:prstTxWarp>
          </a:bodyPr>
          <a:lstStyle>
            <a:lvl1pPr algn="r" defTabSz="863600">
              <a:defRPr sz="1000" b="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C755E752-A36E-4277-89EC-6687B8B705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2984500" y="9458325"/>
            <a:ext cx="8286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016" tIns="46508" rIns="93016" bIns="46508">
            <a:spAutoFit/>
          </a:bodyPr>
          <a:lstStyle>
            <a:lvl1pPr defTabSz="919163">
              <a:defRPr sz="1600" b="1">
                <a:solidFill>
                  <a:schemeClr val="hlink"/>
                </a:solidFill>
                <a:latin typeface="Arial" charset="0"/>
              </a:defRPr>
            </a:lvl1pPr>
            <a:lvl2pPr marL="742950" indent="-285750" defTabSz="919163">
              <a:defRPr sz="1600" b="1">
                <a:solidFill>
                  <a:schemeClr val="hlink"/>
                </a:solidFill>
                <a:latin typeface="Arial" charset="0"/>
              </a:defRPr>
            </a:lvl2pPr>
            <a:lvl3pPr marL="1143000" indent="-228600" defTabSz="919163">
              <a:defRPr sz="1600" b="1">
                <a:solidFill>
                  <a:schemeClr val="hlink"/>
                </a:solidFill>
                <a:latin typeface="Arial" charset="0"/>
              </a:defRPr>
            </a:lvl3pPr>
            <a:lvl4pPr marL="1600200" indent="-228600" defTabSz="919163">
              <a:defRPr sz="1600" b="1">
                <a:solidFill>
                  <a:schemeClr val="hlink"/>
                </a:solidFill>
                <a:latin typeface="Arial" charset="0"/>
              </a:defRPr>
            </a:lvl4pPr>
            <a:lvl5pPr marL="2057400" indent="-228600" defTabSz="919163">
              <a:defRPr sz="1600" b="1">
                <a:solidFill>
                  <a:schemeClr val="hlink"/>
                </a:solidFill>
                <a:latin typeface="Arial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300" b="0">
                <a:solidFill>
                  <a:schemeClr val="tx1"/>
                </a:solidFill>
              </a:rPr>
              <a:t>Page </a:t>
            </a:r>
            <a:fld id="{4B5C09BF-28FD-49FC-A6D7-8A3A15F607DA}" type="slidenum">
              <a:rPr lang="en-US" altLang="en-US" sz="1300" b="0" smtClean="0">
                <a:solidFill>
                  <a:schemeClr val="tx1"/>
                </a:solidFill>
              </a:rPr>
              <a:pPr algn="ctr">
                <a:lnSpc>
                  <a:spcPct val="90000"/>
                </a:lnSpc>
                <a:defRPr/>
              </a:pPr>
              <a:t>‹#›</a:t>
            </a:fld>
            <a:endParaRPr lang="en-US" altLang="en-US" sz="1300" b="0">
              <a:solidFill>
                <a:schemeClr val="tx1"/>
              </a:solidFill>
            </a:endParaRPr>
          </a:p>
        </p:txBody>
      </p:sp>
      <p:sp>
        <p:nvSpPr>
          <p:cNvPr id="12295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63550" y="955675"/>
            <a:ext cx="5870575" cy="33035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6" name="Rectangle 8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3288"/>
            <a:ext cx="4987925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517" tIns="48008" rIns="97517" bIns="480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Body Text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8252246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63600">
              <a:defRPr sz="1600" b="1">
                <a:solidFill>
                  <a:schemeClr val="hlink"/>
                </a:solidFill>
                <a:latin typeface="Arial" charset="0"/>
              </a:defRPr>
            </a:lvl1pPr>
            <a:lvl2pPr marL="742950" indent="-285750" defTabSz="863600">
              <a:defRPr sz="1600" b="1">
                <a:solidFill>
                  <a:schemeClr val="hlink"/>
                </a:solidFill>
                <a:latin typeface="Arial" charset="0"/>
              </a:defRPr>
            </a:lvl2pPr>
            <a:lvl3pPr marL="1143000" indent="-228600" defTabSz="863600">
              <a:defRPr sz="1600" b="1">
                <a:solidFill>
                  <a:schemeClr val="hlink"/>
                </a:solidFill>
                <a:latin typeface="Arial" charset="0"/>
              </a:defRPr>
            </a:lvl3pPr>
            <a:lvl4pPr marL="1600200" indent="-228600" defTabSz="863600">
              <a:defRPr sz="1600" b="1">
                <a:solidFill>
                  <a:schemeClr val="hlink"/>
                </a:solidFill>
                <a:latin typeface="Arial" charset="0"/>
              </a:defRPr>
            </a:lvl4pPr>
            <a:lvl5pPr marL="2057400" indent="-228600" defTabSz="863600">
              <a:defRPr sz="1600" b="1">
                <a:solidFill>
                  <a:schemeClr val="hlink"/>
                </a:solidFill>
                <a:latin typeface="Arial" charset="0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charset="0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charset="0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charset="0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charset="0"/>
              </a:defRPr>
            </a:lvl9pPr>
          </a:lstStyle>
          <a:p>
            <a:r>
              <a:rPr lang="en-US" altLang="en-US" sz="1000" b="0">
                <a:solidFill>
                  <a:schemeClr val="tx1"/>
                </a:solidFill>
                <a:latin typeface="Times New Roman" pitchFamily="18" charset="0"/>
              </a:rPr>
              <a:t>CS252 S05</a:t>
            </a:r>
          </a:p>
        </p:txBody>
      </p:sp>
      <p:sp>
        <p:nvSpPr>
          <p:cNvPr id="13315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63600">
              <a:defRPr sz="1600" b="1">
                <a:solidFill>
                  <a:schemeClr val="hlink"/>
                </a:solidFill>
                <a:latin typeface="Arial" charset="0"/>
              </a:defRPr>
            </a:lvl1pPr>
            <a:lvl2pPr marL="742950" indent="-285750" defTabSz="863600">
              <a:defRPr sz="1600" b="1">
                <a:solidFill>
                  <a:schemeClr val="hlink"/>
                </a:solidFill>
                <a:latin typeface="Arial" charset="0"/>
              </a:defRPr>
            </a:lvl2pPr>
            <a:lvl3pPr marL="1143000" indent="-228600" defTabSz="863600">
              <a:defRPr sz="1600" b="1">
                <a:solidFill>
                  <a:schemeClr val="hlink"/>
                </a:solidFill>
                <a:latin typeface="Arial" charset="0"/>
              </a:defRPr>
            </a:lvl3pPr>
            <a:lvl4pPr marL="1600200" indent="-228600" defTabSz="863600">
              <a:defRPr sz="1600" b="1">
                <a:solidFill>
                  <a:schemeClr val="hlink"/>
                </a:solidFill>
                <a:latin typeface="Arial" charset="0"/>
              </a:defRPr>
            </a:lvl4pPr>
            <a:lvl5pPr marL="2057400" indent="-228600" defTabSz="863600">
              <a:defRPr sz="1600" b="1">
                <a:solidFill>
                  <a:schemeClr val="hlink"/>
                </a:solidFill>
                <a:latin typeface="Arial" charset="0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charset="0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charset="0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charset="0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charset="0"/>
              </a:defRPr>
            </a:lvl9pPr>
          </a:lstStyle>
          <a:p>
            <a:fld id="{53D7B564-FCBB-45A5-9119-E1089AEC760A}" type="slidenum">
              <a:rPr lang="en-US" altLang="en-US" sz="1000" b="0" smtClean="0">
                <a:solidFill>
                  <a:schemeClr val="tx1"/>
                </a:solidFill>
                <a:latin typeface="Times New Roman" pitchFamily="18" charset="0"/>
              </a:rPr>
              <a:pPr/>
              <a:t>1</a:t>
            </a:fld>
            <a:endParaRPr lang="en-US" altLang="en-US" sz="10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331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63550" y="955675"/>
            <a:ext cx="5870575" cy="3303588"/>
          </a:xfrm>
          <a:ln/>
        </p:spPr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4411EC-7B34-4F0C-BE25-FF616C4A44D4}" type="datetime1">
              <a:rPr lang="en-US"/>
              <a:pPr>
                <a:defRPr/>
              </a:pPr>
              <a:t>7/11/2021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417BF-B802-49DC-B037-869587F92CAB}" type="slidenum">
              <a:rPr lang="en-US" altLang="en-US"/>
              <a:pPr>
                <a:defRPr/>
              </a:pPr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4122825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DAF6AE-0418-4BB6-BEC5-AA982E1F52E7}" type="datetime1">
              <a:rPr lang="en-US"/>
              <a:pPr>
                <a:defRPr/>
              </a:pPr>
              <a:t>7/11/2021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A88348-A4AF-4DB1-A572-67EE8A7F42C6}" type="slidenum">
              <a:rPr lang="en-US" altLang="en-US"/>
              <a:pPr>
                <a:defRPr/>
              </a:pPr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1375872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1951BC-E896-467F-92B2-7F5F4A23F7DF}" type="datetime1">
              <a:rPr lang="en-US"/>
              <a:pPr>
                <a:defRPr/>
              </a:pPr>
              <a:t>7/11/2021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835933-EF15-4CE2-B4CF-6B7793A45F77}" type="slidenum">
              <a:rPr lang="en-US" altLang="en-US"/>
              <a:pPr>
                <a:defRPr/>
              </a:pPr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4145128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967D01-1CFA-42B1-A5AF-E3C8F93A90BA}" type="datetime1">
              <a:rPr lang="en-US"/>
              <a:pPr>
                <a:defRPr/>
              </a:pPr>
              <a:t>7/11/2021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8DBAB4-8A8C-43EA-9568-39CFBB29FB46}" type="slidenum">
              <a:rPr lang="en-US" altLang="en-US"/>
              <a:pPr>
                <a:defRPr/>
              </a:pPr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2265466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DF67E4-6E49-4799-95C6-441573D317AC}" type="datetime1">
              <a:rPr lang="en-US"/>
              <a:pPr>
                <a:defRPr/>
              </a:pPr>
              <a:t>7/11/2021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FE783B-DBDF-4C08-82F2-B9C48B2A645A}" type="slidenum">
              <a:rPr lang="en-US" altLang="en-US"/>
              <a:pPr>
                <a:defRPr/>
              </a:pPr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3371200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FE0E9F-4FEC-4140-ABF5-F707B490687B}" type="datetime1">
              <a:rPr lang="en-US"/>
              <a:pPr>
                <a:defRPr/>
              </a:pPr>
              <a:t>7/11/2021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9718D1-892F-445C-8FFB-B79389B407CB}" type="slidenum">
              <a:rPr lang="en-US" altLang="en-US"/>
              <a:pPr>
                <a:defRPr/>
              </a:pPr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83750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4713D7-8390-4FB1-9570-5EC95999095B}" type="datetime1">
              <a:rPr lang="en-US"/>
              <a:pPr>
                <a:defRPr/>
              </a:pPr>
              <a:t>7/11/2021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AAA34-8245-4E46-99C1-7A530BF3C194}" type="slidenum">
              <a:rPr lang="en-US" altLang="en-US"/>
              <a:pPr>
                <a:defRPr/>
              </a:pPr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2758865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EE94B-4FA4-4C30-B4C9-B4DE76906E11}" type="datetime1">
              <a:rPr lang="en-US"/>
              <a:pPr>
                <a:defRPr/>
              </a:pPr>
              <a:t>7/11/2021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A9C95-1782-4CBA-81C2-A6ABFB8D60DF}" type="slidenum">
              <a:rPr lang="en-US" altLang="en-US"/>
              <a:pPr>
                <a:defRPr/>
              </a:pPr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3182277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C3B02D-7002-4325-B0FA-C2F272191723}" type="datetime1">
              <a:rPr lang="en-US"/>
              <a:pPr>
                <a:defRPr/>
              </a:pPr>
              <a:t>7/11/2021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1F62E8-62FC-45CA-B7DE-2718CD3180DA}" type="slidenum">
              <a:rPr lang="en-US" altLang="en-US"/>
              <a:pPr>
                <a:defRPr/>
              </a:pPr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2525446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330A56-EE68-4DF5-834E-2AA497B6B5EB}" type="datetime1">
              <a:rPr lang="en-US"/>
              <a:pPr>
                <a:defRPr/>
              </a:pPr>
              <a:t>7/11/2021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8A23D-4F0B-425D-9A9C-38EB80BAC7BF}" type="slidenum">
              <a:rPr lang="en-US" altLang="en-US"/>
              <a:pPr>
                <a:defRPr/>
              </a:pPr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3800821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9B291-BDAE-425C-8DFA-3BB3D56F0D98}" type="datetime1">
              <a:rPr lang="en-US"/>
              <a:pPr>
                <a:defRPr/>
              </a:pPr>
              <a:t>7/11/2021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005316-4B2D-43B0-910D-CC85A9A88A52}" type="slidenum">
              <a:rPr lang="en-US" altLang="en-US"/>
              <a:pPr>
                <a:defRPr/>
              </a:pPr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986783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3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spcBef>
                <a:spcPct val="50000"/>
              </a:spcBef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C2736C50-3CD7-49B1-8787-DE7B291BCD49}" type="datetime1">
              <a:rPr lang="en-US"/>
              <a:pPr>
                <a:defRPr/>
              </a:pPr>
              <a:t>7/11/2021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spcBef>
                <a:spcPct val="50000"/>
              </a:spcBef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51F211C-D8E9-4708-84C6-E8ABBBE3C384}" type="slidenum">
              <a:rPr lang="en-US" altLang="en-US"/>
              <a:pPr>
                <a:defRPr/>
              </a:pPr>
              <a:t>‹#›</a:t>
            </a:fld>
            <a:endParaRPr lang="en-US" altLang="en-US" b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teams.microsoft.com/l/team/19%3ayijO08RHDKdF0T-lEZEkrA_btiU8x5r-37WLInhNQF41%40thread.tacv2/conversations?groupId=c9073241-9767-4a48-9b4b-5fa0b7c0ed5e&amp;tenantId=05405dba-373c-4e20-a30e-3e6fcf507cfe" TargetMode="External"/><Relationship Id="rId2" Type="http://schemas.openxmlformats.org/officeDocument/2006/relationships/hyperlink" Target="http://www.abandah.com/gheith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bandah.com/gheith/?page_id=2745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Master-in-Computer-Engineering-and-Networks-in-the-University-of-Jordan-257067841079897/" TargetMode="External"/><Relationship Id="rId2" Type="http://schemas.openxmlformats.org/officeDocument/2006/relationships/hyperlink" Target="https://teams.microsoft.com/l/team/19%3ayijO08RHDKdF0T-lEZEkrA_btiU8x5r-37WLInhNQF41%40thread.tacv2/conversations?groupId=c9073241-9767-4a48-9b4b-5fa0b7c0ed5e&amp;tenantId=05405dba-373c-4e20-a30e-3e6fcf507cfe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1898653"/>
            <a:ext cx="7753350" cy="16668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en-US" b="1" dirty="0"/>
              <a:t>CPE703: </a:t>
            </a:r>
            <a:r>
              <a:rPr lang="en-US" sz="4000" b="1" dirty="0">
                <a:solidFill>
                  <a:prstClr val="black"/>
                </a:solidFill>
                <a:latin typeface="Helvetica" pitchFamily="34" charset="0"/>
                <a:ea typeface="+mn-ea"/>
                <a:cs typeface="Arial" charset="0"/>
              </a:rPr>
              <a:t>Research Methodology </a:t>
            </a:r>
            <a:br>
              <a:rPr lang="en-US" b="1" dirty="0"/>
            </a:br>
            <a:br>
              <a:rPr lang="en-US" b="1" dirty="0"/>
            </a:br>
            <a:r>
              <a:rPr lang="en-US" b="1" dirty="0"/>
              <a:t>Course Introduction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95578" y="4289425"/>
            <a:ext cx="6900863" cy="1295400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70000"/>
              </a:lnSpc>
              <a:spcAft>
                <a:spcPts val="0"/>
              </a:spcAft>
              <a:defRPr/>
            </a:pPr>
            <a:r>
              <a:rPr lang="en-US" dirty="0"/>
              <a:t>Prof. Gheith Abandah</a:t>
            </a:r>
          </a:p>
          <a:p>
            <a:pPr eaLnBrk="1" fontAlgn="auto" hangingPunct="1">
              <a:lnSpc>
                <a:spcPct val="70000"/>
              </a:lnSpc>
              <a:spcAft>
                <a:spcPts val="0"/>
              </a:spcAft>
              <a:defRPr/>
            </a:pPr>
            <a:r>
              <a:rPr lang="ar-JO" dirty="0"/>
              <a:t>أ.د. غيث علي عبندة</a:t>
            </a:r>
            <a:endParaRPr lang="en-US" dirty="0"/>
          </a:p>
        </p:txBody>
      </p:sp>
    </p:spTree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1981200" y="71438"/>
            <a:ext cx="8229600" cy="1143000"/>
          </a:xfrm>
        </p:spPr>
        <p:txBody>
          <a:bodyPr/>
          <a:lstStyle/>
          <a:p>
            <a:r>
              <a:rPr lang="en-US" altLang="en-US" b="1"/>
              <a:t>Important Dates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3263168"/>
              </p:ext>
            </p:extLst>
          </p:nvPr>
        </p:nvGraphicFramePr>
        <p:xfrm>
          <a:off x="629265" y="1533271"/>
          <a:ext cx="10953135" cy="4176182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283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694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015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3200" dirty="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Mon 12 Jul, 2021</a:t>
                      </a:r>
                      <a:endParaRPr lang="en-US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320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First Lecture</a:t>
                      </a:r>
                      <a:endParaRPr lang="en-US" sz="2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15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3200" dirty="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Wed 11 Aug, 2021</a:t>
                      </a:r>
                      <a:endParaRPr lang="en-US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320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Midterm Exam</a:t>
                      </a:r>
                      <a:endParaRPr lang="en-US" sz="2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15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3200" dirty="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Mon 16 Aug, 2021</a:t>
                      </a:r>
                      <a:endParaRPr lang="en-US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3200">
                          <a:effectLst/>
                          <a:latin typeface="+mn-lt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Term project proposal is due</a:t>
                      </a:r>
                      <a:endParaRPr lang="en-US" sz="2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15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320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Wed 25 Aug, 2021</a:t>
                      </a:r>
                      <a:endParaRPr lang="en-US" sz="2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3200" dirty="0">
                          <a:effectLst/>
                          <a:latin typeface="+mn-lt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Term project report is due and project demonstrations</a:t>
                      </a:r>
                      <a:endParaRPr lang="en-US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21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320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Mon 30 Aug, 2021</a:t>
                      </a:r>
                      <a:endParaRPr lang="en-US" sz="2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3200" dirty="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Last Lecture</a:t>
                      </a:r>
                      <a:endParaRPr lang="en-US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015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Aug 31 – Sep 9, 2021</a:t>
                      </a:r>
                      <a:endParaRPr lang="en-US" sz="2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3200" dirty="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Final Exam Period</a:t>
                      </a:r>
                      <a:endParaRPr lang="en-US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129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buFont typeface="Arial" charset="0"/>
              <a:buNone/>
            </a:pPr>
            <a:fld id="{F0A325CD-CB07-4241-9271-C676F44F261E}" type="slidenum">
              <a:rPr lang="en-US" altLang="en-US" sz="1400">
                <a:solidFill>
                  <a:srgbClr val="114FFB"/>
                </a:solidFill>
                <a:latin typeface="Helvetica" pitchFamily="34" charset="0"/>
              </a:rPr>
              <a:pPr>
                <a:buFont typeface="Arial" charset="0"/>
                <a:buNone/>
              </a:pPr>
              <a:t>10</a:t>
            </a:fld>
            <a:endParaRPr lang="en-US" altLang="en-US" sz="1400">
              <a:solidFill>
                <a:srgbClr val="114FFB"/>
              </a:solidFill>
              <a:latin typeface="Helvetica" pitchFamily="34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Outline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Course Information</a:t>
            </a:r>
          </a:p>
          <a:p>
            <a:pPr eaLnBrk="1" hangingPunct="1"/>
            <a:r>
              <a:rPr lang="en-US" altLang="en-US"/>
              <a:t>Textbook and References</a:t>
            </a:r>
          </a:p>
          <a:p>
            <a:pPr eaLnBrk="1" hangingPunct="1"/>
            <a:r>
              <a:rPr lang="en-US" altLang="en-US"/>
              <a:t>Course Objectives and Outcomes</a:t>
            </a:r>
          </a:p>
          <a:p>
            <a:pPr eaLnBrk="1" hangingPunct="1"/>
            <a:r>
              <a:rPr lang="en-US" altLang="en-US"/>
              <a:t>Course Topics</a:t>
            </a:r>
          </a:p>
          <a:p>
            <a:pPr eaLnBrk="1" hangingPunct="1"/>
            <a:r>
              <a:rPr lang="en-US" altLang="en-US"/>
              <a:t>Policies</a:t>
            </a:r>
          </a:p>
          <a:p>
            <a:pPr eaLnBrk="1" hangingPunct="1"/>
            <a:r>
              <a:rPr lang="en-US" altLang="en-US"/>
              <a:t>Grading</a:t>
            </a:r>
          </a:p>
          <a:p>
            <a:pPr eaLnBrk="1" hangingPunct="1"/>
            <a:r>
              <a:rPr lang="en-US" altLang="en-US"/>
              <a:t>Important Dates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CBDD80E9-34C9-4BDD-B0FD-AB0C6CF46DE2}" type="slidenum">
              <a:rPr lang="en-US" altLang="en-US" sz="1400">
                <a:solidFill>
                  <a:srgbClr val="114FFB"/>
                </a:solidFill>
                <a:latin typeface="Helvetica" pitchFamily="34" charset="0"/>
              </a:rPr>
              <a:pPr>
                <a:spcBef>
                  <a:spcPct val="50000"/>
                </a:spcBef>
                <a:buFontTx/>
                <a:buNone/>
              </a:pPr>
              <a:t>2</a:t>
            </a:fld>
            <a:endParaRPr lang="en-US" altLang="en-US" sz="1400" b="0">
              <a:solidFill>
                <a:srgbClr val="114FFB"/>
              </a:solidFill>
              <a:latin typeface="Helvetica" pitchFamily="34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Course Information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Instructor: 	</a:t>
            </a:r>
            <a:r>
              <a:rPr lang="en-US" b="1" dirty="0"/>
              <a:t>Prof. Gheith Abandah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Email: 		</a:t>
            </a:r>
            <a:r>
              <a:rPr lang="en-US" b="1" dirty="0"/>
              <a:t>abandah@ju.edu.jo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Office: 		</a:t>
            </a:r>
            <a:r>
              <a:rPr lang="en-US" b="1" dirty="0"/>
              <a:t>CPE 406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Home page: 	</a:t>
            </a:r>
            <a:r>
              <a:rPr lang="en-US" b="1" dirty="0">
                <a:hlinkClick r:id="rId2"/>
              </a:rPr>
              <a:t>http://www.abandah.com/gheith</a:t>
            </a:r>
            <a:r>
              <a:rPr lang="en-US" b="1" dirty="0"/>
              <a:t>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MS Team:	</a:t>
            </a:r>
            <a:r>
              <a:rPr lang="en-US" b="1" dirty="0">
                <a:hlinkClick r:id="rId3"/>
              </a:rPr>
              <a:t>Link</a:t>
            </a:r>
            <a:endParaRPr lang="en-US" sz="3300" b="1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Prerequisites:	</a:t>
            </a:r>
            <a:r>
              <a:rPr lang="en-US" b="1" dirty="0"/>
              <a:t>None </a:t>
            </a:r>
            <a:endParaRPr lang="en-US" dirty="0"/>
          </a:p>
          <a:p>
            <a:pPr>
              <a:defRPr/>
            </a:pPr>
            <a:r>
              <a:rPr lang="en-US" dirty="0"/>
              <a:t>Office hours: 	</a:t>
            </a:r>
            <a:r>
              <a:rPr lang="fr-FR" b="1" dirty="0"/>
              <a:t>Mon and </a:t>
            </a:r>
            <a:r>
              <a:rPr lang="fr-FR" b="1" dirty="0" err="1"/>
              <a:t>Wed</a:t>
            </a:r>
            <a:r>
              <a:rPr lang="fr-FR" b="1" dirty="0"/>
              <a:t>:  3:00 – 3:50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9E24EFCE-D1A8-4F4D-8ACF-D5CAF28B604B}" type="slidenum">
              <a:rPr lang="en-US" altLang="en-US" sz="1400">
                <a:solidFill>
                  <a:srgbClr val="114FFB"/>
                </a:solidFill>
                <a:latin typeface="Helvetica" pitchFamily="34" charset="0"/>
              </a:rPr>
              <a:pPr>
                <a:spcBef>
                  <a:spcPct val="50000"/>
                </a:spcBef>
                <a:buFontTx/>
                <a:buNone/>
              </a:pPr>
              <a:t>3</a:t>
            </a:fld>
            <a:endParaRPr lang="en-US" altLang="en-US" sz="1400" b="0">
              <a:solidFill>
                <a:srgbClr val="114FFB"/>
              </a:solidFill>
              <a:latin typeface="Helvetica" pitchFamily="34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Textbook and References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258891"/>
            <a:ext cx="10972800" cy="4986337"/>
          </a:xfrm>
        </p:spPr>
        <p:txBody>
          <a:bodyPr/>
          <a:lstStyle/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en-US" sz="2600" dirty="0"/>
              <a:t>Wayne Booth, George </a:t>
            </a:r>
            <a:r>
              <a:rPr lang="en-US" sz="2600" dirty="0" err="1"/>
              <a:t>Colomb</a:t>
            </a:r>
            <a:r>
              <a:rPr lang="en-US" sz="2600" dirty="0"/>
              <a:t>, Joseph Williams, Joseph </a:t>
            </a:r>
            <a:r>
              <a:rPr lang="en-US" sz="2600" dirty="0" err="1"/>
              <a:t>Bizup</a:t>
            </a:r>
            <a:r>
              <a:rPr lang="en-US" sz="2600" dirty="0"/>
              <a:t>, and William FitzGerald, </a:t>
            </a:r>
            <a:r>
              <a:rPr lang="en-US" sz="2600" b="1" dirty="0"/>
              <a:t>The Craft of Research</a:t>
            </a:r>
            <a:r>
              <a:rPr lang="en-US" sz="2600" dirty="0"/>
              <a:t>, 4th Edition, The University of Chicago Press, 2016.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en-US" sz="2600" dirty="0"/>
              <a:t>Raj Jain, </a:t>
            </a:r>
            <a:r>
              <a:rPr lang="en-US" sz="2600" b="1" dirty="0"/>
              <a:t>The Art of Computer Systems Performance Analysis</a:t>
            </a:r>
            <a:r>
              <a:rPr lang="en-US" sz="2600" dirty="0"/>
              <a:t>, Wiley, 1991.</a:t>
            </a:r>
          </a:p>
          <a:p>
            <a:pPr marL="457200" lvl="1" indent="-457200" eaLnBrk="1" hangingPunct="1">
              <a:buFont typeface="+mj-lt"/>
              <a:buAutoNum type="arabicPeriod" startAt="3"/>
              <a:defRPr/>
            </a:pPr>
            <a:r>
              <a:rPr lang="en-US" sz="2600" dirty="0"/>
              <a:t>Course </a:t>
            </a:r>
            <a:r>
              <a:rPr lang="en-US" sz="2600" b="1" dirty="0"/>
              <a:t>slides</a:t>
            </a:r>
            <a:r>
              <a:rPr lang="en-US" sz="2600" dirty="0"/>
              <a:t> at: 	</a:t>
            </a:r>
            <a:r>
              <a:rPr lang="en-US" sz="2600" dirty="0">
                <a:hlinkClick r:id="rId2"/>
              </a:rPr>
              <a:t>http://www.abandah.com/gheith/?page_id=2745</a:t>
            </a:r>
            <a:r>
              <a:rPr lang="en-US" sz="2600" dirty="0"/>
              <a:t> </a:t>
            </a:r>
          </a:p>
          <a:p>
            <a:pPr eaLnBrk="1" hangingPunct="1">
              <a:defRPr/>
            </a:pPr>
            <a:r>
              <a:rPr lang="en-US" sz="2600" dirty="0"/>
              <a:t>References:</a:t>
            </a:r>
          </a:p>
          <a:p>
            <a:pPr marL="914400" lvl="1" indent="-457200" eaLnBrk="1" hangingPunct="1">
              <a:buFont typeface="+mj-lt"/>
              <a:buAutoNum type="arabicPeriod" startAt="4"/>
              <a:defRPr/>
            </a:pPr>
            <a:r>
              <a:rPr lang="en-US" sz="2400" dirty="0"/>
              <a:t>Hennessy and Patterson, Computer Architecture: A Quantitative Approach, 6th ed., Morgan Kaufmann, Elsevier Inc., 2017. </a:t>
            </a:r>
          </a:p>
          <a:p>
            <a:pPr marL="914400" lvl="1" indent="-457200" eaLnBrk="1" hangingPunct="1">
              <a:buFont typeface="+mj-lt"/>
              <a:buAutoNum type="arabicPeriod" startAt="4"/>
              <a:defRPr/>
            </a:pPr>
            <a:r>
              <a:rPr lang="en-US" sz="2400" dirty="0"/>
              <a:t>Peter Bock, Getting It Right: R&amp;D Methods for Science and Engineering, Academic Press, 2001.</a:t>
            </a:r>
          </a:p>
          <a:p>
            <a:pPr marL="914400" lvl="1" indent="-457200" eaLnBrk="1" hangingPunct="1">
              <a:buFont typeface="+mj-lt"/>
              <a:buAutoNum type="arabicPeriod" startAt="4"/>
              <a:defRPr/>
            </a:pPr>
            <a:r>
              <a:rPr lang="en-US" sz="2400" dirty="0"/>
              <a:t>C.R. Kothari, Research Methodology, Methods and Techniques, 2nd Edition, New Age International Publishing, 2004.</a:t>
            </a:r>
          </a:p>
          <a:p>
            <a:pPr marL="342900" lvl="1" indent="-342900" eaLnBrk="1" hangingPunct="1">
              <a:buFont typeface="Arial" charset="0"/>
              <a:buChar char="•"/>
              <a:defRPr/>
            </a:pPr>
            <a:endParaRPr lang="en-US" sz="2400" dirty="0"/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7146CA80-A006-4DC3-8A14-D8505529932B}" type="slidenum">
              <a:rPr lang="en-US" altLang="en-US" sz="1400">
                <a:solidFill>
                  <a:srgbClr val="114FFB"/>
                </a:solidFill>
                <a:latin typeface="Helvetica" pitchFamily="34" charset="0"/>
              </a:rPr>
              <a:pPr>
                <a:spcBef>
                  <a:spcPct val="50000"/>
                </a:spcBef>
                <a:buFontTx/>
                <a:buNone/>
              </a:pPr>
              <a:t>4</a:t>
            </a:fld>
            <a:endParaRPr lang="en-US" altLang="en-US" sz="1400" b="0">
              <a:solidFill>
                <a:srgbClr val="114FFB"/>
              </a:solidFill>
              <a:latin typeface="Helvetica" pitchFamily="34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Course Objectives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540774" y="1466853"/>
            <a:ext cx="10874477" cy="4830763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The purpose of this course is to introduce the main research methodologies in computer engineering to the graduate student. It is designed to achieve the following objectives:</a:t>
            </a:r>
          </a:p>
          <a:p>
            <a:pPr lvl="0"/>
            <a:r>
              <a:rPr lang="en-US" sz="2400" dirty="0"/>
              <a:t>Provide awareness about research methodologies and performance evaluation and benchmarking</a:t>
            </a:r>
          </a:p>
          <a:p>
            <a:pPr lvl="0"/>
            <a:r>
              <a:rPr lang="en-US" sz="2400" dirty="0"/>
              <a:t>Introduce measurement tools and techniques</a:t>
            </a:r>
          </a:p>
          <a:p>
            <a:pPr lvl="0"/>
            <a:r>
              <a:rPr lang="en-US" sz="2400" dirty="0"/>
              <a:t>Introduce trace driven and execution driven simulation</a:t>
            </a:r>
          </a:p>
          <a:p>
            <a:pPr lvl="0"/>
            <a:r>
              <a:rPr lang="en-US" sz="2400" dirty="0"/>
              <a:t>Introduce various experiment design methodologies</a:t>
            </a:r>
          </a:p>
          <a:p>
            <a:pPr lvl="0"/>
            <a:r>
              <a:rPr lang="en-US" sz="2400" dirty="0"/>
              <a:t>Introduce various sources of information for literature review and data collection</a:t>
            </a:r>
          </a:p>
          <a:p>
            <a:pPr lvl="0"/>
            <a:r>
              <a:rPr lang="en-US" sz="2400" dirty="0"/>
              <a:t>Develop an understanding of the ethical dimensions of conducting applied research</a:t>
            </a:r>
          </a:p>
          <a:p>
            <a:pPr lvl="0"/>
            <a:r>
              <a:rPr lang="en-US" sz="2400" dirty="0"/>
              <a:t>Appreciate the components of scholarly writing and evaluate its quality</a:t>
            </a:r>
            <a:endParaRPr lang="en-US" sz="2000" dirty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 typeface="Arial" charset="0"/>
              <a:buNone/>
            </a:pPr>
            <a:fld id="{0E9AB263-A4C6-48EC-B412-8096B827223E}" type="slidenum">
              <a:rPr lang="en-US" altLang="en-US" sz="1400" smtClean="0">
                <a:solidFill>
                  <a:srgbClr val="114FFB"/>
                </a:solidFill>
                <a:latin typeface="Helvetica" pitchFamily="34" charset="0"/>
              </a:rPr>
              <a:pPr>
                <a:spcBef>
                  <a:spcPct val="50000"/>
                </a:spcBef>
                <a:buFont typeface="Arial" charset="0"/>
                <a:buNone/>
              </a:pPr>
              <a:t>5</a:t>
            </a:fld>
            <a:endParaRPr lang="en-US" altLang="en-US" sz="1400">
              <a:solidFill>
                <a:srgbClr val="114FFB"/>
              </a:solidFill>
              <a:latin typeface="Helvetica" pitchFamily="34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Course Outcomes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2515359"/>
              </p:ext>
            </p:extLst>
          </p:nvPr>
        </p:nvGraphicFramePr>
        <p:xfrm>
          <a:off x="609600" y="1655065"/>
          <a:ext cx="10972800" cy="475488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643073">
                  <a:extLst>
                    <a:ext uri="{9D8B030D-6E8A-4147-A177-3AD203B41FA5}">
                      <a16:colId xmlns:a16="http://schemas.microsoft.com/office/drawing/2014/main" val="2917684748"/>
                    </a:ext>
                  </a:extLst>
                </a:gridCol>
                <a:gridCol w="8644251">
                  <a:extLst>
                    <a:ext uri="{9D8B030D-6E8A-4147-A177-3AD203B41FA5}">
                      <a16:colId xmlns:a16="http://schemas.microsoft.com/office/drawing/2014/main" val="2291560999"/>
                    </a:ext>
                  </a:extLst>
                </a:gridCol>
                <a:gridCol w="1685476">
                  <a:extLst>
                    <a:ext uri="{9D8B030D-6E8A-4147-A177-3AD203B41FA5}">
                      <a16:colId xmlns:a16="http://schemas.microsoft.com/office/drawing/2014/main" val="3481286955"/>
                    </a:ext>
                  </a:extLst>
                </a:gridCol>
              </a:tblGrid>
              <a:tr h="105841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a.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2400" dirty="0">
                          <a:effectLst/>
                        </a:rPr>
                        <a:t>Define research; explain and apply research terms; describe the research process and the principle activities, skills and ethics associated with the research process.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[1, 3, 7, 8]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28351277"/>
                  </a:ext>
                </a:extLst>
              </a:tr>
              <a:tr h="70561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b.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Demonstrate the ability to choose methods appropriate to research aims and objectives.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[1, 5, 7]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34966560"/>
                  </a:ext>
                </a:extLst>
              </a:tr>
              <a:tr h="35280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c.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Understand the limitations of particular research methods.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[1, 3, 4, 8]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42005593"/>
                  </a:ext>
                </a:extLst>
              </a:tr>
              <a:tr h="35280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d.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Develop skills in qualitative and quantitative data analysis and presentation.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[1, 3, 7]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80608682"/>
                  </a:ext>
                </a:extLst>
              </a:tr>
              <a:tr h="70561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e.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Understand the importance of research ethics and integrate research ethics into the research process.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[1, 4, 6]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2578179"/>
                  </a:ext>
                </a:extLst>
              </a:tr>
              <a:tr h="35280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f.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Develop advanced critical thinking skills.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[2, 7]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78338514"/>
                  </a:ext>
                </a:extLst>
              </a:tr>
              <a:tr h="70561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g.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Demonstrate enhanced writing and presentation skills.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[4, 5]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28227543"/>
                  </a:ext>
                </a:extLst>
              </a:tr>
            </a:tbl>
          </a:graphicData>
        </a:graphic>
      </p:graphicFrame>
      <p:sp>
        <p:nvSpPr>
          <p:cNvPr id="717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 typeface="Arial" charset="0"/>
              <a:buNone/>
            </a:pPr>
            <a:fld id="{0279E87B-EB20-47AB-A55D-2CA691FC4532}" type="slidenum">
              <a:rPr lang="en-US" altLang="en-US" sz="1400">
                <a:solidFill>
                  <a:srgbClr val="114FFB"/>
                </a:solidFill>
                <a:latin typeface="Helvetica" pitchFamily="34" charset="0"/>
              </a:rPr>
              <a:pPr>
                <a:spcBef>
                  <a:spcPct val="50000"/>
                </a:spcBef>
                <a:buFont typeface="Arial" charset="0"/>
                <a:buNone/>
              </a:pPr>
              <a:t>6</a:t>
            </a:fld>
            <a:endParaRPr lang="en-US" altLang="en-US" sz="1400">
              <a:solidFill>
                <a:srgbClr val="114FFB"/>
              </a:solidFill>
              <a:latin typeface="Helvetica" pitchFamily="34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1981200" y="274641"/>
            <a:ext cx="8229600" cy="813497"/>
          </a:xfrm>
        </p:spPr>
        <p:txBody>
          <a:bodyPr/>
          <a:lstStyle/>
          <a:p>
            <a:r>
              <a:rPr lang="en-US" altLang="en-US" b="1" dirty="0"/>
              <a:t>Course Topics</a:t>
            </a: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1461388"/>
              </p:ext>
            </p:extLst>
          </p:nvPr>
        </p:nvGraphicFramePr>
        <p:xfrm>
          <a:off x="609600" y="1088138"/>
          <a:ext cx="10972800" cy="52341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39603">
                  <a:extLst>
                    <a:ext uri="{9D8B030D-6E8A-4147-A177-3AD203B41FA5}">
                      <a16:colId xmlns:a16="http://schemas.microsoft.com/office/drawing/2014/main" val="3749947243"/>
                    </a:ext>
                  </a:extLst>
                </a:gridCol>
                <a:gridCol w="683419">
                  <a:extLst>
                    <a:ext uri="{9D8B030D-6E8A-4147-A177-3AD203B41FA5}">
                      <a16:colId xmlns:a16="http://schemas.microsoft.com/office/drawing/2014/main" val="574723973"/>
                    </a:ext>
                  </a:extLst>
                </a:gridCol>
                <a:gridCol w="1083344">
                  <a:extLst>
                    <a:ext uri="{9D8B030D-6E8A-4147-A177-3AD203B41FA5}">
                      <a16:colId xmlns:a16="http://schemas.microsoft.com/office/drawing/2014/main" val="4191656018"/>
                    </a:ext>
                  </a:extLst>
                </a:gridCol>
                <a:gridCol w="2229824">
                  <a:extLst>
                    <a:ext uri="{9D8B030D-6E8A-4147-A177-3AD203B41FA5}">
                      <a16:colId xmlns:a16="http://schemas.microsoft.com/office/drawing/2014/main" val="1977841358"/>
                    </a:ext>
                  </a:extLst>
                </a:gridCol>
                <a:gridCol w="1336610">
                  <a:extLst>
                    <a:ext uri="{9D8B030D-6E8A-4147-A177-3AD203B41FA5}">
                      <a16:colId xmlns:a16="http://schemas.microsoft.com/office/drawing/2014/main" val="1196630901"/>
                    </a:ext>
                  </a:extLst>
                </a:gridCol>
              </a:tblGrid>
              <a:tr h="5382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Topic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Week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Achieved ILOs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Evaluation Methods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285750" indent="0" algn="ctr" defTabSz="1033463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Refs.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75430206"/>
                  </a:ext>
                </a:extLst>
              </a:tr>
              <a:tr h="35882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Research, Researchers, and Readers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1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a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Exams and Reports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285750" algn="ctr" defTabSz="1033463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1(I)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52043916"/>
                  </a:ext>
                </a:extLst>
              </a:tr>
              <a:tr h="35882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Asking Questions, Finding Answers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2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a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Exams and Reports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28575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1(II)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49718448"/>
                  </a:ext>
                </a:extLst>
              </a:tr>
              <a:tr h="35882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Making an Argument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3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a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Exams and Reports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28575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1(III)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57939227"/>
                  </a:ext>
                </a:extLst>
              </a:tr>
              <a:tr h="35882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Writing Your Argument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4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a, g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Exams and Reports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28575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1(IV)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47753827"/>
                  </a:ext>
                </a:extLst>
              </a:tr>
              <a:tr h="35882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The Ethics of Research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5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a, f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Exams and Reports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28575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1(V)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43379972"/>
                  </a:ext>
                </a:extLst>
              </a:tr>
              <a:tr h="35882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Performance Evaluation Introduction, Common Mistakes, Selection of Techniques and Metrics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6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b, c, d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Exams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28575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2(1-3)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18046099"/>
                  </a:ext>
                </a:extLst>
              </a:tr>
              <a:tr h="35882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Types of Workloads, Workload Selection, Workload Characterization Techniques, Monitors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8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Exams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28575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2(4-7)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60591551"/>
                  </a:ext>
                </a:extLst>
              </a:tr>
              <a:tr h="35882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Data Presentation, Ratio Games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9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d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Exams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285750" algn="ctr" defTabSz="1033463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2(10-11)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65572707"/>
                  </a:ext>
                </a:extLst>
              </a:tr>
              <a:tr h="35882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Summarizing Measured Data, Comparing Systems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10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d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Exams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28575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2(12-13)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05410015"/>
                  </a:ext>
                </a:extLst>
              </a:tr>
              <a:tr h="35882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Introduction to Experimental Design, 2</a:t>
                      </a:r>
                      <a:r>
                        <a:rPr lang="en-GB" sz="1800" baseline="30000" dirty="0">
                          <a:effectLst/>
                        </a:rPr>
                        <a:t>k</a:t>
                      </a:r>
                      <a:r>
                        <a:rPr lang="en-GB" sz="1800" dirty="0">
                          <a:effectLst/>
                        </a:rPr>
                        <a:t> Factorial Designs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11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b, c, d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Exams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28575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2(16-17)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99410699"/>
                  </a:ext>
                </a:extLst>
              </a:tr>
              <a:tr h="35882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Introduction to Simulation, Analysis of Simulation Results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12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Exams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285750" algn="ctr" defTabSz="1033463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2(24-25)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3540237"/>
                  </a:ext>
                </a:extLst>
              </a:tr>
              <a:tr h="35882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Project Presentations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13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a – g 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Presentations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28575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1-6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35139032"/>
                  </a:ext>
                </a:extLst>
              </a:tr>
            </a:tbl>
          </a:graphicData>
        </a:graphic>
      </p:graphicFrame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 typeface="Arial" charset="0"/>
              <a:buNone/>
            </a:pPr>
            <a:fld id="{129FFF35-0BE0-45EC-A713-BC802DA86D8F}" type="slidenum">
              <a:rPr lang="en-US" altLang="en-US" sz="1400">
                <a:solidFill>
                  <a:srgbClr val="114FFB"/>
                </a:solidFill>
                <a:latin typeface="Helvetica" pitchFamily="34" charset="0"/>
              </a:rPr>
              <a:pPr>
                <a:spcBef>
                  <a:spcPct val="50000"/>
                </a:spcBef>
                <a:buFont typeface="Arial" charset="0"/>
                <a:buNone/>
              </a:pPr>
              <a:t>7</a:t>
            </a:fld>
            <a:endParaRPr lang="en-US" altLang="en-US" sz="1400">
              <a:solidFill>
                <a:srgbClr val="114FFB"/>
              </a:solidFill>
              <a:latin typeface="Helvetica" pitchFamily="34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Policies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Attendance is required</a:t>
            </a:r>
          </a:p>
          <a:p>
            <a:pPr eaLnBrk="1" hangingPunct="1"/>
            <a:r>
              <a:rPr lang="en-US" altLang="en-US" dirty="0"/>
              <a:t>All submitted work must be yours</a:t>
            </a:r>
          </a:p>
          <a:p>
            <a:pPr eaLnBrk="1" hangingPunct="1"/>
            <a:r>
              <a:rPr lang="en-US" altLang="en-US" dirty="0"/>
              <a:t>Cheating will not be tolerated</a:t>
            </a:r>
          </a:p>
          <a:p>
            <a:pPr eaLnBrk="1" hangingPunct="1"/>
            <a:r>
              <a:rPr lang="en-US" altLang="en-US" dirty="0"/>
              <a:t>Open-book exams</a:t>
            </a:r>
          </a:p>
          <a:p>
            <a:pPr eaLnBrk="1" hangingPunct="1"/>
            <a:r>
              <a:rPr lang="en-US" altLang="en-US" dirty="0"/>
              <a:t>Join the Microsoft Team at: </a:t>
            </a:r>
            <a:r>
              <a:rPr lang="en-US" altLang="en-US" dirty="0">
                <a:hlinkClick r:id="rId2"/>
              </a:rPr>
              <a:t>Link</a:t>
            </a:r>
            <a:endParaRPr lang="en-US" altLang="en-US" dirty="0"/>
          </a:p>
          <a:p>
            <a:pPr eaLnBrk="1" hangingPunct="1"/>
            <a:r>
              <a:rPr lang="en-US" altLang="en-US" dirty="0"/>
              <a:t>Check department announcements at: </a:t>
            </a:r>
            <a:r>
              <a:rPr lang="en-US" altLang="en-US" dirty="0">
                <a:hlinkClick r:id="rId3"/>
              </a:rPr>
              <a:t>https://www.facebook.com/Master-in-Computer-Engineering-and-Networks-in-the-University-of-Jordan-257067841079897/</a:t>
            </a:r>
            <a:r>
              <a:rPr lang="en-US" altLang="en-US" dirty="0"/>
              <a:t> </a:t>
            </a: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506BD855-E5BC-4BFC-A054-2DCDB36D1568}" type="slidenum">
              <a:rPr lang="en-US" altLang="en-US" sz="1400">
                <a:solidFill>
                  <a:srgbClr val="114FFB"/>
                </a:solidFill>
                <a:latin typeface="Helvetica" pitchFamily="34" charset="0"/>
              </a:rPr>
              <a:pPr>
                <a:spcBef>
                  <a:spcPct val="50000"/>
                </a:spcBef>
                <a:buFontTx/>
                <a:buNone/>
              </a:pPr>
              <a:t>8</a:t>
            </a:fld>
            <a:endParaRPr lang="en-US" altLang="en-US" sz="1400" b="0">
              <a:solidFill>
                <a:srgbClr val="114FFB"/>
              </a:solidFill>
              <a:latin typeface="Helvetica" pitchFamily="34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Grading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992313"/>
            <a:ext cx="10972800" cy="4133850"/>
          </a:xfrm>
        </p:spPr>
        <p:txBody>
          <a:bodyPr/>
          <a:lstStyle/>
          <a:p>
            <a:pPr eaLnBrk="1" hangingPunct="1"/>
            <a:endParaRPr lang="en-US" sz="2800" dirty="0"/>
          </a:p>
          <a:p>
            <a:pPr eaLnBrk="1" hangingPunct="1"/>
            <a:r>
              <a:rPr lang="en-US" dirty="0"/>
              <a:t>Term Project’s Report and Presentation</a:t>
            </a:r>
            <a:r>
              <a:rPr lang="en-US" altLang="en-US" dirty="0"/>
              <a:t>		30%</a:t>
            </a:r>
          </a:p>
          <a:p>
            <a:pPr eaLnBrk="1" hangingPunct="1"/>
            <a:r>
              <a:rPr lang="en-US" altLang="en-US" dirty="0"/>
              <a:t>Midterm Exam 						30% </a:t>
            </a:r>
          </a:p>
          <a:p>
            <a:pPr eaLnBrk="1" hangingPunct="1"/>
            <a:r>
              <a:rPr lang="en-US" altLang="en-US" dirty="0"/>
              <a:t>Final Exam 							50% 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7EE632B9-4078-4C62-BF0C-A7BC71F1072D}" type="slidenum">
              <a:rPr lang="en-US" altLang="en-US" sz="1400">
                <a:solidFill>
                  <a:srgbClr val="114FFB"/>
                </a:solidFill>
                <a:latin typeface="Helvetica" pitchFamily="34" charset="0"/>
              </a:rPr>
              <a:pPr>
                <a:spcBef>
                  <a:spcPct val="50000"/>
                </a:spcBef>
                <a:buFontTx/>
                <a:buNone/>
              </a:pPr>
              <a:t>9</a:t>
            </a:fld>
            <a:endParaRPr lang="en-US" altLang="en-US" sz="1400" b="0">
              <a:solidFill>
                <a:srgbClr val="114FFB"/>
              </a:solidFill>
              <a:latin typeface="Helvetica" pitchFamily="34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2470</TotalTime>
  <Pages>12</Pages>
  <Words>790</Words>
  <Application>Microsoft Office PowerPoint</Application>
  <PresentationFormat>Widescreen</PresentationFormat>
  <Paragraphs>161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Helvetica</vt:lpstr>
      <vt:lpstr>Times New Roman</vt:lpstr>
      <vt:lpstr>Office Theme</vt:lpstr>
      <vt:lpstr>CPE703: Research Methodology   Course Introduction</vt:lpstr>
      <vt:lpstr>Outline</vt:lpstr>
      <vt:lpstr>Course Information</vt:lpstr>
      <vt:lpstr>Textbook and References</vt:lpstr>
      <vt:lpstr>Course Objectives</vt:lpstr>
      <vt:lpstr>Course Outcomes</vt:lpstr>
      <vt:lpstr>Course Topics</vt:lpstr>
      <vt:lpstr>Policies</vt:lpstr>
      <vt:lpstr>Grading</vt:lpstr>
      <vt:lpstr>Important Dates</vt:lpstr>
    </vt:vector>
  </TitlesOfParts>
  <Company>University of Jordan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CPE 432 Course Introduction</dc:title>
  <dc:creator>Dr. Gheith Abandah</dc:creator>
  <cp:lastModifiedBy>Gheith Abandah</cp:lastModifiedBy>
  <cp:revision>130</cp:revision>
  <cp:lastPrinted>2017-09-16T11:06:23Z</cp:lastPrinted>
  <dcterms:created xsi:type="dcterms:W3CDTF">2005-01-12T15:15:41Z</dcterms:created>
  <dcterms:modified xsi:type="dcterms:W3CDTF">2021-07-11T11:08:49Z</dcterms:modified>
</cp:coreProperties>
</file>