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322" r:id="rId2"/>
    <p:sldId id="323" r:id="rId3"/>
    <p:sldId id="494" r:id="rId4"/>
    <p:sldId id="505" r:id="rId5"/>
    <p:sldId id="495" r:id="rId6"/>
    <p:sldId id="502" r:id="rId7"/>
    <p:sldId id="503" r:id="rId8"/>
    <p:sldId id="501" r:id="rId9"/>
    <p:sldId id="498" r:id="rId10"/>
    <p:sldId id="496" r:id="rId11"/>
    <p:sldId id="500" r:id="rId12"/>
    <p:sldId id="504" r:id="rId13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78" d="100"/>
          <a:sy n="78" d="100"/>
        </p:scale>
        <p:origin x="725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fld id="{2D9288B2-44C7-4619-A072-E6AEA33029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0AF4F82B-E272-4512-8693-946CA17CBE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DE2C7A8F-94DD-419C-B919-D71AB6E35CA0}" type="slidenum">
              <a:rPr lang="en-US" altLang="en-US" sz="1300" b="0">
                <a:solidFill>
                  <a:schemeClr val="tx1"/>
                </a:solidFill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1434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7563" y="923925"/>
            <a:ext cx="5680075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b="0">
                <a:solidFill>
                  <a:schemeClr val="tx1"/>
                </a:solidFill>
                <a:latin typeface="Times New Roman" panose="02020603050405020304" pitchFamily="18" charset="0"/>
              </a:rPr>
              <a:t>CS252 S05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fld id="{54B0B6AC-022E-4AFC-AE39-4F70177A6998}" type="slidenum">
              <a:rPr lang="en-US" altLang="en-US" sz="10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7563" y="923925"/>
            <a:ext cx="5680075" cy="319563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5BA30-2C11-4AB7-AEC5-2322A9714C82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3BD19-6F6D-4873-9B68-2DB104C59300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04432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09830-9C7B-48CE-A0D1-22B89C7CC6F7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D04FA-CDAC-4806-AFC7-FBFF9C07F67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26459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45AA3-EE16-411D-AD0B-3C4CB79E860B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7E167-DCAC-453F-A9B7-1853AA60F8B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5859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92EC8-4478-4330-BFCE-7E95B3359709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4332C-84CD-4A0D-AEBF-A3ED33021CF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0542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DF34-F3AA-4496-9CC4-C84E49B89800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EC55D-FD9D-4B6C-98B2-5B32EFD1BAFB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6027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6D59-9C62-4B09-8035-A25B1261DBD8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4E050-652F-444A-9C10-C70EBE9EA53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6577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7E11-E058-4F6D-B3EB-CD15A1B1A595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66E5D-6AD9-43EA-A97C-B4D1AB157DF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718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9BDA-CD3D-46D4-896B-52E02E62BC19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B8406-08C7-4EA1-84B5-5F53AE3A25F9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9645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C94F-C7CA-4132-85A8-6AF0F786D185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ED7DF-D341-4692-9B23-2FB2BB1A8551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8715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70AD-105E-43C9-9AC6-E962B35FBB3D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6B15F-ACFA-4933-A288-D44263E0DF0A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5701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CCEC1-B164-407B-8FF6-752A1D3B091F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4078B-C3B4-4AD5-8AA7-F0C83C7C1E55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60701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8C6F1E7-C44B-4569-80F3-0E6DCA4CA21B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428C7B55-A38F-43DC-A1D6-194EF4A788D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cqpanDady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team/19%3a2cf4cce8e90a472896899b8ed32936fa%40thread.tacv2/conversations?groupId=e72b96a7-c04a-4093-93c5-088d6d9934d4&amp;tenantId=05405dba-373c-4e20-a30e-3e6fcf507cfe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-EtmaFJie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67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Master-in-Computer-Engineering-and-Networks-in-the-University-of-Jordan-25706784107989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973395"/>
            <a:ext cx="7753350" cy="259213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Advanced AI and Machine Learning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5578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en-US" dirty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ar-JO" dirty="0"/>
              <a:t>أ.د. غيث علي عبندة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Grading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/>
              <a:t>Midterm Exam 			30% </a:t>
            </a:r>
          </a:p>
          <a:p>
            <a:pPr eaLnBrk="1" hangingPunct="1"/>
            <a:r>
              <a:rPr lang="en-US" altLang="en-US" sz="2800" b="1" dirty="0"/>
              <a:t>Term Project			30% </a:t>
            </a:r>
          </a:p>
          <a:p>
            <a:pPr lvl="1"/>
            <a:r>
              <a:rPr lang="en-US" altLang="en-US" sz="2200" dirty="0"/>
              <a:t>To enable the students to get hands-on experience in the design, implementation and evaluation of machine learning systems.</a:t>
            </a:r>
          </a:p>
          <a:p>
            <a:pPr lvl="1"/>
            <a:r>
              <a:rPr lang="en-US" altLang="en-US" sz="2200" dirty="0"/>
              <a:t>Teams: One student</a:t>
            </a:r>
          </a:p>
          <a:p>
            <a:pPr lvl="1"/>
            <a:r>
              <a:rPr lang="en-US" altLang="en-US" sz="2200" dirty="0"/>
              <a:t>Solve a practical machine learning problem of your choice.</a:t>
            </a:r>
          </a:p>
          <a:p>
            <a:pPr lvl="1"/>
            <a:r>
              <a:rPr lang="en-US" altLang="en-US" sz="2200" dirty="0"/>
              <a:t>Use Python.</a:t>
            </a:r>
          </a:p>
          <a:p>
            <a:pPr lvl="1"/>
            <a:r>
              <a:rPr lang="en-US" altLang="en-US" sz="2200" dirty="0"/>
              <a:t>Good projects involve using alternative approaches and evaluating their performance in solving the problem.</a:t>
            </a:r>
          </a:p>
          <a:p>
            <a:pPr eaLnBrk="1" hangingPunct="1"/>
            <a:r>
              <a:rPr lang="en-US" altLang="en-US" sz="2800" b="1" dirty="0"/>
              <a:t>Final Exam 			40% 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50BBD9B-F027-46C3-9F2E-48CBC46C55AB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716841"/>
              </p:ext>
            </p:extLst>
          </p:nvPr>
        </p:nvGraphicFramePr>
        <p:xfrm>
          <a:off x="609600" y="1600200"/>
          <a:ext cx="10972800" cy="44801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10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2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23 Feb,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Classes Begin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TBA,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Midterm Exam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20 Apr,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proposal is due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25 May,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report is due and project presentations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 25 May,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Last Lecture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 30 May,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Last Date to Withdraw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 1 - 14,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Final Exam Period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166061"/>
                  </a:ext>
                </a:extLst>
              </a:tr>
            </a:tbl>
          </a:graphicData>
        </a:graphic>
      </p:graphicFrame>
      <p:sp>
        <p:nvSpPr>
          <p:cNvPr id="123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D9340438-BFFD-4A08-B404-074E6EAA3BCA}" type="slidenum">
              <a:rPr lang="en-US" altLang="en-US" sz="1400">
                <a:latin typeface="Helvetica" panose="020B0504020202030204" pitchFamily="34" charset="0"/>
              </a:rPr>
              <a:pPr>
                <a:buFont typeface="Arial" panose="020B0604020202020204" pitchFamily="34" charset="0"/>
                <a:buNone/>
              </a:pPr>
              <a:t>11</a:t>
            </a:fld>
            <a:endParaRPr lang="en-US" altLang="en-US" sz="140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What is Machine Learning?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2015613"/>
            <a:ext cx="10972800" cy="411055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YouTube Video from Google Cloud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 marL="0" indent="0" algn="ctr">
              <a:buNone/>
              <a:defRPr/>
            </a:pPr>
            <a:r>
              <a:rPr lang="en-US" altLang="en-US" dirty="0">
                <a:hlinkClick r:id="rId2"/>
              </a:rPr>
              <a:t>https://youtu.be/HcqpanDadyQ</a:t>
            </a:r>
            <a:r>
              <a:rPr lang="en-US" altLang="en-US" dirty="0"/>
              <a:t>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67420B0-F2DC-41E9-B5C2-280048982FC6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FontTx/>
                <a:buNone/>
              </a:pPr>
              <a:t>12</a:t>
            </a:fld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4202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Course Information</a:t>
            </a:r>
          </a:p>
          <a:p>
            <a:pPr eaLnBrk="1" hangingPunct="1"/>
            <a:r>
              <a:rPr lang="en-US" altLang="en-US" sz="2800" dirty="0"/>
              <a:t>Video: Machine Learning &amp; Artificial Intelligence</a:t>
            </a:r>
          </a:p>
          <a:p>
            <a:pPr eaLnBrk="1" hangingPunct="1"/>
            <a:r>
              <a:rPr lang="en-US" altLang="en-US" sz="2800" dirty="0"/>
              <a:t>Textbook and References</a:t>
            </a:r>
          </a:p>
          <a:p>
            <a:pPr eaLnBrk="1" hangingPunct="1"/>
            <a:r>
              <a:rPr lang="en-US" altLang="en-US" sz="2800" dirty="0"/>
              <a:t>Course Objectives and Outcomes</a:t>
            </a:r>
          </a:p>
          <a:p>
            <a:pPr eaLnBrk="1" hangingPunct="1"/>
            <a:r>
              <a:rPr lang="en-US" altLang="en-US" sz="2800" dirty="0"/>
              <a:t>Course Topics</a:t>
            </a:r>
          </a:p>
          <a:p>
            <a:pPr eaLnBrk="1" hangingPunct="1"/>
            <a:r>
              <a:rPr lang="en-US" altLang="en-US" sz="2800" dirty="0"/>
              <a:t>Policies</a:t>
            </a:r>
          </a:p>
          <a:p>
            <a:pPr eaLnBrk="1" hangingPunct="1"/>
            <a:r>
              <a:rPr lang="en-US" altLang="en-US" sz="2800" dirty="0"/>
              <a:t>Grading</a:t>
            </a:r>
          </a:p>
          <a:p>
            <a:pPr eaLnBrk="1" hangingPunct="1"/>
            <a:r>
              <a:rPr lang="en-US" altLang="en-US" sz="2800" dirty="0"/>
              <a:t>Important Dates</a:t>
            </a:r>
          </a:p>
          <a:p>
            <a:pPr eaLnBrk="1" hangingPunct="1"/>
            <a:r>
              <a:rPr lang="en-US" altLang="en-US" sz="2800"/>
              <a:t>Video: What is Machine Learning?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0870195-FCE0-41DE-8C49-5A3AFD482AE2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25445"/>
            <a:ext cx="10972800" cy="4100721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Instructor</a:t>
            </a:r>
            <a:r>
              <a:rPr lang="en-US" dirty="0"/>
              <a:t>: 	Prof. Gheith Abandah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Email</a:t>
            </a:r>
            <a:r>
              <a:rPr lang="en-US" dirty="0"/>
              <a:t>: 		abandah@ju.edu.jo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Office</a:t>
            </a:r>
            <a:r>
              <a:rPr lang="en-US" dirty="0"/>
              <a:t>: 		CPE 406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Home page</a:t>
            </a:r>
            <a:r>
              <a:rPr lang="en-US" dirty="0"/>
              <a:t>: 	</a:t>
            </a:r>
            <a:r>
              <a:rPr lang="en-US" dirty="0">
                <a:hlinkClick r:id="rId2"/>
              </a:rPr>
              <a:t>http://www.abandah.com/gheith</a:t>
            </a:r>
            <a:r>
              <a:rPr lang="en-US" dirty="0"/>
              <a:t>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MS Team</a:t>
            </a:r>
            <a:r>
              <a:rPr lang="en-US" dirty="0"/>
              <a:t>:	</a:t>
            </a:r>
            <a:r>
              <a:rPr lang="en-US" dirty="0">
                <a:hlinkClick r:id="rId3"/>
              </a:rPr>
              <a:t>Link</a:t>
            </a:r>
            <a:endParaRPr lang="en-US" b="1" dirty="0"/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Office hours</a:t>
            </a:r>
            <a:r>
              <a:rPr lang="en-US" dirty="0"/>
              <a:t>: 	</a:t>
            </a:r>
            <a:r>
              <a:rPr lang="fr-FR" dirty="0"/>
              <a:t>Sun – Thu:  8:00 – 4:00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C44832A-BFBB-423E-A75A-81E347C423D3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Machine Learning &amp; Artificial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07096"/>
            <a:ext cx="10972800" cy="401907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YouTube Video from </a:t>
            </a:r>
            <a:r>
              <a:rPr lang="en-US" altLang="en-US" dirty="0" err="1"/>
              <a:t>CrashCourse</a:t>
            </a:r>
            <a:endParaRPr lang="en-US" alt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 algn="ctr">
              <a:buNone/>
              <a:defRPr/>
            </a:pPr>
            <a:r>
              <a:rPr lang="en-US" dirty="0">
                <a:hlinkClick r:id="rId2"/>
              </a:rPr>
              <a:t>https://youtu.be/z-EtmaFJieY</a:t>
            </a:r>
            <a:r>
              <a:rPr lang="en-US" dirty="0"/>
              <a:t> 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18AEF570-2163-4F56-98F7-1B88CA5672C8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94503"/>
            <a:ext cx="10972800" cy="46316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b="1" dirty="0"/>
              <a:t>Textbooks:</a:t>
            </a:r>
          </a:p>
          <a:p>
            <a:pPr marL="914400" lvl="1" indent="-457200" algn="just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Aurélien</a:t>
            </a:r>
            <a:r>
              <a:rPr lang="en-US" sz="2400" dirty="0"/>
              <a:t> </a:t>
            </a:r>
            <a:r>
              <a:rPr lang="en-US" sz="2400" dirty="0" err="1"/>
              <a:t>Géron</a:t>
            </a:r>
            <a:r>
              <a:rPr lang="en-US" sz="2400" dirty="0"/>
              <a:t>, Hands-On Machine Learning with </a:t>
            </a:r>
            <a:r>
              <a:rPr lang="en-US" sz="2400" dirty="0" err="1"/>
              <a:t>Scikit</a:t>
            </a:r>
            <a:r>
              <a:rPr lang="en-US" sz="2400" dirty="0"/>
              <a:t>-Learn, </a:t>
            </a:r>
            <a:r>
              <a:rPr lang="en-US" sz="2400" dirty="0" err="1"/>
              <a:t>Keras</a:t>
            </a:r>
            <a:r>
              <a:rPr lang="en-US" sz="2400" dirty="0"/>
              <a:t> and </a:t>
            </a:r>
            <a:r>
              <a:rPr lang="en-US" sz="2400" dirty="0" err="1"/>
              <a:t>TensorFlow</a:t>
            </a:r>
            <a:r>
              <a:rPr lang="en-US" sz="2400" dirty="0"/>
              <a:t>: Concepts: Tools, and Techniques to Build Intelligent Systems, 2nd Edition, O’Reilly Media, Oct 2019.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/>
              <a:t>François </a:t>
            </a:r>
            <a:r>
              <a:rPr lang="en-US" sz="2400" dirty="0" err="1"/>
              <a:t>Chollet</a:t>
            </a:r>
            <a:r>
              <a:rPr lang="en-US" sz="2400" dirty="0"/>
              <a:t>, Deep Learning with Python, Manning Pub. 2018.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b="1" dirty="0"/>
              <a:t>References</a:t>
            </a:r>
            <a:r>
              <a:rPr lang="en-US" sz="2400" dirty="0"/>
              <a:t>:</a:t>
            </a:r>
          </a:p>
          <a:p>
            <a:pPr marL="914400" lvl="1" indent="-457200" algn="just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Prateek</a:t>
            </a:r>
            <a:r>
              <a:rPr lang="en-US" sz="2400" dirty="0"/>
              <a:t> Joshi, Artificial Intelligence with Python, </a:t>
            </a:r>
            <a:r>
              <a:rPr lang="en-US" sz="2400" dirty="0" err="1"/>
              <a:t>Packt</a:t>
            </a:r>
            <a:r>
              <a:rPr lang="en-US" sz="2400" dirty="0"/>
              <a:t> Publishing, 2017.</a:t>
            </a:r>
          </a:p>
          <a:p>
            <a:pPr marL="914400" lvl="1" indent="-457200" algn="just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Theodoridis</a:t>
            </a:r>
            <a:r>
              <a:rPr lang="en-US" sz="2400" dirty="0"/>
              <a:t> S, </a:t>
            </a:r>
            <a:r>
              <a:rPr lang="en-US" sz="2400" dirty="0" err="1"/>
              <a:t>Koutroumbas</a:t>
            </a:r>
            <a:r>
              <a:rPr lang="en-US" sz="2400" dirty="0"/>
              <a:t> K, Pattern Recognition, 3rd ed. Academic Press, 2006.</a:t>
            </a:r>
          </a:p>
          <a:p>
            <a:pPr marL="914400" lvl="1" indent="-457200" algn="just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/>
              <a:t>Richard O. </a:t>
            </a:r>
            <a:r>
              <a:rPr lang="en-US" sz="2400" dirty="0" err="1"/>
              <a:t>Duda</a:t>
            </a:r>
            <a:r>
              <a:rPr lang="en-US" sz="2400" dirty="0"/>
              <a:t>, Peter E. Hart and David G. Stork, Pattern Classification, 2nd ed. Wiley </a:t>
            </a:r>
            <a:r>
              <a:rPr lang="en-US" sz="2400" dirty="0" err="1"/>
              <a:t>Interscience</a:t>
            </a:r>
            <a:r>
              <a:rPr lang="en-US" sz="2400" dirty="0"/>
              <a:t>, 2001.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2400" b="1" dirty="0"/>
              <a:t>Course web page</a:t>
            </a:r>
            <a:r>
              <a:rPr lang="en-US" sz="2400" dirty="0"/>
              <a:t>:    </a:t>
            </a:r>
            <a:r>
              <a:rPr lang="en-US" sz="2400" dirty="0">
                <a:hlinkClick r:id="rId2"/>
              </a:rPr>
              <a:t>http://www.abandah.com/gheith/?page_id=2676</a:t>
            </a:r>
            <a:endParaRPr lang="en-US" sz="2400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BF36C18-E00C-4E6C-9798-C608DBC5F62C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en-US" b="1" dirty="0"/>
              <a:t>Course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</p:spPr>
        <p:txBody>
          <a:bodyPr/>
          <a:lstStyle/>
          <a:p>
            <a:r>
              <a:rPr lang="en-US" altLang="en-US" dirty="0"/>
              <a:t>Introduce students to the techniques used in ML including data preparation, training models, classification, neural networks, and deep learning.</a:t>
            </a:r>
          </a:p>
          <a:p>
            <a:r>
              <a:rPr lang="en-US" altLang="en-US" dirty="0"/>
              <a:t>Introduce students to the practical techniques used in developing ML systems including sample collection, training, and evaluation.</a:t>
            </a:r>
          </a:p>
          <a:p>
            <a:r>
              <a:rPr lang="en-US" altLang="en-US" dirty="0"/>
              <a:t>Introduce students to the programming techniques and libraries used in ML (Python, Scikit-Learn, Keras, and TensorFlow).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3"/>
            <a:ext cx="2844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F3ABC4-FDC2-4130-AE02-B4065E6EE4D7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Outcomes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09600" y="2123768"/>
            <a:ext cx="10972800" cy="4002398"/>
          </a:xfrm>
        </p:spPr>
        <p:txBody>
          <a:bodyPr/>
          <a:lstStyle/>
          <a:p>
            <a:r>
              <a:rPr lang="en-US" altLang="en-US" dirty="0"/>
              <a:t>Solve an AI problem by developing an appropriate ML system.</a:t>
            </a:r>
          </a:p>
          <a:p>
            <a:r>
              <a:rPr lang="en-US" altLang="en-US" dirty="0"/>
              <a:t>Communicate the development of a ML system through a detailed technical report and a short presentation.</a:t>
            </a:r>
          </a:p>
          <a:p>
            <a:r>
              <a:rPr lang="en-US" altLang="en-US" dirty="0"/>
              <a:t>Use Python and its specialized libraries to develop programs for solving ML problems.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A5D1C91-AC46-4E20-81C1-39A3D9BAC2A2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en-US" sz="12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Introduction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Python programming language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Data preparation and regression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Classification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Training models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Classical techniques: SVM, decision trees and ensembles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Unsupervised learning and clustering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sz="2400" i="1" dirty="0"/>
              <a:t>Midterm Exam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Deep 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Convolutional 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Recurrent 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Reinforcement learning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Recommendation systems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6F7B4AEB-856E-49D6-9DAD-6F922A99D874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Policies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600" y="1855304"/>
            <a:ext cx="10972800" cy="4270862"/>
          </a:xfrm>
        </p:spPr>
        <p:txBody>
          <a:bodyPr/>
          <a:lstStyle/>
          <a:p>
            <a:pPr eaLnBrk="1" hangingPunct="1"/>
            <a:r>
              <a:rPr lang="en-US" altLang="en-US" dirty="0"/>
              <a:t>Attendance is required</a:t>
            </a:r>
          </a:p>
          <a:p>
            <a:pPr eaLnBrk="1" hangingPunct="1"/>
            <a:r>
              <a:rPr lang="en-US" altLang="en-US" dirty="0"/>
              <a:t>All submitted work must be yours</a:t>
            </a:r>
          </a:p>
          <a:p>
            <a:pPr eaLnBrk="1" hangingPunct="1"/>
            <a:r>
              <a:rPr lang="en-US" altLang="en-US" dirty="0"/>
              <a:t>Cheating will not be tolerated</a:t>
            </a:r>
          </a:p>
          <a:p>
            <a:pPr eaLnBrk="1" hangingPunct="1"/>
            <a:r>
              <a:rPr lang="en-US" altLang="en-US" dirty="0"/>
              <a:t>Open-book exams</a:t>
            </a:r>
          </a:p>
          <a:p>
            <a:pPr eaLnBrk="1" hangingPunct="1"/>
            <a:r>
              <a:rPr lang="en-US" altLang="en-US" dirty="0"/>
              <a:t>Check department announcements at: </a:t>
            </a:r>
          </a:p>
          <a:p>
            <a:pPr lvl="1" eaLnBrk="1" hangingPunct="1"/>
            <a:r>
              <a:rPr lang="en-US" altLang="en-US" u="sng" dirty="0">
                <a:hlinkClick r:id="rId2"/>
              </a:rPr>
              <a:t>https://www.facebook.com/Master-in-Computer-Engineering-and-Networks-in-the-University-of-Jordan-257067841079897/</a:t>
            </a:r>
            <a:r>
              <a:rPr lang="en-US" altLang="en-US" u="sng" dirty="0"/>
              <a:t> </a:t>
            </a:r>
            <a:endParaRPr lang="en-US" altLang="en-US" dirty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BCDD569-6041-4193-83B2-997DF966CADC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2375</TotalTime>
  <Pages>12</Pages>
  <Words>602</Words>
  <Application>Microsoft Office PowerPoint</Application>
  <PresentationFormat>Widescreen</PresentationFormat>
  <Paragraphs>104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</vt:lpstr>
      <vt:lpstr>Times New Roman</vt:lpstr>
      <vt:lpstr>Office Theme</vt:lpstr>
      <vt:lpstr>Advanced AI and Machine Learning  Course Introduction</vt:lpstr>
      <vt:lpstr>Outline</vt:lpstr>
      <vt:lpstr>Course Information</vt:lpstr>
      <vt:lpstr>Machine Learning &amp; Artificial Intelligence</vt:lpstr>
      <vt:lpstr>Textbook and References</vt:lpstr>
      <vt:lpstr>Course Objectives</vt:lpstr>
      <vt:lpstr>Course Outcomes</vt:lpstr>
      <vt:lpstr>Course Outline</vt:lpstr>
      <vt:lpstr>Policies</vt:lpstr>
      <vt:lpstr>Grading</vt:lpstr>
      <vt:lpstr>Important Dates</vt:lpstr>
      <vt:lpstr>What is Machine Learning?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 Course Introduction</dc:title>
  <dc:creator>Dr. Gheith Abandah</dc:creator>
  <cp:lastModifiedBy>Gheith Abandah</cp:lastModifiedBy>
  <cp:revision>126</cp:revision>
  <cp:lastPrinted>1998-07-14T21:04:32Z</cp:lastPrinted>
  <dcterms:created xsi:type="dcterms:W3CDTF">2005-01-12T15:15:41Z</dcterms:created>
  <dcterms:modified xsi:type="dcterms:W3CDTF">2021-02-19T20:05:42Z</dcterms:modified>
</cp:coreProperties>
</file>