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322" r:id="rId2"/>
    <p:sldId id="323" r:id="rId3"/>
    <p:sldId id="494" r:id="rId4"/>
    <p:sldId id="504" r:id="rId5"/>
    <p:sldId id="495" r:id="rId6"/>
    <p:sldId id="502" r:id="rId7"/>
    <p:sldId id="503" r:id="rId8"/>
    <p:sldId id="501" r:id="rId9"/>
    <p:sldId id="498" r:id="rId10"/>
    <p:sldId id="496" r:id="rId11"/>
    <p:sldId id="500" r:id="rId12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58" d="100"/>
          <a:sy n="58" d="100"/>
        </p:scale>
        <p:origin x="86" y="2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BD89B3-4D51-4CB4-B450-EB84EDA51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43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755E752-A36E-4277-89EC-6687B8B70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84500" y="945832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4B5C09BF-28FD-49FC-A6D7-8A3A15F607DA}" type="slidenum">
              <a:rPr lang="en-US" altLang="en-US" sz="1300" b="0" smtClean="0">
                <a:solidFill>
                  <a:schemeClr val="tx1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955675"/>
            <a:ext cx="5870575" cy="3303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79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5224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t>CS252 S05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53D7B564-FCBB-45A5-9119-E1089AEC760A}" type="slidenum"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3550" y="955675"/>
            <a:ext cx="5870575" cy="3303588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11EC-7B34-4F0C-BE25-FF616C4A44D4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417BF-B802-49DC-B037-869587F92CA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228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F6AE-0418-4BB6-BEC5-AA982E1F52E7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8348-A4AF-4DB1-A572-67EE8A7F42C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7587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51BC-E896-467F-92B2-7F5F4A23F7DF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5933-EF15-4CE2-B4CF-6B7793A45F77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512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7D01-1CFA-42B1-A5AF-E3C8F93A90BA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BAB4-8A8C-43EA-9568-39CFBB29FB4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6546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67E4-6E49-4799-95C6-441573D317AC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783B-DBDF-4C08-82F2-B9C48B2A645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37120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0E9F-4FEC-4140-ABF5-F707B490687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18D1-892F-445C-8FFB-B79389B407C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37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13D7-8390-4FB1-9570-5EC95999095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AA34-8245-4E46-99C1-7A530BF3C19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5886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E94B-4FA4-4C30-B4C9-B4DE76906E11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9C95-1782-4CBA-81C2-A6ABFB8D60D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822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B02D-7002-4325-B0FA-C2F272191723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62E8-62FC-45CA-B7DE-2718CD3180D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25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30A56-EE68-4DF5-834E-2AA497B6B5E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23D-4F0B-425D-9A9C-38EB80BAC7B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80082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B291-BDAE-425C-8DFA-3BB3D56F0D98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5316-4B2D-43B0-910D-CC85A9A88A52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9867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2736C50-3CD7-49B1-8787-DE7B291BCD49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F211C-D8E9-4708-84C6-E8ABBBE3C38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team/19%3a166548fc2e124051a78f814ba03363c4%40thread.tacv2/conversations?groupId=c21ac8f1-8213-4769-8f47-1a3ff3c74e96&amp;tenantId=05405dba-373c-4e20-a30e-3e6fcf507cfe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tAlC5J1U4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67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Computer-Engineering-Department/3696396564661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898651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/>
              <a:t>CPE432: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Computer Architecture and Organization (2) 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5576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dirty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ar-JO" dirty="0"/>
              <a:t>أ.د. غيث علي عبندة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Grading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92313"/>
            <a:ext cx="10972800" cy="4133850"/>
          </a:xfrm>
        </p:spPr>
        <p:txBody>
          <a:bodyPr/>
          <a:lstStyle/>
          <a:p>
            <a:pPr eaLnBrk="1" hangingPunct="1"/>
            <a:r>
              <a:rPr lang="en-US" altLang="en-US" dirty="0"/>
              <a:t>Participation				10%</a:t>
            </a:r>
          </a:p>
          <a:p>
            <a:pPr eaLnBrk="1" hangingPunct="1"/>
            <a:r>
              <a:rPr lang="en-US" altLang="en-US" dirty="0"/>
              <a:t>Research Project			10%</a:t>
            </a:r>
          </a:p>
          <a:p>
            <a:pPr eaLnBrk="1" hangingPunct="1"/>
            <a:r>
              <a:rPr lang="en-US" altLang="en-US" dirty="0"/>
              <a:t>Midterm Exam 			30% </a:t>
            </a:r>
          </a:p>
          <a:p>
            <a:pPr eaLnBrk="1" hangingPunct="1"/>
            <a:r>
              <a:rPr lang="en-US" altLang="en-US" dirty="0"/>
              <a:t>Final Exam 				50%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EE632B9-4078-4C62-BF0C-A7BC71F1072D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r>
              <a:rPr lang="en-US" altLang="en-US" b="1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508544"/>
              </p:ext>
            </p:extLst>
          </p:nvPr>
        </p:nvGraphicFramePr>
        <p:xfrm>
          <a:off x="1981200" y="1985555"/>
          <a:ext cx="7772400" cy="38409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4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Mon 22 Feb,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First Lecture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TBA,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Midterm Exam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Mon 24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Project Report Due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Sun 30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Last Date to Withdraw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1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Mon 31,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Last Lecture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Jun 1 - 14,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Final Exam Period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fld id="{F0A325CD-CB07-4241-9271-C676F44F261E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buFont typeface="Arial" charset="0"/>
                <a:buNone/>
              </a:pPr>
              <a:t>11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Course Information</a:t>
            </a:r>
          </a:p>
          <a:p>
            <a:pPr eaLnBrk="1" hangingPunct="1"/>
            <a:r>
              <a:rPr lang="en-US" altLang="en-US" dirty="0"/>
              <a:t>Video: Video: What is Machine Learning?</a:t>
            </a:r>
          </a:p>
          <a:p>
            <a:pPr eaLnBrk="1" hangingPunct="1"/>
            <a:r>
              <a:rPr lang="en-US" altLang="en-US" dirty="0"/>
              <a:t>Textbook and References</a:t>
            </a:r>
          </a:p>
          <a:p>
            <a:pPr eaLnBrk="1" hangingPunct="1"/>
            <a:r>
              <a:rPr lang="en-US" altLang="en-US" dirty="0"/>
              <a:t>Course Objectives and Outcomes</a:t>
            </a:r>
          </a:p>
          <a:p>
            <a:pPr eaLnBrk="1" hangingPunct="1"/>
            <a:r>
              <a:rPr lang="en-US" altLang="en-US" dirty="0"/>
              <a:t>Course Topics</a:t>
            </a:r>
          </a:p>
          <a:p>
            <a:pPr eaLnBrk="1" hangingPunct="1"/>
            <a:r>
              <a:rPr lang="en-US" altLang="en-US" dirty="0"/>
              <a:t>Policies</a:t>
            </a:r>
          </a:p>
          <a:p>
            <a:pPr eaLnBrk="1" hangingPunct="1"/>
            <a:r>
              <a:rPr lang="en-US" altLang="en-US" dirty="0"/>
              <a:t>Grading</a:t>
            </a:r>
          </a:p>
          <a:p>
            <a:pPr eaLnBrk="1" hangingPunct="1"/>
            <a:r>
              <a:rPr lang="en-US" altLang="en-US" dirty="0"/>
              <a:t>Important 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BDD80E9-34C9-4BDD-B0FD-AB0C6CF46DE2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Instructor: 	</a:t>
            </a:r>
            <a:r>
              <a:rPr lang="en-US" b="1" dirty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Email: 		</a:t>
            </a:r>
            <a:r>
              <a:rPr lang="en-US" b="1" dirty="0"/>
              <a:t>abandah@ju.edu.jo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Office: 		</a:t>
            </a:r>
            <a:r>
              <a:rPr lang="en-US" b="1" dirty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Home page: 	</a:t>
            </a:r>
            <a:r>
              <a:rPr lang="en-US" b="1" dirty="0">
                <a:hlinkClick r:id="rId2"/>
              </a:rPr>
              <a:t>http://www.abandah.com/gheith</a:t>
            </a:r>
            <a:r>
              <a:rPr lang="en-US" b="1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MS Teams:	</a:t>
            </a:r>
            <a:r>
              <a:rPr lang="en-US" b="1" dirty="0">
                <a:hlinkClick r:id="rId3"/>
              </a:rPr>
              <a:t>Link</a:t>
            </a:r>
            <a:endParaRPr lang="en-US" sz="33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Prerequisites:	</a:t>
            </a:r>
            <a:r>
              <a:rPr lang="en-US" b="1" dirty="0"/>
              <a:t>CPE 335: Computer Architecture and</a:t>
            </a:r>
            <a:br>
              <a:rPr lang="en-US" b="1" dirty="0"/>
            </a:br>
            <a:r>
              <a:rPr lang="en-US" b="1" dirty="0"/>
              <a:t> 			Organization (1) </a:t>
            </a:r>
            <a:endParaRPr lang="en-US" dirty="0"/>
          </a:p>
          <a:p>
            <a:pPr>
              <a:defRPr/>
            </a:pPr>
            <a:r>
              <a:rPr lang="en-US" dirty="0"/>
              <a:t>Office hours: 	</a:t>
            </a:r>
            <a:r>
              <a:rPr lang="fr-FR" b="1" dirty="0"/>
              <a:t>Sun – Thu:  8:00 – 4:00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24EFCE-D1A8-4F4D-8ACF-D5CAF28B604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111C-8620-46D8-B788-CE67A7573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Advanced CPU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CDDE9-0784-4BB5-84EF-71B0B60FE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17898"/>
            <a:ext cx="10972800" cy="3808266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CrashCourse</a:t>
            </a:r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https://youtu.be/rtAlC5J1U40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8038E-98B8-47B0-BEB6-D956219C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DBAB4-8A8C-43EA-9568-39CFBB29FB46}" type="slidenum">
              <a:rPr lang="en-US" altLang="en-US" smtClean="0"/>
              <a:pPr>
                <a:defRPr/>
              </a:pPr>
              <a:t>4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62666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58889"/>
            <a:ext cx="10972800" cy="498633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>Patterson and Hennessy. Computer Organization &amp; Design: The Hardware/Software Interface, RISC-V ed., Morgan Kaufmann, Elsevier Inc., 2018.</a:t>
            </a:r>
          </a:p>
          <a:p>
            <a:pPr eaLnBrk="1" hangingPunct="1">
              <a:defRPr/>
            </a:pPr>
            <a:r>
              <a:rPr lang="en-US" sz="2800" dirty="0"/>
              <a:t>References:</a:t>
            </a:r>
          </a:p>
          <a:p>
            <a:pPr lvl="1" eaLnBrk="1" hangingPunct="1">
              <a:defRPr/>
            </a:pPr>
            <a:r>
              <a:rPr lang="en-US" sz="2400" dirty="0"/>
              <a:t>Hennessy and Patterson, Computer Architecture: A Quantitative Approach, 6th ed., Morgan Kaufmann, Elsevier Inc., 2017. </a:t>
            </a:r>
          </a:p>
          <a:p>
            <a:pPr lvl="1" eaLnBrk="1" hangingPunct="1">
              <a:defRPr/>
            </a:pPr>
            <a:r>
              <a:rPr lang="en-US" sz="2400" dirty="0"/>
              <a:t>J. P. Shen and M. H. </a:t>
            </a:r>
            <a:r>
              <a:rPr lang="en-US" sz="2400" dirty="0" err="1"/>
              <a:t>Lipasti</a:t>
            </a:r>
            <a:r>
              <a:rPr lang="en-US" sz="2400" dirty="0"/>
              <a:t>. Modern Processor Design: Fundamentals of Superscalar Processors, Mc </a:t>
            </a:r>
            <a:r>
              <a:rPr lang="en-US" sz="2400" dirty="0" err="1"/>
              <a:t>Graw</a:t>
            </a:r>
            <a:r>
              <a:rPr lang="en-US" sz="2400" dirty="0"/>
              <a:t> Hill, 2005.</a:t>
            </a:r>
          </a:p>
          <a:p>
            <a:pPr lvl="1" eaLnBrk="1" hangingPunct="1">
              <a:defRPr/>
            </a:pPr>
            <a:r>
              <a:rPr lang="en-US" sz="2400" dirty="0"/>
              <a:t>D. Culler and J.P. Singh with A. Gupta. Parallel Computer Architecture: A Hardware/Software Approach, Morgan Kaufmann, 1998. </a:t>
            </a:r>
          </a:p>
          <a:p>
            <a:pPr lvl="1" eaLnBrk="1" hangingPunct="1">
              <a:defRPr/>
            </a:pPr>
            <a:r>
              <a:rPr lang="en-US" sz="2400" dirty="0"/>
              <a:t>J. Hayes. Computer Architecture and Organization, 3rd ed., McGraw-Hill, 1998.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dirty="0"/>
              <a:t>Course slides at: 	</a:t>
            </a:r>
            <a:r>
              <a:rPr lang="en-US" sz="2400" dirty="0">
                <a:hlinkClick r:id="rId2"/>
              </a:rPr>
              <a:t>http://www.abandah.com/gheith/?page_id=2671</a:t>
            </a:r>
            <a:r>
              <a:rPr lang="en-US" sz="2400" dirty="0"/>
              <a:t> 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146CA80-A006-4DC3-8A14-D8505529932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466851"/>
            <a:ext cx="10972799" cy="4830763"/>
          </a:xfrm>
        </p:spPr>
        <p:txBody>
          <a:bodyPr/>
          <a:lstStyle/>
          <a:p>
            <a:r>
              <a:rPr lang="en-US" altLang="en-US" sz="2600" dirty="0"/>
              <a:t>Introduce students to the technological changes in designing and building processors and computers. </a:t>
            </a:r>
          </a:p>
          <a:p>
            <a:r>
              <a:rPr lang="en-US" altLang="en-US" sz="2600" dirty="0"/>
              <a:t>Introduce students to the advanced techniques used in modern processors including pipelining, branch prediction, dynamic and speculative execution, multiple issue, multithreading, and software optimizations.</a:t>
            </a:r>
          </a:p>
          <a:p>
            <a:r>
              <a:rPr lang="en-US" altLang="en-US" sz="2600" dirty="0"/>
              <a:t> Introduce the students to the basic concepts and technologies used in designing memory and storage systems including cache, main memory, virtual memory, and secondary memory.</a:t>
            </a:r>
          </a:p>
          <a:p>
            <a:r>
              <a:rPr lang="en-US" altLang="en-US" sz="2600" dirty="0"/>
              <a:t>Introduce the students to the various approaches in parallel processing including SIMD extensions, vector processors, GPUs, multicore processors, shared memory multiprocessors, clusters, and message-passing </a:t>
            </a:r>
            <a:r>
              <a:rPr lang="en-US" altLang="en-US" sz="2600" dirty="0" err="1"/>
              <a:t>multicomputers</a:t>
            </a:r>
            <a:r>
              <a:rPr lang="en-US" altLang="en-US" sz="2600" dirty="0"/>
              <a:t>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E9AB263-A4C6-48EC-B412-8096B827223E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6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Outcomes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0141"/>
            <a:ext cx="10972800" cy="4547471"/>
          </a:xfrm>
        </p:spPr>
        <p:txBody>
          <a:bodyPr/>
          <a:lstStyle/>
          <a:p>
            <a:r>
              <a:rPr lang="en-US" altLang="en-US" sz="3000" dirty="0"/>
              <a:t>Understand and analyze the performance of single-processor architectures, as well as multiprocessor architectures [1].</a:t>
            </a:r>
          </a:p>
          <a:p>
            <a:r>
              <a:rPr lang="en-US" altLang="en-US" sz="3000" dirty="0"/>
              <a:t>Understand and analyze the performance of memory hierarchy levels [1].</a:t>
            </a:r>
          </a:p>
          <a:p>
            <a:r>
              <a:rPr lang="en-US" altLang="en-US" sz="3000" dirty="0"/>
              <a:t>Understand the technological improvements and the effect of these improvements on modern computers [4].</a:t>
            </a:r>
          </a:p>
          <a:p>
            <a:r>
              <a:rPr lang="en-US" altLang="en-US" sz="3000" dirty="0"/>
              <a:t>Survey research papers that describe contemporary issues in computer design [3, 4, 7].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279E87B-EB20-47AB-A55D-2CA691FC4532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7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77961"/>
            <a:ext cx="10972800" cy="424820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Introduction</a:t>
            </a:r>
          </a:p>
          <a:p>
            <a:pPr>
              <a:defRPr/>
            </a:pPr>
            <a:r>
              <a:rPr lang="en-US" sz="2800" dirty="0"/>
              <a:t>Computer Technology and Performance (1.5-1.11)</a:t>
            </a:r>
          </a:p>
          <a:p>
            <a:pPr>
              <a:defRPr/>
            </a:pPr>
            <a:r>
              <a:rPr lang="en-US" sz="2800" dirty="0"/>
              <a:t>Processor: Instruction-Level Parallelism (4.6‒4.11, 4.14‒4.15)</a:t>
            </a:r>
          </a:p>
          <a:p>
            <a:pPr marL="0" indent="0" algn="ctr">
              <a:buNone/>
              <a:defRPr/>
            </a:pPr>
            <a:r>
              <a:rPr lang="en-US" sz="2800" i="1" dirty="0"/>
              <a:t>Midterm Exam</a:t>
            </a:r>
          </a:p>
          <a:p>
            <a:pPr>
              <a:defRPr/>
            </a:pPr>
            <a:r>
              <a:rPr lang="en-US" sz="2800" dirty="0"/>
              <a:t>Memory Hierarchy (5.1‒5.11, 5.13, 5.16‒5.17)</a:t>
            </a:r>
          </a:p>
          <a:p>
            <a:pPr>
              <a:defRPr/>
            </a:pPr>
            <a:r>
              <a:rPr lang="en-US" sz="2800" dirty="0"/>
              <a:t>Parallel Processors (6.1‒6.8, 6.10‒6.14)</a:t>
            </a:r>
          </a:p>
          <a:p>
            <a:pPr marL="0" indent="0" algn="ctr">
              <a:buNone/>
              <a:defRPr/>
            </a:pPr>
            <a:r>
              <a:rPr lang="en-US" sz="2800" i="1" dirty="0"/>
              <a:t>Final Exam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129FFF35-0BE0-45EC-A713-BC802DA86D8F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8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Policies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Attendance is required</a:t>
            </a:r>
          </a:p>
          <a:p>
            <a:pPr eaLnBrk="1" hangingPunct="1"/>
            <a:r>
              <a:rPr lang="en-US" altLang="en-US" dirty="0"/>
              <a:t>All submitted work must be yours</a:t>
            </a:r>
          </a:p>
          <a:p>
            <a:pPr eaLnBrk="1" hangingPunct="1"/>
            <a:r>
              <a:rPr lang="en-US" altLang="en-US" dirty="0"/>
              <a:t>Cheating will not be tolerated</a:t>
            </a:r>
          </a:p>
          <a:p>
            <a:pPr eaLnBrk="1" hangingPunct="1"/>
            <a:r>
              <a:rPr lang="en-US" altLang="en-US" dirty="0"/>
              <a:t>Open-book exams</a:t>
            </a:r>
          </a:p>
          <a:p>
            <a:pPr eaLnBrk="1" hangingPunct="1"/>
            <a:r>
              <a:rPr lang="en-US" altLang="en-US" dirty="0"/>
              <a:t>Check department announcements at: </a:t>
            </a:r>
            <a:r>
              <a:rPr lang="en-US" altLang="en-US" dirty="0">
                <a:hlinkClick r:id="rId2"/>
              </a:rPr>
              <a:t>http://www.facebook.com/pages/Computer-Engineering-Department/369639656466107</a:t>
            </a:r>
            <a:r>
              <a:rPr lang="en-US" altLang="en-US" dirty="0"/>
              <a:t>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06BD855-E5BC-4BFC-A054-2DCDB36D1568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2472</TotalTime>
  <Pages>12</Pages>
  <Words>614</Words>
  <Application>Microsoft Office PowerPoint</Application>
  <PresentationFormat>Widescreen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Times New Roman</vt:lpstr>
      <vt:lpstr>Office Theme</vt:lpstr>
      <vt:lpstr>CPE432: Computer Architecture and Organization (2)   Course Introduction</vt:lpstr>
      <vt:lpstr>Outline</vt:lpstr>
      <vt:lpstr>Course Information</vt:lpstr>
      <vt:lpstr>Advanced CPU Designs</vt:lpstr>
      <vt:lpstr>Textbook and References</vt:lpstr>
      <vt:lpstr>Course Objectives</vt:lpstr>
      <vt:lpstr>Course Outcomes</vt:lpstr>
      <vt:lpstr>Course Topics</vt:lpstr>
      <vt:lpstr>Policies</vt:lpstr>
      <vt:lpstr>Grading</vt:lpstr>
      <vt:lpstr>Important Dates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432 Course Introduction</dc:title>
  <dc:creator>Dr. Gheith Abandah</dc:creator>
  <cp:lastModifiedBy>Gheith Abandah</cp:lastModifiedBy>
  <cp:revision>130</cp:revision>
  <cp:lastPrinted>2017-09-16T11:06:23Z</cp:lastPrinted>
  <dcterms:created xsi:type="dcterms:W3CDTF">2005-01-12T15:15:41Z</dcterms:created>
  <dcterms:modified xsi:type="dcterms:W3CDTF">2021-02-19T19:50:30Z</dcterms:modified>
</cp:coreProperties>
</file>