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22" r:id="rId2"/>
    <p:sldId id="323" r:id="rId3"/>
    <p:sldId id="494" r:id="rId4"/>
    <p:sldId id="495" r:id="rId5"/>
    <p:sldId id="502" r:id="rId6"/>
    <p:sldId id="503" r:id="rId7"/>
    <p:sldId id="501" r:id="rId8"/>
    <p:sldId id="498" r:id="rId9"/>
    <p:sldId id="496" r:id="rId10"/>
    <p:sldId id="500" r:id="rId11"/>
  </p:sldIdLst>
  <p:sldSz cx="9144000" cy="6858000" type="letter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4" autoAdjust="0"/>
    <p:restoredTop sz="94595" autoAdjust="0"/>
  </p:normalViewPr>
  <p:slideViewPr>
    <p:cSldViewPr snapToGrid="0">
      <p:cViewPr varScale="1">
        <p:scale>
          <a:sx n="105" d="100"/>
          <a:sy n="105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D89B3-4D51-4CB4-B450-EB84EDA51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755E752-A36E-4277-89EC-6687B8B70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 smtClean="0">
                <a:solidFill>
                  <a:schemeClr val="tx1"/>
                </a:solidFill>
              </a:rPr>
              <a:t>Page </a:t>
            </a:r>
            <a:fld id="{4B5C09BF-28FD-49FC-A6D7-8A3A15F607DA}" type="slidenum">
              <a:rPr lang="en-US" altLang="en-US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 smtClean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955675"/>
            <a:ext cx="440372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5224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53D7B564-FCBB-45A5-9119-E1089AEC760A}" type="slidenum"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11EC-7B34-4F0C-BE25-FF616C4A44D4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17BF-B802-49DC-B037-869587F92CA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228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F6AE-0418-4BB6-BEC5-AA982E1F52E7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8348-A4AF-4DB1-A572-67EE8A7F42C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58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51BC-E896-467F-92B2-7F5F4A23F7DF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5933-EF15-4CE2-B4CF-6B7793A45F77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51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7D01-1CFA-42B1-A5AF-E3C8F93A90BA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BAB4-8A8C-43EA-9568-39CFBB29FB4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654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67E4-6E49-4799-95C6-441573D317AC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783B-DBDF-4C08-82F2-B9C48B2A645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3712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0E9F-4FEC-4140-ABF5-F707B490687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18D1-892F-445C-8FFB-B79389B407C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37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13D7-8390-4FB1-9570-5EC95999095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AA34-8245-4E46-99C1-7A530BF3C19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886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94B-4FA4-4C30-B4C9-B4DE76906E11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C95-1782-4CBA-81C2-A6ABFB8D60D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822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B02D-7002-4325-B0FA-C2F272191723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62E8-62FC-45CA-B7DE-2718CD3180D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5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30A56-EE68-4DF5-834E-2AA497B6B5EB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23D-4F0B-425D-9A9C-38EB80BAC7B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8008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B291-BDAE-425C-8DFA-3BB3D56F0D98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5316-4B2D-43B0-910D-CC85A9A88A52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867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2736C50-3CD7-49B1-8787-DE7B291BCD49}" type="datetime1">
              <a:rPr lang="en-US"/>
              <a:pPr>
                <a:defRPr/>
              </a:pPr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F211C-D8E9-4708-84C6-E8ABBBE3C38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326276797534035/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52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Master-in-Computer-Engineering-and-Networks-in-the-University-of-Jordan-257067841079897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 smtClean="0"/>
              <a:t>CPE703: </a:t>
            </a:r>
            <a:r>
              <a:rPr lang="en-US" sz="4000" b="1" dirty="0" smtClean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Research Methodologies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en-US" b="1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047697"/>
              </p:ext>
            </p:extLst>
          </p:nvPr>
        </p:nvGraphicFramePr>
        <p:xfrm>
          <a:off x="457200" y="1533271"/>
          <a:ext cx="8229600" cy="448098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69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9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Tue 13 Oct, 2020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First Lecture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Tue 8 Dec, 2020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Midterm Exam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Tue 15 Dec, 2020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Tue 5 Jan, 2021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 and start of project demonstrations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Tue 12 Jan, 2021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Last Lecture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Jan 19 – 11, 2021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Final Exam Period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fld id="{F0A325CD-CB07-4241-9271-C676F44F261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buFont typeface="Arial" charset="0"/>
                <a:buNone/>
              </a:pPr>
              <a:t>10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Information</a:t>
            </a:r>
          </a:p>
          <a:p>
            <a:pPr eaLnBrk="1" hangingPunct="1"/>
            <a:r>
              <a:rPr lang="en-US" altLang="en-US" smtClean="0"/>
              <a:t>Textbook and References</a:t>
            </a:r>
          </a:p>
          <a:p>
            <a:pPr eaLnBrk="1" hangingPunct="1"/>
            <a:r>
              <a:rPr lang="en-US" altLang="en-US" smtClean="0"/>
              <a:t>Course Objectives and Outcomes</a:t>
            </a:r>
          </a:p>
          <a:p>
            <a:pPr eaLnBrk="1" hangingPunct="1"/>
            <a:r>
              <a:rPr lang="en-US" altLang="en-US" smtClean="0"/>
              <a:t>Course Topics</a:t>
            </a:r>
          </a:p>
          <a:p>
            <a:pPr eaLnBrk="1" hangingPunct="1"/>
            <a:r>
              <a:rPr lang="en-US" altLang="en-US" smtClean="0"/>
              <a:t>Policies</a:t>
            </a:r>
          </a:p>
          <a:p>
            <a:pPr eaLnBrk="1" hangingPunct="1"/>
            <a:r>
              <a:rPr lang="en-US" altLang="en-US" smtClean="0"/>
              <a:t>Grading</a:t>
            </a:r>
          </a:p>
          <a:p>
            <a:pPr eaLnBrk="1" hangingPunct="1"/>
            <a:r>
              <a:rPr lang="en-US" altLang="en-US" smtClean="0"/>
              <a:t>Important 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BDD80E9-34C9-4BDD-B0FD-AB0C6CF46DE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Instructor: 	</a:t>
            </a:r>
            <a:r>
              <a:rPr lang="en-US" b="1" dirty="0" smtClean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Email: 		</a:t>
            </a:r>
            <a:r>
              <a:rPr lang="en-US" b="1" dirty="0" smtClean="0"/>
              <a:t>abandah@ju.edu.jo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Office: 		</a:t>
            </a:r>
            <a:r>
              <a:rPr lang="en-US" b="1" dirty="0" smtClean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Home page: 	</a:t>
            </a:r>
            <a:r>
              <a:rPr lang="en-US" b="1" dirty="0" smtClean="0">
                <a:hlinkClick r:id="rId2"/>
              </a:rPr>
              <a:t>http://www.abandah.com/gheith</a:t>
            </a:r>
            <a:r>
              <a:rPr lang="en-US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Facebook group:</a:t>
            </a:r>
            <a:endParaRPr lang="en-US" dirty="0"/>
          </a:p>
          <a:p>
            <a:pPr marL="0" indent="0" algn="ctr" eaLnBrk="1" fontAlgn="auto" hangingPunct="1">
              <a:spcAft>
                <a:spcPts val="1800"/>
              </a:spcAft>
              <a:buFont typeface="Arial" charset="0"/>
              <a:buNone/>
              <a:defRPr/>
            </a:pPr>
            <a:r>
              <a:rPr lang="en-US" sz="3800" b="1" dirty="0" smtClean="0"/>
              <a:t>	</a:t>
            </a:r>
            <a:r>
              <a:rPr lang="en-US" sz="2800" b="1" u="sng" dirty="0" smtClean="0">
                <a:hlinkClick r:id="rId3"/>
              </a:rPr>
              <a:t>https://www.facebook.com/groups/326276797534035/</a:t>
            </a:r>
            <a:endParaRPr lang="en-US" sz="33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Prerequisites:	</a:t>
            </a:r>
            <a:r>
              <a:rPr lang="en-US" b="1" dirty="0" smtClean="0"/>
              <a:t>None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Office hours: 	</a:t>
            </a:r>
            <a:r>
              <a:rPr lang="fr-FR" b="1" dirty="0" smtClean="0"/>
              <a:t>Sun – </a:t>
            </a:r>
            <a:r>
              <a:rPr lang="fr-FR" b="1" dirty="0" err="1" smtClean="0"/>
              <a:t>Wed</a:t>
            </a:r>
            <a:r>
              <a:rPr lang="fr-FR" b="1" dirty="0" smtClean="0"/>
              <a:t>:  10:30-11:30</a:t>
            </a:r>
            <a:endParaRPr lang="fr-FR" b="1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24EFCE-D1A8-4F4D-8ACF-D5CAF28B604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8763" y="1258888"/>
            <a:ext cx="8661400" cy="4986337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Wayne </a:t>
            </a:r>
            <a:r>
              <a:rPr lang="en-US" sz="2400" dirty="0"/>
              <a:t>Booth, George </a:t>
            </a:r>
            <a:r>
              <a:rPr lang="en-US" sz="2400" dirty="0" err="1"/>
              <a:t>Colomb</a:t>
            </a:r>
            <a:r>
              <a:rPr lang="en-US" sz="2400" dirty="0"/>
              <a:t>, Joseph Williams, Joseph </a:t>
            </a:r>
            <a:r>
              <a:rPr lang="en-US" sz="2400" dirty="0" err="1"/>
              <a:t>Bizup</a:t>
            </a:r>
            <a:r>
              <a:rPr lang="en-US" sz="2400" dirty="0"/>
              <a:t>, and William FitzGerald, </a:t>
            </a:r>
            <a:r>
              <a:rPr lang="en-US" sz="2400" b="1" dirty="0"/>
              <a:t>The Craft of Research</a:t>
            </a:r>
            <a:r>
              <a:rPr lang="en-US" sz="2400" dirty="0"/>
              <a:t>, 4th Edition, The University of Chicago Press, 2016.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Raj </a:t>
            </a:r>
            <a:r>
              <a:rPr lang="en-US" sz="2400" dirty="0"/>
              <a:t>Jain, </a:t>
            </a:r>
            <a:r>
              <a:rPr lang="en-US" sz="2400" b="1" dirty="0"/>
              <a:t>The Art of Computer Systems Performance Analysis</a:t>
            </a:r>
            <a:r>
              <a:rPr lang="en-US" sz="2400" dirty="0"/>
              <a:t>, Wiley, </a:t>
            </a:r>
            <a:r>
              <a:rPr lang="en-US" sz="2400" dirty="0" smtClean="0"/>
              <a:t>1991.</a:t>
            </a:r>
            <a:endParaRPr lang="en-US" sz="2400" dirty="0"/>
          </a:p>
          <a:p>
            <a:pPr marL="457200" lvl="1" indent="-457200" eaLnBrk="1" hangingPunct="1">
              <a:buFont typeface="+mj-lt"/>
              <a:buAutoNum type="arabicPeriod" startAt="3"/>
              <a:defRPr/>
            </a:pPr>
            <a:r>
              <a:rPr lang="en-US" sz="2400" dirty="0"/>
              <a:t>Course </a:t>
            </a:r>
            <a:r>
              <a:rPr lang="en-US" sz="2400" b="1" dirty="0"/>
              <a:t>slides</a:t>
            </a:r>
            <a:r>
              <a:rPr lang="en-US" sz="2400" dirty="0"/>
              <a:t> at: 	</a:t>
            </a:r>
            <a:r>
              <a:rPr lang="en-US" sz="2000" dirty="0">
                <a:hlinkClick r:id="rId2"/>
              </a:rPr>
              <a:t>http://www.abandah.com/gheith/?page_id=2521</a:t>
            </a:r>
            <a:r>
              <a:rPr lang="en-US" sz="2000" dirty="0"/>
              <a:t> </a:t>
            </a:r>
          </a:p>
          <a:p>
            <a:pPr eaLnBrk="1" hangingPunct="1">
              <a:defRPr/>
            </a:pPr>
            <a:r>
              <a:rPr lang="en-US" sz="2400" dirty="0" smtClean="0"/>
              <a:t>References: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000" dirty="0" smtClean="0"/>
              <a:t>Hennessy </a:t>
            </a:r>
            <a:r>
              <a:rPr lang="en-US" sz="2000" dirty="0"/>
              <a:t>and Patterson, Computer Architecture: A Quantitative Approach, 6th ed., Morgan Kaufmann, Elsevier Inc., 2017. </a:t>
            </a:r>
            <a:endParaRPr lang="en-US" sz="2000" dirty="0" smtClean="0"/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000" dirty="0" smtClean="0"/>
              <a:t>Peter </a:t>
            </a:r>
            <a:r>
              <a:rPr lang="en-US" sz="2000" dirty="0"/>
              <a:t>Bock, Getting It Right: R&amp;D Methods for Science and Engineering, Academic Press, 2001.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000" dirty="0" smtClean="0"/>
              <a:t>C.R</a:t>
            </a:r>
            <a:r>
              <a:rPr lang="en-US" sz="2000" dirty="0"/>
              <a:t>. Kothari, Research Methodology, Methods and Techniques, 2nd Edition, New Age International Publishing, </a:t>
            </a:r>
            <a:r>
              <a:rPr lang="en-US" sz="2000" dirty="0" smtClean="0"/>
              <a:t>2004.</a:t>
            </a:r>
            <a:endParaRPr lang="en-US" sz="2000" dirty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sz="24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46CA80-A006-4DC3-8A14-D8505529932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41300" y="1466850"/>
            <a:ext cx="8626475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purpose of this course is to introduce the main research methodologies in computer engineering to the graduate student. It is designed to achieve the following objectives:</a:t>
            </a:r>
          </a:p>
          <a:p>
            <a:pPr lvl="0"/>
            <a:r>
              <a:rPr lang="en-US" sz="2000" dirty="0"/>
              <a:t>Provide awareness about research methodologies and performance evaluation and benchmarking</a:t>
            </a:r>
          </a:p>
          <a:p>
            <a:pPr lvl="0"/>
            <a:r>
              <a:rPr lang="en-US" sz="2000" dirty="0"/>
              <a:t>Introduce measurement tools and techniques</a:t>
            </a:r>
          </a:p>
          <a:p>
            <a:pPr lvl="0"/>
            <a:r>
              <a:rPr lang="en-US" sz="2000" dirty="0"/>
              <a:t>Introduce trace driven and execution driven simulation</a:t>
            </a:r>
          </a:p>
          <a:p>
            <a:pPr lvl="0"/>
            <a:r>
              <a:rPr lang="en-US" sz="2000" dirty="0"/>
              <a:t>Introduce various experiment design methodologies</a:t>
            </a:r>
          </a:p>
          <a:p>
            <a:pPr lvl="0"/>
            <a:r>
              <a:rPr lang="en-US" sz="2000" dirty="0"/>
              <a:t>Introduce various sources of information for literature review and data collection</a:t>
            </a:r>
          </a:p>
          <a:p>
            <a:pPr lvl="0"/>
            <a:r>
              <a:rPr lang="en-US" sz="2000" dirty="0"/>
              <a:t>Develop an understanding of the ethical dimensions of conducting applied research</a:t>
            </a:r>
          </a:p>
          <a:p>
            <a:pPr lvl="0"/>
            <a:r>
              <a:rPr lang="en-US" sz="2000" dirty="0"/>
              <a:t>Appreciate the components of scholarly writing and evaluate its quality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E9AB263-A4C6-48EC-B412-8096B827223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5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358421"/>
              </p:ext>
            </p:extLst>
          </p:nvPr>
        </p:nvGraphicFramePr>
        <p:xfrm>
          <a:off x="265177" y="1655062"/>
          <a:ext cx="8750806" cy="4490467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512851">
                  <a:extLst>
                    <a:ext uri="{9D8B030D-6E8A-4147-A177-3AD203B41FA5}">
                      <a16:colId xmlns:a16="http://schemas.microsoft.com/office/drawing/2014/main" val="2917684748"/>
                    </a:ext>
                  </a:extLst>
                </a:gridCol>
                <a:gridCol w="6893788">
                  <a:extLst>
                    <a:ext uri="{9D8B030D-6E8A-4147-A177-3AD203B41FA5}">
                      <a16:colId xmlns:a16="http://schemas.microsoft.com/office/drawing/2014/main" val="2291560999"/>
                    </a:ext>
                  </a:extLst>
                </a:gridCol>
                <a:gridCol w="1344167">
                  <a:extLst>
                    <a:ext uri="{9D8B030D-6E8A-4147-A177-3AD203B41FA5}">
                      <a16:colId xmlns:a16="http://schemas.microsoft.com/office/drawing/2014/main" val="3481286955"/>
                    </a:ext>
                  </a:extLst>
                </a:gridCol>
              </a:tblGrid>
              <a:tr h="10584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>
                          <a:effectLst/>
                        </a:rPr>
                        <a:t>Define research; explain and apply research terms; describe the research process and the principle activities, skills and ethics associated with the research process.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[1, 3, 7, 8]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351277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Demonstrate the ability to choose methods appropriate to research aims and objectives.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[1, 5, 7]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4966560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Understand the limitations of particular research methods.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[1, 3, 4, 8]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005593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Develop skills in qualitative and quantitative data analysis and presentation.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[1, 3, 7]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0608682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Understand the importance of research ethics and integrate research ethics into the research process.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[1, 4, 6]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78179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Develop advanced critical thinking skills.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[2, 7]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8338514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Demonstrate enhanced writing and presentation skills.</a:t>
                      </a:r>
                      <a:endParaRPr lang="en-US" sz="14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[4, 5]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227543"/>
                  </a:ext>
                </a:extLst>
              </a:tr>
            </a:tbl>
          </a:graphicData>
        </a:graphic>
      </p:graphicFrame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279E87B-EB20-47AB-A55D-2CA691FC453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6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3497"/>
          </a:xfrm>
        </p:spPr>
        <p:txBody>
          <a:bodyPr/>
          <a:lstStyle/>
          <a:p>
            <a:r>
              <a:rPr lang="en-US" altLang="en-US" b="1" dirty="0" smtClean="0"/>
              <a:t>Course Topics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834006"/>
              </p:ext>
            </p:extLst>
          </p:nvPr>
        </p:nvGraphicFramePr>
        <p:xfrm>
          <a:off x="256031" y="1088135"/>
          <a:ext cx="8575359" cy="5359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7409">
                  <a:extLst>
                    <a:ext uri="{9D8B030D-6E8A-4147-A177-3AD203B41FA5}">
                      <a16:colId xmlns:a16="http://schemas.microsoft.com/office/drawing/2014/main" val="3749947243"/>
                    </a:ext>
                  </a:extLst>
                </a:gridCol>
                <a:gridCol w="534099">
                  <a:extLst>
                    <a:ext uri="{9D8B030D-6E8A-4147-A177-3AD203B41FA5}">
                      <a16:colId xmlns:a16="http://schemas.microsoft.com/office/drawing/2014/main" val="574723973"/>
                    </a:ext>
                  </a:extLst>
                </a:gridCol>
                <a:gridCol w="846645">
                  <a:extLst>
                    <a:ext uri="{9D8B030D-6E8A-4147-A177-3AD203B41FA5}">
                      <a16:colId xmlns:a16="http://schemas.microsoft.com/office/drawing/2014/main" val="4191656018"/>
                    </a:ext>
                  </a:extLst>
                </a:gridCol>
                <a:gridCol w="1742631">
                  <a:extLst>
                    <a:ext uri="{9D8B030D-6E8A-4147-A177-3AD203B41FA5}">
                      <a16:colId xmlns:a16="http://schemas.microsoft.com/office/drawing/2014/main" val="1977841358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1196630901"/>
                    </a:ext>
                  </a:extLst>
                </a:gridCol>
              </a:tblGrid>
              <a:tr h="538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Topic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Week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Achieved ILOs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Evaluation Methods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indent="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Refs.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5430206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Research, Researchers, and Readers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 and Reports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1(I)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2043916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Asking Questions, Finding Answers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Exams and Reports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1(II)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718448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Making an Argument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 and Reports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1(III)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793922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Writing Your Argument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a, g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 and Reports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1(IV)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775382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Ethics of Research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a, f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 and Reports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1(V)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3379972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Performance Evaluation Introduction, Common Mistakes, Selection of Techniques and Metrics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b, c, 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2(1-3)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8046099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Types of Workloads, Workload Selection, Workload Characterization Techniques, Monitors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2(4-7)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0591551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Data Presentation, Ratio Games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Exams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2(10-11)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557270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Summarizing Measured Data, Comparing Systems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Exams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2(12-13)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5410015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Introduction to Experimental Design, 2</a:t>
                      </a:r>
                      <a:r>
                        <a:rPr lang="en-GB" sz="1600" baseline="30000" dirty="0">
                          <a:effectLst/>
                        </a:rPr>
                        <a:t>k</a:t>
                      </a:r>
                      <a:r>
                        <a:rPr lang="en-GB" sz="1600" dirty="0">
                          <a:effectLst/>
                        </a:rPr>
                        <a:t> Factorial Designs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b, c, 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Exams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2(16-17)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410699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Introduction to Simulation, Analysis of Simulation Results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Exams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2(24-25)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54023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Project Presentations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 – g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Presentations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1-6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5139032"/>
                  </a:ext>
                </a:extLst>
              </a:tr>
            </a:tbl>
          </a:graphicData>
        </a:graphic>
      </p:graphicFrame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129FFF35-0BE0-45EC-A713-BC802DA86D8F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7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Policies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Attendance is required</a:t>
            </a:r>
          </a:p>
          <a:p>
            <a:pPr eaLnBrk="1" hangingPunct="1"/>
            <a:r>
              <a:rPr lang="en-US" altLang="en-US" dirty="0" smtClean="0"/>
              <a:t>All submitted work must be yours</a:t>
            </a:r>
          </a:p>
          <a:p>
            <a:pPr eaLnBrk="1" hangingPunct="1"/>
            <a:r>
              <a:rPr lang="en-US" altLang="en-US" dirty="0" smtClean="0"/>
              <a:t>Cheating will not be tolerated</a:t>
            </a:r>
          </a:p>
          <a:p>
            <a:pPr eaLnBrk="1" hangingPunct="1"/>
            <a:r>
              <a:rPr lang="en-US" altLang="en-US" dirty="0" smtClean="0"/>
              <a:t>Open-book exams</a:t>
            </a:r>
          </a:p>
          <a:p>
            <a:pPr eaLnBrk="1" hangingPunct="1"/>
            <a:r>
              <a:rPr lang="en-US" altLang="en-US" dirty="0" smtClean="0"/>
              <a:t>Join the Facebook group</a:t>
            </a:r>
          </a:p>
          <a:p>
            <a:pPr eaLnBrk="1" hangingPunct="1"/>
            <a:r>
              <a:rPr lang="en-US" altLang="en-US" dirty="0" smtClean="0"/>
              <a:t>Check department announcements at: </a:t>
            </a:r>
            <a:r>
              <a:rPr lang="en-US" altLang="en-US" dirty="0" smtClean="0">
                <a:hlinkClick r:id="rId2"/>
              </a:rPr>
              <a:t>https://www.facebook.com/Master-in-Computer-Engineering-and-Networks-in-the-University-of-Jordan-257067841079897/</a:t>
            </a:r>
            <a:r>
              <a:rPr lang="en-US" altLang="en-US" dirty="0" smtClean="0"/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06BD855-E5BC-4BFC-A054-2DCDB36D1568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Grading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2313"/>
            <a:ext cx="8229600" cy="4133850"/>
          </a:xfrm>
        </p:spPr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Term </a:t>
            </a:r>
            <a:r>
              <a:rPr lang="en-US" sz="2800" dirty="0"/>
              <a:t>Project’s Report and Presentation</a:t>
            </a:r>
            <a:r>
              <a:rPr lang="en-US" altLang="en-US" sz="2400" dirty="0" smtClean="0"/>
              <a:t>		30%</a:t>
            </a:r>
          </a:p>
          <a:p>
            <a:pPr eaLnBrk="1" hangingPunct="1"/>
            <a:r>
              <a:rPr lang="en-US" altLang="en-US" sz="2400" dirty="0" smtClean="0"/>
              <a:t>Midterm Exam 						30% </a:t>
            </a:r>
          </a:p>
          <a:p>
            <a:pPr eaLnBrk="1" hangingPunct="1"/>
            <a:r>
              <a:rPr lang="en-US" altLang="en-US" sz="2400" dirty="0" smtClean="0"/>
              <a:t>Final Exam 							50%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E632B9-4078-4C62-BF0C-A7BC71F1072D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</TotalTime>
  <Pages>12</Pages>
  <Words>601</Words>
  <Application>Microsoft Office PowerPoint</Application>
  <PresentationFormat>Letter Paper (8.5x11 in)</PresentationFormat>
  <Paragraphs>162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Helvetica</vt:lpstr>
      <vt:lpstr>Times New Roman</vt:lpstr>
      <vt:lpstr>Office Theme</vt:lpstr>
      <vt:lpstr>CPE703: Research Methodologies   Course Introduction</vt:lpstr>
      <vt:lpstr>Outline</vt:lpstr>
      <vt:lpstr>Course Information</vt:lpstr>
      <vt:lpstr>Textbook and References</vt:lpstr>
      <vt:lpstr>Course Objectives</vt:lpstr>
      <vt:lpstr>Course Outcomes</vt:lpstr>
      <vt:lpstr>Course Topics</vt:lpstr>
      <vt:lpstr>Policies</vt:lpstr>
      <vt:lpstr>Grading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432 Course Introduction</dc:title>
  <dc:creator>Dr. Gheith Abandah</dc:creator>
  <cp:lastModifiedBy>Gheith Abandah</cp:lastModifiedBy>
  <cp:revision>127</cp:revision>
  <cp:lastPrinted>2017-09-16T11:06:23Z</cp:lastPrinted>
  <dcterms:created xsi:type="dcterms:W3CDTF">2005-01-12T15:15:41Z</dcterms:created>
  <dcterms:modified xsi:type="dcterms:W3CDTF">2020-10-08T09:45:29Z</dcterms:modified>
</cp:coreProperties>
</file>