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22" r:id="rId2"/>
    <p:sldId id="323" r:id="rId3"/>
    <p:sldId id="494" r:id="rId4"/>
    <p:sldId id="495" r:id="rId5"/>
    <p:sldId id="502" r:id="rId6"/>
    <p:sldId id="503" r:id="rId7"/>
    <p:sldId id="501" r:id="rId8"/>
    <p:sldId id="498" r:id="rId9"/>
    <p:sldId id="496" r:id="rId10"/>
    <p:sldId id="500" r:id="rId11"/>
  </p:sldIdLst>
  <p:sldSz cx="9144000" cy="6858000" type="letter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105" d="100"/>
          <a:sy n="105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D89B3-4D51-4CB4-B450-EB84EDA51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755E752-A36E-4277-89EC-6687B8B70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 smtClean="0">
                <a:solidFill>
                  <a:schemeClr val="tx1"/>
                </a:solidFill>
              </a:rPr>
              <a:t>Page </a:t>
            </a:r>
            <a:fld id="{4B5C09BF-28FD-49FC-A6D7-8A3A15F607DA}" type="slidenum">
              <a:rPr lang="en-US" altLang="en-US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 smtClean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955675"/>
            <a:ext cx="440372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5224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53D7B564-FCBB-45A5-9119-E1089AEC760A}" type="slidenum"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11EC-7B34-4F0C-BE25-FF616C4A44D4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17BF-B802-49DC-B037-869587F92CA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228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F6AE-0418-4BB6-BEC5-AA982E1F52E7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8348-A4AF-4DB1-A572-67EE8A7F42C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58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51BC-E896-467F-92B2-7F5F4A23F7DF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5933-EF15-4CE2-B4CF-6B7793A45F77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51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7D01-1CFA-42B1-A5AF-E3C8F93A90BA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BAB4-8A8C-43EA-9568-39CFBB29FB4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654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67E4-6E49-4799-95C6-441573D317AC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783B-DBDF-4C08-82F2-B9C48B2A645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3712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0E9F-4FEC-4140-ABF5-F707B490687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18D1-892F-445C-8FFB-B79389B407C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37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13D7-8390-4FB1-9570-5EC95999095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AA34-8245-4E46-99C1-7A530BF3C19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886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94B-4FA4-4C30-B4C9-B4DE76906E11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C95-1782-4CBA-81C2-A6ABFB8D60D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822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B02D-7002-4325-B0FA-C2F272191723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62E8-62FC-45CA-B7DE-2718CD3180D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5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30A56-EE68-4DF5-834E-2AA497B6B5E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23D-4F0B-425D-9A9C-38EB80BAC7B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8008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B291-BDAE-425C-8DFA-3BB3D56F0D98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5316-4B2D-43B0-910D-CC85A9A88A52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867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2736C50-3CD7-49B1-8787-DE7B291BCD49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F211C-D8E9-4708-84C6-E8ABBBE3C38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549894571732525/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51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Computer-Engineering-Department/36963965646610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 smtClean="0"/>
              <a:t>CPE432: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Computer Architecture and Organization (2)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en-US" b="1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557442"/>
              </p:ext>
            </p:extLst>
          </p:nvPr>
        </p:nvGraphicFramePr>
        <p:xfrm>
          <a:off x="457200" y="1533271"/>
          <a:ext cx="7772400" cy="38409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4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Sun 11 Oct,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First Lecture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Sun 6 Dec,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Midterm Exam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Thu 7 Jan,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Project Report Due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Thu 14 Jan,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Last Date to Withdraw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1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Sun 17 Jan,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Last Lecture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Jan 19 – 11,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Final Exam Period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fld id="{F0A325CD-CB07-4241-9271-C676F44F261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buFont typeface="Arial" charset="0"/>
                <a:buNone/>
              </a:pPr>
              <a:t>10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Information</a:t>
            </a:r>
          </a:p>
          <a:p>
            <a:pPr eaLnBrk="1" hangingPunct="1"/>
            <a:r>
              <a:rPr lang="en-US" altLang="en-US" smtClean="0"/>
              <a:t>Textbook and References</a:t>
            </a:r>
          </a:p>
          <a:p>
            <a:pPr eaLnBrk="1" hangingPunct="1"/>
            <a:r>
              <a:rPr lang="en-US" altLang="en-US" smtClean="0"/>
              <a:t>Course Objectives and Outcomes</a:t>
            </a:r>
          </a:p>
          <a:p>
            <a:pPr eaLnBrk="1" hangingPunct="1"/>
            <a:r>
              <a:rPr lang="en-US" altLang="en-US" smtClean="0"/>
              <a:t>Course Topics</a:t>
            </a:r>
          </a:p>
          <a:p>
            <a:pPr eaLnBrk="1" hangingPunct="1"/>
            <a:r>
              <a:rPr lang="en-US" altLang="en-US" smtClean="0"/>
              <a:t>Policies</a:t>
            </a:r>
          </a:p>
          <a:p>
            <a:pPr eaLnBrk="1" hangingPunct="1"/>
            <a:r>
              <a:rPr lang="en-US" altLang="en-US" smtClean="0"/>
              <a:t>Grading</a:t>
            </a:r>
          </a:p>
          <a:p>
            <a:pPr eaLnBrk="1" hangingPunct="1"/>
            <a:r>
              <a:rPr lang="en-US" altLang="en-US" smtClean="0"/>
              <a:t>Important 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BDD80E9-34C9-4BDD-B0FD-AB0C6CF46DE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Instructor: 	</a:t>
            </a:r>
            <a:r>
              <a:rPr lang="en-US" b="1" dirty="0" smtClean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Email: 		</a:t>
            </a:r>
            <a:r>
              <a:rPr lang="en-US" b="1" dirty="0" smtClean="0"/>
              <a:t>abandah@ju.edu.jo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Office: 		</a:t>
            </a:r>
            <a:r>
              <a:rPr lang="en-US" b="1" dirty="0" smtClean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Home page: 	</a:t>
            </a:r>
            <a:r>
              <a:rPr lang="en-US" b="1" dirty="0" smtClean="0">
                <a:hlinkClick r:id="rId2"/>
              </a:rPr>
              <a:t>http://www.abandah.com/gheith</a:t>
            </a:r>
            <a:r>
              <a:rPr lang="en-US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Facebook group:</a:t>
            </a:r>
            <a:endParaRPr lang="en-US" dirty="0"/>
          </a:p>
          <a:p>
            <a:pPr marL="0" indent="0" algn="ctr" eaLnBrk="1" fontAlgn="auto" hangingPunct="1">
              <a:spcAft>
                <a:spcPts val="1800"/>
              </a:spcAft>
              <a:buFont typeface="Arial" charset="0"/>
              <a:buNone/>
              <a:defRPr/>
            </a:pPr>
            <a:r>
              <a:rPr lang="en-US" sz="3800" b="1" dirty="0" smtClean="0"/>
              <a:t>	</a:t>
            </a:r>
            <a:r>
              <a:rPr lang="en-US" sz="2800" b="1" u="sng" dirty="0" smtClean="0">
                <a:hlinkClick r:id="rId3"/>
              </a:rPr>
              <a:t>https://www.facebook.com/groups/549894571732525/</a:t>
            </a:r>
            <a:endParaRPr lang="en-US" sz="33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Prerequisites:	</a:t>
            </a:r>
            <a:r>
              <a:rPr lang="en-US" b="1" dirty="0"/>
              <a:t>CPE 335: Computer </a:t>
            </a:r>
            <a:r>
              <a:rPr lang="en-US" b="1" dirty="0" smtClean="0"/>
              <a:t>Architecture </a:t>
            </a:r>
            <a:r>
              <a:rPr lang="en-US" b="1" dirty="0"/>
              <a:t>and </a:t>
            </a:r>
            <a:r>
              <a:rPr lang="en-US" b="1" dirty="0" smtClean="0"/>
              <a:t>			Organization (1)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Office hours: 	</a:t>
            </a:r>
            <a:r>
              <a:rPr lang="fr-FR" b="1" dirty="0" smtClean="0"/>
              <a:t>Sun – </a:t>
            </a:r>
            <a:r>
              <a:rPr lang="fr-FR" b="1" dirty="0" err="1" smtClean="0"/>
              <a:t>Wed</a:t>
            </a:r>
            <a:r>
              <a:rPr lang="fr-FR" b="1" dirty="0" smtClean="0"/>
              <a:t>:  10:30-11:30</a:t>
            </a:r>
            <a:endParaRPr lang="fr-FR" b="1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24EFCE-D1A8-4F4D-8ACF-D5CAF28B604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8763" y="1258888"/>
            <a:ext cx="8661400" cy="49863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/>
              <a:t>Patterson and Hennessy. Computer Organization &amp; Design: The Hardware/Software Interface, RISC-V ed., Morgan Kaufmann, Elsevier Inc., 2018.</a:t>
            </a:r>
            <a:endParaRPr lang="en-US" sz="2400" b="1" dirty="0" smtClean="0"/>
          </a:p>
          <a:p>
            <a:pPr eaLnBrk="1" hangingPunct="1">
              <a:defRPr/>
            </a:pPr>
            <a:r>
              <a:rPr lang="en-US" sz="2400" dirty="0" smtClean="0"/>
              <a:t>References:</a:t>
            </a:r>
          </a:p>
          <a:p>
            <a:pPr lvl="1" eaLnBrk="1" hangingPunct="1">
              <a:defRPr/>
            </a:pPr>
            <a:r>
              <a:rPr lang="en-US" sz="2000" dirty="0" smtClean="0"/>
              <a:t>Hennessy </a:t>
            </a:r>
            <a:r>
              <a:rPr lang="en-US" sz="2000" dirty="0"/>
              <a:t>and Patterson, Computer Architecture: A Quantitative Approach, 6th ed., Morgan Kaufmann, Elsevier Inc., 2017. 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J</a:t>
            </a:r>
            <a:r>
              <a:rPr lang="en-US" sz="2000" dirty="0"/>
              <a:t>. P. Shen and M. H. </a:t>
            </a:r>
            <a:r>
              <a:rPr lang="en-US" sz="2000" dirty="0" err="1"/>
              <a:t>Lipasti</a:t>
            </a:r>
            <a:r>
              <a:rPr lang="en-US" sz="2000" dirty="0"/>
              <a:t>. Modern Processor Design: Fundamentals of Superscalar Processors, Mc </a:t>
            </a:r>
            <a:r>
              <a:rPr lang="en-US" sz="2000" dirty="0" err="1"/>
              <a:t>Graw</a:t>
            </a:r>
            <a:r>
              <a:rPr lang="en-US" sz="2000" dirty="0"/>
              <a:t> Hill, 2005.</a:t>
            </a:r>
          </a:p>
          <a:p>
            <a:pPr lvl="1" eaLnBrk="1" hangingPunct="1">
              <a:defRPr/>
            </a:pPr>
            <a:r>
              <a:rPr lang="en-US" sz="2000" dirty="0"/>
              <a:t>D. Culler and J.P. Singh with A. Gupta. Parallel Computer Architecture: A Hardware/Software Approach, Morgan Kaufmann, 1998. </a:t>
            </a:r>
          </a:p>
          <a:p>
            <a:pPr lvl="1" eaLnBrk="1" hangingPunct="1">
              <a:defRPr/>
            </a:pPr>
            <a:r>
              <a:rPr lang="en-US" sz="2000" dirty="0"/>
              <a:t>J. Hayes. Computer Architecture and Organization, 3rd ed., McGraw-Hill, 1998.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400" dirty="0" smtClean="0"/>
              <a:t>Course </a:t>
            </a:r>
            <a:r>
              <a:rPr lang="en-US" sz="2400" dirty="0"/>
              <a:t>slides at: </a:t>
            </a:r>
            <a:r>
              <a:rPr lang="en-US" sz="2400" dirty="0" smtClean="0"/>
              <a:t>	</a:t>
            </a:r>
            <a:r>
              <a:rPr lang="en-US" sz="2000" dirty="0" smtClean="0">
                <a:hlinkClick r:id="rId2"/>
              </a:rPr>
              <a:t>http://www.abandah.com/gheith/?page_id=2518</a:t>
            </a:r>
            <a:r>
              <a:rPr lang="en-US" sz="2000" dirty="0" smtClean="0"/>
              <a:t> </a:t>
            </a:r>
            <a:endParaRPr lang="en-US" sz="2000" dirty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sz="24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46CA80-A006-4DC3-8A14-D8505529932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41300" y="1466850"/>
            <a:ext cx="8626475" cy="4830763"/>
          </a:xfrm>
        </p:spPr>
        <p:txBody>
          <a:bodyPr/>
          <a:lstStyle/>
          <a:p>
            <a:r>
              <a:rPr lang="en-US" altLang="en-US" sz="2400" smtClean="0"/>
              <a:t>Introduce students to the technological changes in designing and building processors and computers. </a:t>
            </a:r>
          </a:p>
          <a:p>
            <a:r>
              <a:rPr lang="en-US" altLang="en-US" sz="2400" smtClean="0"/>
              <a:t>Introduce students to the advanced techniques used in modern processors including pipelining, branch prediction, dynamic and speculative execution, multiple issue, multithreading, and software optimizations.</a:t>
            </a:r>
          </a:p>
          <a:p>
            <a:r>
              <a:rPr lang="en-US" altLang="en-US" sz="2400" smtClean="0"/>
              <a:t> Introduce the students to the basic concepts and technologies used in designing memory and storage systems including cache, main memory, virtual memory, and secondary memory.</a:t>
            </a:r>
          </a:p>
          <a:p>
            <a:r>
              <a:rPr lang="en-US" altLang="en-US" sz="2400" smtClean="0"/>
              <a:t>Introduce the students to the various approaches in parallel processing including SIMD extensions, vector processors, GPUs, multicore processors, shared memory multiprocessors, clusters, and message-passing multicomputers.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E9AB263-A4C6-48EC-B412-8096B827223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5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Outcomes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73038" y="1363663"/>
            <a:ext cx="8780462" cy="4933950"/>
          </a:xfrm>
        </p:spPr>
        <p:txBody>
          <a:bodyPr/>
          <a:lstStyle/>
          <a:p>
            <a:r>
              <a:rPr lang="en-US" altLang="en-US" sz="3000" smtClean="0"/>
              <a:t>Understand and analyze the performance of single-processor architectures, as well as multiprocessor architectures [1].</a:t>
            </a:r>
          </a:p>
          <a:p>
            <a:r>
              <a:rPr lang="en-US" altLang="en-US" sz="3000" smtClean="0"/>
              <a:t>Understand and analyze the performance of memory hierarchy levels [1].</a:t>
            </a:r>
          </a:p>
          <a:p>
            <a:r>
              <a:rPr lang="en-US" altLang="en-US" sz="3000" smtClean="0"/>
              <a:t>Understand the technological improvements and the effect of these improvements on modern computers [4].</a:t>
            </a:r>
          </a:p>
          <a:p>
            <a:r>
              <a:rPr lang="en-US" altLang="en-US" sz="3000" smtClean="0"/>
              <a:t>Survey research papers that describe contemporary issues in computer design [4, 7].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279E87B-EB20-47AB-A55D-2CA691FC453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6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Introduction</a:t>
            </a:r>
          </a:p>
          <a:p>
            <a:pPr>
              <a:defRPr/>
            </a:pPr>
            <a:r>
              <a:rPr lang="en-US" sz="2800" dirty="0" smtClean="0"/>
              <a:t>Computer Technology and Performance </a:t>
            </a:r>
            <a:r>
              <a:rPr lang="en-US" sz="2800" dirty="0"/>
              <a:t>(</a:t>
            </a:r>
            <a:r>
              <a:rPr lang="en-US" sz="2800" dirty="0" smtClean="0"/>
              <a:t>1.5-1.11)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Processor: Instruction-Level </a:t>
            </a:r>
            <a:r>
              <a:rPr lang="en-US" sz="2800" dirty="0"/>
              <a:t>Parallelism </a:t>
            </a:r>
            <a:r>
              <a:rPr lang="en-US" sz="2800" dirty="0" smtClean="0"/>
              <a:t>(</a:t>
            </a:r>
            <a:r>
              <a:rPr lang="en-US" sz="2800" dirty="0"/>
              <a:t>4.6‒4.11, 4.14‒4.15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sz="2800" i="1" dirty="0" smtClean="0"/>
              <a:t>Midterm Exam</a:t>
            </a:r>
          </a:p>
          <a:p>
            <a:pPr>
              <a:defRPr/>
            </a:pPr>
            <a:r>
              <a:rPr lang="en-US" sz="2800" dirty="0"/>
              <a:t>Memory Hierarchy </a:t>
            </a:r>
            <a:r>
              <a:rPr lang="en-US" sz="2800" dirty="0" smtClean="0"/>
              <a:t>(</a:t>
            </a:r>
            <a:r>
              <a:rPr lang="en-US" sz="2800" dirty="0"/>
              <a:t>5.1‒5.11, 5.13, 5.16‒5.17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Parallel Processors (</a:t>
            </a:r>
            <a:r>
              <a:rPr lang="en-US" sz="2800" dirty="0"/>
              <a:t>6.1‒6.8, 6.10‒6.14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sz="2800" i="1" dirty="0" smtClean="0"/>
              <a:t>Final Exam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129FFF35-0BE0-45EC-A713-BC802DA86D8F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7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Policies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Attendance is required</a:t>
            </a:r>
          </a:p>
          <a:p>
            <a:pPr eaLnBrk="1" hangingPunct="1"/>
            <a:r>
              <a:rPr lang="en-US" altLang="en-US" smtClean="0"/>
              <a:t>All submitted work must be yours</a:t>
            </a:r>
          </a:p>
          <a:p>
            <a:pPr eaLnBrk="1" hangingPunct="1"/>
            <a:r>
              <a:rPr lang="en-US" altLang="en-US" smtClean="0"/>
              <a:t>Cheating will not be tolerated</a:t>
            </a:r>
          </a:p>
          <a:p>
            <a:pPr eaLnBrk="1" hangingPunct="1"/>
            <a:r>
              <a:rPr lang="en-US" altLang="en-US" smtClean="0"/>
              <a:t>Open-book exams</a:t>
            </a:r>
          </a:p>
          <a:p>
            <a:pPr eaLnBrk="1" hangingPunct="1"/>
            <a:r>
              <a:rPr lang="en-US" altLang="en-US" smtClean="0"/>
              <a:t>Join the facebook group</a:t>
            </a:r>
          </a:p>
          <a:p>
            <a:pPr eaLnBrk="1" hangingPunct="1"/>
            <a:r>
              <a:rPr lang="en-US" altLang="en-US" smtClean="0"/>
              <a:t>Check department announcements at: </a:t>
            </a:r>
            <a:r>
              <a:rPr lang="en-US" altLang="en-US" smtClean="0">
                <a:hlinkClick r:id="rId2"/>
              </a:rPr>
              <a:t>http://www.facebook.com/pages/Computer-Engineering-Department/369639656466107</a:t>
            </a:r>
            <a:r>
              <a:rPr lang="en-US" altLang="en-US" smtClean="0"/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06BD855-E5BC-4BFC-A054-2DCDB36D1568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Grading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2313"/>
            <a:ext cx="8229600" cy="413385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Participation</a:t>
            </a:r>
            <a:r>
              <a:rPr lang="en-US" altLang="en-US" sz="2800" dirty="0" smtClean="0"/>
              <a:t>				</a:t>
            </a:r>
            <a:r>
              <a:rPr lang="en-US" altLang="en-US" sz="2800" dirty="0" smtClean="0"/>
              <a:t>10%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Research Project			</a:t>
            </a:r>
            <a:r>
              <a:rPr lang="en-US" altLang="en-US" sz="2800" dirty="0" smtClean="0"/>
              <a:t>10</a:t>
            </a:r>
            <a:r>
              <a:rPr lang="en-US" altLang="en-US" sz="2800" dirty="0" smtClean="0"/>
              <a:t>%</a:t>
            </a:r>
          </a:p>
          <a:p>
            <a:pPr eaLnBrk="1" hangingPunct="1"/>
            <a:r>
              <a:rPr lang="en-US" altLang="en-US" sz="2800" dirty="0" smtClean="0"/>
              <a:t>Midterm Exam </a:t>
            </a:r>
            <a:r>
              <a:rPr lang="en-US" altLang="en-US" sz="2800" dirty="0" smtClean="0"/>
              <a:t>				</a:t>
            </a:r>
            <a:r>
              <a:rPr lang="en-US" altLang="en-US" sz="2800" dirty="0" smtClean="0"/>
              <a:t>30% 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Final Exam 				50%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E632B9-4078-4C62-BF0C-A7BC71F1072D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Pages>12</Pages>
  <Words>462</Words>
  <Application>Microsoft Office PowerPoint</Application>
  <PresentationFormat>Letter Paper (8.5x11 in)</PresentationFormat>
  <Paragraphs>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Helvetica</vt:lpstr>
      <vt:lpstr>Times New Roman</vt:lpstr>
      <vt:lpstr>Office Theme</vt:lpstr>
      <vt:lpstr>CPE432: Computer Architecture and Organization (2)   Course Introduction</vt:lpstr>
      <vt:lpstr>Outline</vt:lpstr>
      <vt:lpstr>Course Information</vt:lpstr>
      <vt:lpstr>Textbook and References</vt:lpstr>
      <vt:lpstr>Course Objectives</vt:lpstr>
      <vt:lpstr>Course Outcomes</vt:lpstr>
      <vt:lpstr>Course Topics</vt:lpstr>
      <vt:lpstr>Policies</vt:lpstr>
      <vt:lpstr>Grading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432 Course Introduction</dc:title>
  <dc:creator>Dr. Gheith Abandah</dc:creator>
  <cp:lastModifiedBy>Gheith Abandah</cp:lastModifiedBy>
  <cp:revision>123</cp:revision>
  <cp:lastPrinted>2017-09-16T11:06:23Z</cp:lastPrinted>
  <dcterms:created xsi:type="dcterms:W3CDTF">2005-01-12T15:15:41Z</dcterms:created>
  <dcterms:modified xsi:type="dcterms:W3CDTF">2020-10-08T07:04:38Z</dcterms:modified>
</cp:coreProperties>
</file>