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322" r:id="rId2"/>
    <p:sldId id="323" r:id="rId3"/>
    <p:sldId id="494" r:id="rId4"/>
    <p:sldId id="495" r:id="rId5"/>
    <p:sldId id="502" r:id="rId6"/>
    <p:sldId id="503" r:id="rId7"/>
    <p:sldId id="501" r:id="rId8"/>
    <p:sldId id="498" r:id="rId9"/>
    <p:sldId id="496" r:id="rId10"/>
    <p:sldId id="500" r:id="rId11"/>
  </p:sldIdLst>
  <p:sldSz cx="9144000" cy="6858000" type="letter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4595" autoAdjust="0"/>
  </p:normalViewPr>
  <p:slideViewPr>
    <p:cSldViewPr snapToGrid="0">
      <p:cViewPr varScale="1">
        <p:scale>
          <a:sx n="58" d="100"/>
          <a:sy n="58" d="100"/>
        </p:scale>
        <p:origin x="-8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 snapToGrid="0">
      <p:cViewPr varScale="1">
        <p:scale>
          <a:sx n="50" d="100"/>
          <a:sy n="50" d="100"/>
        </p:scale>
        <p:origin x="-1830" y="-10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BD89B3-4D51-4CB4-B450-EB84EDA514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438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755E752-A36E-4277-89EC-6687B8B70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984500" y="9458325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16" tIns="46508" rIns="93016" bIns="46508">
            <a:spAutoFit/>
          </a:bodyPr>
          <a:lstStyle>
            <a:lvl1pPr defTabSz="919163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919163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300" b="0" smtClean="0">
                <a:solidFill>
                  <a:schemeClr val="tx1"/>
                </a:solidFill>
              </a:rPr>
              <a:t>Page </a:t>
            </a:r>
            <a:fld id="{4B5C09BF-28FD-49FC-A6D7-8A3A15F607DA}" type="slidenum">
              <a:rPr lang="en-US" altLang="en-US" sz="1300" b="0" smtClean="0">
                <a:solidFill>
                  <a:schemeClr val="tx1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300" b="0" smtClean="0">
              <a:solidFill>
                <a:schemeClr val="tx1"/>
              </a:solidFill>
            </a:endParaRPr>
          </a:p>
        </p:txBody>
      </p:sp>
      <p:sp>
        <p:nvSpPr>
          <p:cNvPr id="12295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6975" y="955675"/>
            <a:ext cx="4403725" cy="3303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8792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25224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000" b="0" smtClean="0">
                <a:solidFill>
                  <a:schemeClr val="tx1"/>
                </a:solidFill>
                <a:latin typeface="Times New Roman" pitchFamily="18" charset="0"/>
              </a:rPr>
              <a:t>CS252 S05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fld id="{53D7B564-FCBB-45A5-9119-E1089AEC760A}" type="slidenum">
              <a:rPr lang="en-US" altLang="en-US" sz="1000" b="0" smtClean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altLang="en-US" sz="10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411EC-7B34-4F0C-BE25-FF616C4A44D4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417BF-B802-49DC-B037-869587F92CAB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2282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F6AE-0418-4BB6-BEC5-AA982E1F52E7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88348-A4AF-4DB1-A572-67EE8A7F42C6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37587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951BC-E896-467F-92B2-7F5F4A23F7DF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5933-EF15-4CE2-B4CF-6B7793A45F77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4512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7D01-1CFA-42B1-A5AF-E3C8F93A90BA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BAB4-8A8C-43EA-9568-39CFBB29FB46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26546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F67E4-6E49-4799-95C6-441573D317AC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E783B-DBDF-4C08-82F2-B9C48B2A645A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37120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E0E9F-4FEC-4140-ABF5-F707B490687B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718D1-892F-445C-8FFB-B79389B407CB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837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713D7-8390-4FB1-9570-5EC95999095B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AAA34-8245-4E46-99C1-7A530BF3C194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75886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EE94B-4FA4-4C30-B4C9-B4DE76906E11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9C95-1782-4CBA-81C2-A6ABFB8D60DF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1822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B02D-7002-4325-B0FA-C2F272191723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F62E8-62FC-45CA-B7DE-2718CD3180DA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52544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30A56-EE68-4DF5-834E-2AA497B6B5EB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A23D-4F0B-425D-9A9C-38EB80BAC7BF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80082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9B291-BDAE-425C-8DFA-3BB3D56F0D98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05316-4B2D-43B0-910D-CC85A9A88A52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9867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2736C50-3CD7-49B1-8787-DE7B291BCD49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1F211C-D8E9-4708-84C6-E8ABBBE3C384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549894571732525/" TargetMode="External"/><Relationship Id="rId2" Type="http://schemas.openxmlformats.org/officeDocument/2006/relationships/hyperlink" Target="http://www.abandah.com/gheit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andah.com/gheith/?page_id=230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pages/Computer-Engineering-Department/36963965646610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98650"/>
            <a:ext cx="7753350" cy="1666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b="1" dirty="0" smtClean="0"/>
              <a:t>CPE432: </a:t>
            </a:r>
            <a:r>
              <a:rPr lang="en-US" sz="4000" b="1" dirty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Computer Architecture and Organization (2)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Course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71575" y="4289425"/>
            <a:ext cx="6900863" cy="129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Prof. Gheith Abandah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JO" dirty="0" smtClean="0"/>
              <a:t>أ.د. غيث علي عبندة</a:t>
            </a:r>
            <a:endParaRPr lang="en-US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r>
              <a:rPr lang="en-US" altLang="en-US" b="1" smtClean="0"/>
              <a:t>Important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22375"/>
          <a:ext cx="7772400" cy="512127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49345">
                  <a:extLst>
                    <a:ext uri="{9D8B030D-6E8A-4147-A177-3AD203B41FA5}"/>
                  </a:extLst>
                </a:gridCol>
                <a:gridCol w="4023055">
                  <a:extLst>
                    <a:ext uri="{9D8B030D-6E8A-4147-A177-3AD203B41FA5}"/>
                  </a:extLst>
                </a:gridCol>
              </a:tblGrid>
              <a:tr h="6401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/>
                          <a:cs typeface="Arial"/>
                        </a:rPr>
                        <a:t>Sun 2 Feb, 2020</a:t>
                      </a:r>
                      <a:endParaRPr lang="en-US" sz="28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First Lecture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Thu 27 Feb, 2020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Quiz 1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Thu 26 Mar, 2020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/>
                          <a:cs typeface="Arial"/>
                        </a:rPr>
                        <a:t>Midterm Exam</a:t>
                      </a:r>
                      <a:endParaRPr lang="en-US" sz="28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Tue 21 Apr, 2020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Quiz 2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6402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Thu 30 Apr, 2020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Project Report Due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Thu 7 May, 2020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Last Date to Withdraw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/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Sun 10 May, 2020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Last Lecture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401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/>
                          <a:cs typeface="Arial"/>
                        </a:rPr>
                        <a:t>May 13 – 21, 2020</a:t>
                      </a:r>
                      <a:endParaRPr lang="en-US" sz="280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/>
                          <a:cs typeface="Arial"/>
                        </a:rPr>
                        <a:t>Final Exam Period</a:t>
                      </a:r>
                      <a:endParaRPr lang="en-US" sz="28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2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fld id="{F0A325CD-CB07-4241-9271-C676F44F261E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buFont typeface="Arial" charset="0"/>
                <a:buNone/>
              </a:pPr>
              <a:t>10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Course Information</a:t>
            </a:r>
          </a:p>
          <a:p>
            <a:pPr eaLnBrk="1" hangingPunct="1"/>
            <a:r>
              <a:rPr lang="en-US" altLang="en-US" smtClean="0"/>
              <a:t>Textbook and References</a:t>
            </a:r>
          </a:p>
          <a:p>
            <a:pPr eaLnBrk="1" hangingPunct="1"/>
            <a:r>
              <a:rPr lang="en-US" altLang="en-US" smtClean="0"/>
              <a:t>Course Objectives and Outcomes</a:t>
            </a:r>
          </a:p>
          <a:p>
            <a:pPr eaLnBrk="1" hangingPunct="1"/>
            <a:r>
              <a:rPr lang="en-US" altLang="en-US" smtClean="0"/>
              <a:t>Course Topics</a:t>
            </a:r>
          </a:p>
          <a:p>
            <a:pPr eaLnBrk="1" hangingPunct="1"/>
            <a:r>
              <a:rPr lang="en-US" altLang="en-US" smtClean="0"/>
              <a:t>Policies</a:t>
            </a:r>
          </a:p>
          <a:p>
            <a:pPr eaLnBrk="1" hangingPunct="1"/>
            <a:r>
              <a:rPr lang="en-US" altLang="en-US" smtClean="0"/>
              <a:t>Grading</a:t>
            </a:r>
          </a:p>
          <a:p>
            <a:pPr eaLnBrk="1" hangingPunct="1"/>
            <a:r>
              <a:rPr lang="en-US" altLang="en-US" smtClean="0"/>
              <a:t>Important Dates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CBDD80E9-34C9-4BDD-B0FD-AB0C6CF46DE2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Course Information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Instructor: 	</a:t>
            </a:r>
            <a:r>
              <a:rPr lang="en-US" b="1" dirty="0" smtClean="0"/>
              <a:t>Prof. Gheith Abandah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Email: 		</a:t>
            </a:r>
            <a:r>
              <a:rPr lang="en-US" b="1" dirty="0" smtClean="0"/>
              <a:t>abandah@ju.edu.jo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Office: 		</a:t>
            </a:r>
            <a:r>
              <a:rPr lang="en-US" b="1" dirty="0" smtClean="0"/>
              <a:t>CPE 406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Home page: 	</a:t>
            </a:r>
            <a:r>
              <a:rPr lang="en-US" b="1" dirty="0" smtClean="0">
                <a:hlinkClick r:id="rId2"/>
              </a:rPr>
              <a:t>http://www.abandah.com/gheith</a:t>
            </a:r>
            <a:r>
              <a:rPr lang="en-US" b="1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Facebook group:</a:t>
            </a:r>
            <a:endParaRPr lang="en-US" dirty="0"/>
          </a:p>
          <a:p>
            <a:pPr marL="0" indent="0" algn="ctr" eaLnBrk="1" fontAlgn="auto" hangingPunct="1">
              <a:spcAft>
                <a:spcPts val="1800"/>
              </a:spcAft>
              <a:buFont typeface="Arial" charset="0"/>
              <a:buNone/>
              <a:defRPr/>
            </a:pPr>
            <a:r>
              <a:rPr lang="en-US" sz="3800" b="1" dirty="0" smtClean="0"/>
              <a:t>	</a:t>
            </a:r>
            <a:r>
              <a:rPr lang="en-US" sz="2800" b="1" u="sng" dirty="0" smtClean="0">
                <a:hlinkClick r:id="rId3"/>
              </a:rPr>
              <a:t>https://www.facebook.com/groups/549894571732525/</a:t>
            </a:r>
            <a:endParaRPr lang="en-US" sz="3300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Prerequisites:	</a:t>
            </a:r>
            <a:r>
              <a:rPr lang="en-US" b="1" dirty="0"/>
              <a:t>CPE 335: Computer </a:t>
            </a:r>
            <a:r>
              <a:rPr lang="en-US" b="1" dirty="0" smtClean="0"/>
              <a:t>Architecture </a:t>
            </a:r>
            <a:r>
              <a:rPr lang="en-US" b="1" dirty="0"/>
              <a:t>and </a:t>
            </a:r>
            <a:r>
              <a:rPr lang="en-US" b="1" dirty="0" smtClean="0"/>
              <a:t>			Organization (1)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Office hours: 	</a:t>
            </a:r>
            <a:r>
              <a:rPr lang="fr-FR" b="1" dirty="0"/>
              <a:t>Sun, Tue:  10:30-11:30</a:t>
            </a:r>
          </a:p>
          <a:p>
            <a:pPr marL="0" indent="0">
              <a:buFont typeface="Arial" charset="0"/>
              <a:buNone/>
              <a:defRPr/>
            </a:pPr>
            <a:r>
              <a:rPr lang="en-US" b="1" dirty="0" smtClean="0"/>
              <a:t>			Mon, Wed:  1-2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9E24EFCE-D1A8-4F4D-8ACF-D5CAF28B604B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Textbook and References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8763" y="1258888"/>
            <a:ext cx="8661400" cy="49863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/>
              <a:t>Patterson and Hennessy. Computer Organization &amp; Design: The Hardware/Software Interface, RISC-V ed., Morgan Kaufmann, Elsevier Inc., 2018.</a:t>
            </a:r>
            <a:endParaRPr lang="en-US" sz="2400" b="1" dirty="0" smtClean="0"/>
          </a:p>
          <a:p>
            <a:pPr eaLnBrk="1" hangingPunct="1">
              <a:defRPr/>
            </a:pPr>
            <a:r>
              <a:rPr lang="en-US" sz="2400" dirty="0" smtClean="0"/>
              <a:t>References:</a:t>
            </a:r>
          </a:p>
          <a:p>
            <a:pPr lvl="1" eaLnBrk="1" hangingPunct="1">
              <a:defRPr/>
            </a:pPr>
            <a:r>
              <a:rPr lang="en-US" sz="2000" dirty="0" smtClean="0"/>
              <a:t>Hennessy </a:t>
            </a:r>
            <a:r>
              <a:rPr lang="en-US" sz="2000" dirty="0"/>
              <a:t>and Patterson, Computer Architecture: A Quantitative Approach, 6th ed., Morgan Kaufmann, Elsevier Inc., 2017. </a:t>
            </a:r>
            <a:endParaRPr lang="en-US" sz="2000" dirty="0" smtClean="0"/>
          </a:p>
          <a:p>
            <a:pPr lvl="1" eaLnBrk="1" hangingPunct="1">
              <a:defRPr/>
            </a:pPr>
            <a:r>
              <a:rPr lang="en-US" sz="2000" dirty="0" smtClean="0"/>
              <a:t>J</a:t>
            </a:r>
            <a:r>
              <a:rPr lang="en-US" sz="2000" dirty="0"/>
              <a:t>. P. Shen and M. H. </a:t>
            </a:r>
            <a:r>
              <a:rPr lang="en-US" sz="2000" dirty="0" err="1"/>
              <a:t>Lipasti</a:t>
            </a:r>
            <a:r>
              <a:rPr lang="en-US" sz="2000" dirty="0"/>
              <a:t>. Modern Processor Design: Fundamentals of Superscalar Processors, Mc </a:t>
            </a:r>
            <a:r>
              <a:rPr lang="en-US" sz="2000" dirty="0" err="1"/>
              <a:t>Graw</a:t>
            </a:r>
            <a:r>
              <a:rPr lang="en-US" sz="2000" dirty="0"/>
              <a:t> Hill, 2005.</a:t>
            </a:r>
          </a:p>
          <a:p>
            <a:pPr lvl="1" eaLnBrk="1" hangingPunct="1">
              <a:defRPr/>
            </a:pPr>
            <a:r>
              <a:rPr lang="en-US" sz="2000" dirty="0"/>
              <a:t>D. Culler and J.P. Singh with A. Gupta. Parallel Computer Architecture: A Hardware/Software Approach, Morgan Kaufmann, 1998. </a:t>
            </a:r>
          </a:p>
          <a:p>
            <a:pPr lvl="1" eaLnBrk="1" hangingPunct="1">
              <a:defRPr/>
            </a:pPr>
            <a:r>
              <a:rPr lang="en-US" sz="2000" dirty="0"/>
              <a:t>J. Hayes. Computer Architecture and Organization, 3rd ed., McGraw-Hill, 1998.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sz="2400" dirty="0" smtClean="0"/>
              <a:t>Course </a:t>
            </a:r>
            <a:r>
              <a:rPr lang="en-US" sz="2400" dirty="0"/>
              <a:t>slides at: </a:t>
            </a:r>
            <a:r>
              <a:rPr lang="en-US" sz="2400" dirty="0" smtClean="0"/>
              <a:t>	</a:t>
            </a:r>
            <a:r>
              <a:rPr lang="en-US" sz="2000" dirty="0" smtClean="0">
                <a:hlinkClick r:id="rId2"/>
              </a:rPr>
              <a:t>http://www.abandah.com/gheith/?page_id=2302</a:t>
            </a:r>
            <a:r>
              <a:rPr lang="en-US" sz="2000" dirty="0" smtClean="0"/>
              <a:t> </a:t>
            </a:r>
            <a:endParaRPr lang="en-US" sz="2000" dirty="0"/>
          </a:p>
          <a:p>
            <a:pPr marL="342900" lvl="1" indent="-342900" eaLnBrk="1" hangingPunct="1">
              <a:buFont typeface="Arial" charset="0"/>
              <a:buChar char="•"/>
              <a:defRPr/>
            </a:pPr>
            <a:endParaRPr lang="en-US" sz="2400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146CA80-A006-4DC3-8A14-D8505529932B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Course Objectives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41300" y="1466850"/>
            <a:ext cx="8626475" cy="4830763"/>
          </a:xfrm>
        </p:spPr>
        <p:txBody>
          <a:bodyPr/>
          <a:lstStyle/>
          <a:p>
            <a:r>
              <a:rPr lang="en-US" altLang="en-US" sz="2400" smtClean="0"/>
              <a:t>Introduce students to the technological changes in designing and building processors and computers. </a:t>
            </a:r>
          </a:p>
          <a:p>
            <a:r>
              <a:rPr lang="en-US" altLang="en-US" sz="2400" smtClean="0"/>
              <a:t>Introduce students to the advanced techniques used in modern processors including pipelining, branch prediction, dynamic and speculative execution, multiple issue, multithreading, and software optimizations.</a:t>
            </a:r>
          </a:p>
          <a:p>
            <a:r>
              <a:rPr lang="en-US" altLang="en-US" sz="2400" smtClean="0"/>
              <a:t> Introduce the students to the basic concepts and technologies used in designing memory and storage systems including cache, main memory, virtual memory, and secondary memory.</a:t>
            </a:r>
          </a:p>
          <a:p>
            <a:r>
              <a:rPr lang="en-US" altLang="en-US" sz="2400" smtClean="0"/>
              <a:t>Introduce the students to the various approaches in parallel processing including SIMD extensions, vector processors, GPUs, multicore processors, shared memory multiprocessors, clusters, and message-passing multicomputers.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0E9AB263-A4C6-48EC-B412-8096B827223E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5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Course Outcomes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73038" y="1363663"/>
            <a:ext cx="8780462" cy="4933950"/>
          </a:xfrm>
        </p:spPr>
        <p:txBody>
          <a:bodyPr/>
          <a:lstStyle/>
          <a:p>
            <a:r>
              <a:rPr lang="en-US" altLang="en-US" sz="3000" smtClean="0"/>
              <a:t>Understand and analyze the performance of single-processor architectures, as well as multiprocessor architectures [1].</a:t>
            </a:r>
          </a:p>
          <a:p>
            <a:r>
              <a:rPr lang="en-US" altLang="en-US" sz="3000" smtClean="0"/>
              <a:t>Understand and analyze the performance of memory hierarchy levels [1].</a:t>
            </a:r>
          </a:p>
          <a:p>
            <a:r>
              <a:rPr lang="en-US" altLang="en-US" sz="3000" smtClean="0"/>
              <a:t>Understand the technological improvements and the effect of these improvements on modern computers [4].</a:t>
            </a:r>
          </a:p>
          <a:p>
            <a:r>
              <a:rPr lang="en-US" altLang="en-US" sz="3000" smtClean="0"/>
              <a:t>Survey research papers that describe contemporary issues in computer design [4, 7].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0279E87B-EB20-47AB-A55D-2CA691FC4532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6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Course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Introduction</a:t>
            </a:r>
          </a:p>
          <a:p>
            <a:pPr>
              <a:defRPr/>
            </a:pPr>
            <a:r>
              <a:rPr lang="en-US" sz="2800" dirty="0" smtClean="0"/>
              <a:t>Computer Technology and Performance </a:t>
            </a:r>
            <a:r>
              <a:rPr lang="en-US" sz="2800" dirty="0"/>
              <a:t>(</a:t>
            </a:r>
            <a:r>
              <a:rPr lang="en-US" sz="2800" dirty="0" smtClean="0"/>
              <a:t>1.5-1.11)</a:t>
            </a:r>
            <a:endParaRPr lang="en-US" sz="2800" dirty="0"/>
          </a:p>
          <a:p>
            <a:pPr>
              <a:defRPr/>
            </a:pPr>
            <a:r>
              <a:rPr lang="en-US" sz="2800" dirty="0" smtClean="0"/>
              <a:t>Processor: Instruction-Level </a:t>
            </a:r>
            <a:r>
              <a:rPr lang="en-US" sz="2800" dirty="0"/>
              <a:t>Parallelism </a:t>
            </a:r>
            <a:r>
              <a:rPr lang="en-US" sz="2800" dirty="0" smtClean="0"/>
              <a:t>(</a:t>
            </a:r>
            <a:r>
              <a:rPr lang="en-US" sz="2800" dirty="0"/>
              <a:t>4.6‒4.11, 4.14‒4.15</a:t>
            </a:r>
            <a:r>
              <a:rPr lang="en-US" sz="2800" dirty="0" smtClean="0"/>
              <a:t>)</a:t>
            </a:r>
            <a:endParaRPr lang="en-US" sz="2800" dirty="0"/>
          </a:p>
          <a:p>
            <a:pPr marL="0" indent="0" algn="ctr">
              <a:buFont typeface="Arial" charset="0"/>
              <a:buNone/>
              <a:defRPr/>
            </a:pPr>
            <a:r>
              <a:rPr lang="en-US" sz="2800" i="1" dirty="0" smtClean="0"/>
              <a:t>Midterm Exam</a:t>
            </a:r>
          </a:p>
          <a:p>
            <a:pPr>
              <a:defRPr/>
            </a:pPr>
            <a:r>
              <a:rPr lang="en-US" sz="2800" dirty="0"/>
              <a:t>Memory Hierarchy </a:t>
            </a:r>
            <a:r>
              <a:rPr lang="en-US" sz="2800" dirty="0" smtClean="0"/>
              <a:t>(</a:t>
            </a:r>
            <a:r>
              <a:rPr lang="en-US" sz="2800" dirty="0"/>
              <a:t>5.1‒5.11, 5.13, 5.16‒5.17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defRPr/>
            </a:pPr>
            <a:r>
              <a:rPr lang="en-US" sz="2800" dirty="0" smtClean="0"/>
              <a:t>Parallel Processors (</a:t>
            </a:r>
            <a:r>
              <a:rPr lang="en-US" sz="2800" dirty="0"/>
              <a:t>6.1‒6.8, 6.10‒6.14</a:t>
            </a:r>
            <a:r>
              <a:rPr lang="en-US" sz="2800" dirty="0" smtClean="0"/>
              <a:t>)</a:t>
            </a:r>
            <a:endParaRPr lang="en-US" sz="2800" dirty="0"/>
          </a:p>
          <a:p>
            <a:pPr marL="0" indent="0" algn="ctr">
              <a:buFont typeface="Arial" charset="0"/>
              <a:buNone/>
              <a:defRPr/>
            </a:pPr>
            <a:r>
              <a:rPr lang="en-US" sz="2800" i="1" dirty="0" smtClean="0"/>
              <a:t>Final Exam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129FFF35-0BE0-45EC-A713-BC802DA86D8F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7</a:t>
            </a:fld>
            <a:endParaRPr lang="en-US" altLang="en-US" sz="140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Policies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Attendance is required</a:t>
            </a:r>
          </a:p>
          <a:p>
            <a:pPr eaLnBrk="1" hangingPunct="1"/>
            <a:r>
              <a:rPr lang="en-US" altLang="en-US" smtClean="0"/>
              <a:t>All submitted work must be yours</a:t>
            </a:r>
          </a:p>
          <a:p>
            <a:pPr eaLnBrk="1" hangingPunct="1"/>
            <a:r>
              <a:rPr lang="en-US" altLang="en-US" smtClean="0"/>
              <a:t>Cheating will not be tolerated</a:t>
            </a:r>
          </a:p>
          <a:p>
            <a:pPr eaLnBrk="1" hangingPunct="1"/>
            <a:r>
              <a:rPr lang="en-US" altLang="en-US" smtClean="0"/>
              <a:t>Open-book exams</a:t>
            </a:r>
          </a:p>
          <a:p>
            <a:pPr eaLnBrk="1" hangingPunct="1"/>
            <a:r>
              <a:rPr lang="en-US" altLang="en-US" smtClean="0"/>
              <a:t>Join the facebook group</a:t>
            </a:r>
          </a:p>
          <a:p>
            <a:pPr eaLnBrk="1" hangingPunct="1"/>
            <a:r>
              <a:rPr lang="en-US" altLang="en-US" smtClean="0"/>
              <a:t>Check department announcements at: </a:t>
            </a:r>
            <a:r>
              <a:rPr lang="en-US" altLang="en-US" smtClean="0">
                <a:hlinkClick r:id="rId2"/>
              </a:rPr>
              <a:t>http://www.facebook.com/pages/Computer-Engineering-Department/369639656466107</a:t>
            </a:r>
            <a:r>
              <a:rPr lang="en-US" altLang="en-US" smtClean="0"/>
              <a:t> 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06BD855-E5BC-4BFC-A054-2DCDB36D1568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Grading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92313"/>
            <a:ext cx="8229600" cy="413385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Two Quizzes				  8%</a:t>
            </a:r>
          </a:p>
          <a:p>
            <a:pPr eaLnBrk="1" hangingPunct="1"/>
            <a:r>
              <a:rPr lang="en-US" altLang="en-US" sz="2800" smtClean="0"/>
              <a:t>Research Project			12%</a:t>
            </a:r>
          </a:p>
          <a:p>
            <a:pPr eaLnBrk="1" hangingPunct="1"/>
            <a:r>
              <a:rPr lang="en-US" altLang="en-US" sz="2800" smtClean="0"/>
              <a:t>Midterm Exam 				30% </a:t>
            </a:r>
          </a:p>
          <a:p>
            <a:pPr eaLnBrk="1" hangingPunct="1"/>
            <a:r>
              <a:rPr lang="en-US" altLang="en-US" sz="2800" smtClean="0"/>
              <a:t>Final Exam 				50% 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EE632B9-4078-4C62-BF0C-A7BC71F1072D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en-US" sz="1400" b="0" smtClean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2430</TotalTime>
  <Pages>12</Pages>
  <Words>477</Words>
  <Application>Microsoft Office PowerPoint</Application>
  <PresentationFormat>Letter Paper (8.5x11 in)</PresentationFormat>
  <Paragraphs>87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Helvetica</vt:lpstr>
      <vt:lpstr>SimSun</vt:lpstr>
      <vt:lpstr>Office Theme</vt:lpstr>
      <vt:lpstr>CPE432: Computer Architecture and Organization (2)   Course Introduction</vt:lpstr>
      <vt:lpstr>Outline</vt:lpstr>
      <vt:lpstr>Course Information</vt:lpstr>
      <vt:lpstr>Textbook and References</vt:lpstr>
      <vt:lpstr>Course Objectives</vt:lpstr>
      <vt:lpstr>Course Outcomes</vt:lpstr>
      <vt:lpstr>Course Topics</vt:lpstr>
      <vt:lpstr>Policies</vt:lpstr>
      <vt:lpstr>Grading</vt:lpstr>
      <vt:lpstr>Important Dates</vt:lpstr>
    </vt:vector>
  </TitlesOfParts>
  <Company>University of Jordan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 432 Course Introduction</dc:title>
  <dc:creator>Dr. Gheith Abandah</dc:creator>
  <cp:lastModifiedBy>Dr. Gheith Abandah</cp:lastModifiedBy>
  <cp:revision>121</cp:revision>
  <cp:lastPrinted>2017-09-16T11:06:23Z</cp:lastPrinted>
  <dcterms:created xsi:type="dcterms:W3CDTF">2005-01-12T15:15:41Z</dcterms:created>
  <dcterms:modified xsi:type="dcterms:W3CDTF">2020-01-29T11:49:12Z</dcterms:modified>
</cp:coreProperties>
</file>