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00" r:id="rId2"/>
    <p:sldId id="404" r:id="rId3"/>
    <p:sldId id="438" r:id="rId4"/>
    <p:sldId id="405" r:id="rId5"/>
    <p:sldId id="406" r:id="rId6"/>
    <p:sldId id="407" r:id="rId7"/>
    <p:sldId id="437" r:id="rId8"/>
    <p:sldId id="384" r:id="rId9"/>
    <p:sldId id="385" r:id="rId10"/>
    <p:sldId id="408" r:id="rId11"/>
    <p:sldId id="410" r:id="rId12"/>
    <p:sldId id="436" r:id="rId13"/>
    <p:sldId id="412" r:id="rId14"/>
    <p:sldId id="416" r:id="rId15"/>
    <p:sldId id="388" r:id="rId16"/>
    <p:sldId id="435" r:id="rId17"/>
    <p:sldId id="328" r:id="rId18"/>
    <p:sldId id="351" r:id="rId19"/>
    <p:sldId id="414" r:id="rId20"/>
    <p:sldId id="423" r:id="rId21"/>
    <p:sldId id="424" r:id="rId22"/>
    <p:sldId id="425" r:id="rId23"/>
    <p:sldId id="426" r:id="rId24"/>
    <p:sldId id="434" r:id="rId25"/>
    <p:sldId id="401" r:id="rId26"/>
    <p:sldId id="402" r:id="rId27"/>
    <p:sldId id="433" r:id="rId28"/>
    <p:sldId id="336" r:id="rId29"/>
    <p:sldId id="432" r:id="rId30"/>
    <p:sldId id="337" r:id="rId31"/>
    <p:sldId id="338" r:id="rId32"/>
    <p:sldId id="375" r:id="rId33"/>
    <p:sldId id="393" r:id="rId34"/>
    <p:sldId id="392" r:id="rId35"/>
    <p:sldId id="394" r:id="rId36"/>
    <p:sldId id="430" r:id="rId37"/>
    <p:sldId id="417" r:id="rId38"/>
    <p:sldId id="395" r:id="rId39"/>
    <p:sldId id="380" r:id="rId40"/>
    <p:sldId id="415" r:id="rId41"/>
    <p:sldId id="431" r:id="rId42"/>
    <p:sldId id="399" r:id="rId4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>
      <p:cViewPr varScale="1">
        <p:scale>
          <a:sx n="115" d="100"/>
          <a:sy n="115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B71B-25A2-4FAA-B791-4493A97A84C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DAB7-9288-4F99-825F-D87A617E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DB7B-8C7A-4157-A0AD-4BEB9D317997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FD29C-4C45-4570-8609-C2414DBE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B757A-554A-4FC3-9BD3-892E12505518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3714-1D06-454B-89E4-18538267AC24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1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8C08-8EBF-46C2-A7BD-DF3F42D5B18A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F789-BE8F-4BF4-AA31-2928552F5166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2FB9-03DA-496B-9CC7-0DAE14EBA6A6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489C-A797-465D-8C4B-8D7E90F6986D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D18-B2A2-4486-96CD-D11E83172236}" type="datetime1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49E5-73E1-490F-B499-3618A65FACBF}" type="datetime1">
              <a:rPr lang="de-DE" smtClean="0"/>
              <a:t>06.10.2019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7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D378-31DB-4630-AED0-12ACC597B1CE}" type="datetime1">
              <a:rPr lang="de-DE" smtClean="0"/>
              <a:t>06.10.2019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36A-4A1A-442D-AFB3-4EA0CCDBCD9E}" type="datetime1">
              <a:rPr lang="de-DE" smtClean="0"/>
              <a:t>06.10.2019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86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EEA-405B-4041-B020-AF0C0EBD14A2}" type="datetime1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46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DA8E-1F73-4DD0-AB50-54732F445B43}" type="datetime1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0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B2C3-6BFA-45E1-B73D-B034A296F1C5}" type="datetime1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cpp-compiler-developer-guide-and-referenc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568952" cy="1470025"/>
          </a:xfrm>
        </p:spPr>
        <p:txBody>
          <a:bodyPr/>
          <a:lstStyle/>
          <a:p>
            <a:r>
              <a:rPr lang="en-US" dirty="0" smtClean="0"/>
              <a:t>Chapter 03: Modern Architectures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14" y="1639596"/>
            <a:ext cx="4793548" cy="4381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60" y="6093296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charset="0"/>
              </a:rPr>
              <a:t>Adapted by Prof. Gheith Abandah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4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908720"/>
          </a:xfrm>
        </p:spPr>
        <p:txBody>
          <a:bodyPr/>
          <a:lstStyle/>
          <a:p>
            <a:r>
              <a:rPr lang="en-US" dirty="0" smtClean="0"/>
              <a:t>Performance of MM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252526"/>
                <a:ext cx="9144000" cy="3605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Example: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= 128</a:t>
                </a:r>
              </a:p>
              <a:p>
                <a:r>
                  <a:rPr lang="en-US" dirty="0" smtClean="0"/>
                  <a:t>Data </a:t>
                </a:r>
                <a:r>
                  <a:rPr lang="en-US" dirty="0"/>
                  <a:t>transfer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mem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𝟑𝟖𝟒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Data transfer (from/to Cache):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= 128: 128</a:t>
                </a:r>
                <a:r>
                  <a:rPr lang="en-US" baseline="30000" dirty="0" smtClean="0"/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 3 </a:t>
                </a:r>
                <a:r>
                  <a:rPr lang="en-US" dirty="0">
                    <a:sym typeface="Symbol" panose="05050102010706020507" pitchFamily="18" charset="2"/>
                  </a:rPr>
                  <a:t> 8B </a:t>
                </a:r>
                <a:r>
                  <a:rPr lang="en-US" dirty="0" smtClean="0">
                    <a:sym typeface="Symbol" panose="05050102010706020507" pitchFamily="18" charset="2"/>
                  </a:rPr>
                  <a:t>= 384 KB (fits in Cache)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Computation </a:t>
                </a:r>
                <a:r>
                  <a:rPr lang="en-US" dirty="0"/>
                  <a:t>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comp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𝑭𝒍𝒐𝒑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𝟑𝟖𝟒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𝑮𝑭𝒍𝒐𝒑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Total operations: 2</a:t>
                </a:r>
                <a:r>
                  <a:rPr lang="en-US" dirty="0" smtClean="0">
                    <a:sym typeface="Symbol" panose="05050102010706020507" pitchFamily="18" charset="2"/>
                  </a:rPr>
                  <a:t></a:t>
                </a:r>
                <a:r>
                  <a:rPr lang="en-US" i="1" dirty="0" smtClean="0">
                    <a:sym typeface="Symbol" panose="05050102010706020507" pitchFamily="18" charset="2"/>
                  </a:rPr>
                  <a:t>n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3</a:t>
                </a:r>
                <a:r>
                  <a:rPr lang="en-US" dirty="0" smtClean="0">
                    <a:sym typeface="Symbol" panose="05050102010706020507" pitchFamily="18" charset="2"/>
                  </a:rPr>
                  <a:t> = </a:t>
                </a:r>
                <a:r>
                  <a:rPr lang="en-US" dirty="0"/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128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3</a:t>
                </a:r>
                <a:r>
                  <a:rPr lang="en-US" dirty="0" smtClean="0">
                    <a:sym typeface="Symbol" panose="05050102010706020507" pitchFamily="18" charset="2"/>
                  </a:rPr>
                  <a:t> = 2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22</a:t>
                </a:r>
                <a:r>
                  <a:rPr lang="en-US" dirty="0" smtClean="0">
                    <a:sym typeface="Symbol" panose="05050102010706020507" pitchFamily="18" charset="2"/>
                  </a:rPr>
                  <a:t> Flops</a:t>
                </a:r>
                <a:endParaRPr lang="en-US" dirty="0" smtClean="0"/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Execution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exec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Achievable performance: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𝑭𝒍𝒐𝒑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𝟐𝟐𝟑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𝑮𝑭𝒍𝒐𝒑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</a:t>
                </a:r>
                <a:r>
                  <a:rPr lang="en-US" dirty="0" smtClean="0"/>
                  <a:t>60% of peak)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 Lot </a:t>
                </a:r>
                <a:r>
                  <a:rPr lang="en-US" dirty="0">
                    <a:sym typeface="Symbol" panose="05050102010706020507" pitchFamily="18" charset="2"/>
                  </a:rPr>
                  <a:t>of data reuse in </a:t>
                </a:r>
                <a:r>
                  <a:rPr lang="en-US" dirty="0" smtClean="0">
                    <a:sym typeface="Symbol" panose="05050102010706020507" pitchFamily="18" charset="2"/>
                  </a:rPr>
                  <a:t>MM </a:t>
                </a:r>
                <a:r>
                  <a:rPr lang="en-US" dirty="0" smtClean="0">
                    <a:sym typeface="Symbol" panose="05050102010706020507" pitchFamily="18" charset="2"/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temporal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locality</a:t>
                </a:r>
                <a:r>
                  <a:rPr lang="en-US" dirty="0" smtClean="0">
                    <a:sym typeface="Symbol" panose="05050102010706020507" pitchFamily="18" charset="2"/>
                  </a:rPr>
                  <a:t>).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What </a:t>
                </a:r>
                <a:r>
                  <a:rPr lang="en-US" dirty="0">
                    <a:sym typeface="Symbol" panose="05050102010706020507" pitchFamily="18" charset="2"/>
                  </a:rPr>
                  <a:t>if matrices are bigger than cache</a:t>
                </a:r>
                <a:r>
                  <a:rPr lang="en-US" dirty="0" smtClean="0">
                    <a:sym typeface="Symbol" panose="05050102010706020507" pitchFamily="18" charset="2"/>
                  </a:rPr>
                  <a:t>?</a:t>
                </a: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52526"/>
                <a:ext cx="9144000" cy="3605474"/>
              </a:xfrm>
              <a:blipFill>
                <a:blip r:embed="rId2"/>
                <a:stretch>
                  <a:fillRect l="-733" t="-2876" b="-3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20" y="878989"/>
            <a:ext cx="4330981" cy="237353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20" y="1124744"/>
            <a:ext cx="4248472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//Matrix Multiplication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i&lt;n; i++)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 j &lt; n;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double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dotp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for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0; k&lt;n; k++)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pl-PL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dotp </a:t>
            </a:r>
            <a:r>
              <a:rPr lang="pl-PL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U[i][k</a:t>
            </a:r>
            <a:r>
              <a:rPr lang="pl-PL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]*V[k</a:t>
            </a:r>
            <a:r>
              <a:rPr lang="pl-PL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][j];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W[i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][j] = dotp;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de-DE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7766"/>
            <a:ext cx="8856984" cy="1180994"/>
          </a:xfrm>
        </p:spPr>
        <p:txBody>
          <a:bodyPr>
            <a:normAutofit/>
          </a:bodyPr>
          <a:lstStyle/>
          <a:p>
            <a:r>
              <a:rPr lang="en-US" dirty="0" smtClean="0"/>
              <a:t>Spatial Locality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3212976"/>
            <a:ext cx="8712968" cy="33123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Cache Line: </a:t>
            </a:r>
            <a:r>
              <a:rPr lang="en-US" dirty="0" smtClean="0"/>
              <a:t>several items of information as a single memory location.</a:t>
            </a:r>
          </a:p>
          <a:p>
            <a:r>
              <a:rPr lang="en-US" dirty="0" smtClean="0"/>
              <a:t>Instead </a:t>
            </a:r>
            <a:r>
              <a:rPr lang="en-US" dirty="0"/>
              <a:t>of requesting only a single value, an entire cache line is </a:t>
            </a:r>
            <a:r>
              <a:rPr lang="en-US" dirty="0" smtClean="0"/>
              <a:t>loaded with </a:t>
            </a:r>
            <a:r>
              <a:rPr lang="en-US" dirty="0"/>
              <a:t>values from neighboring addresses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Cache </a:t>
            </a:r>
            <a:r>
              <a:rPr lang="en-US" dirty="0"/>
              <a:t>line size </a:t>
            </a:r>
            <a:r>
              <a:rPr lang="en-US" dirty="0" smtClean="0"/>
              <a:t>of 64 </a:t>
            </a:r>
            <a:r>
              <a:rPr lang="en-US" dirty="0"/>
              <a:t>B and double precision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First iteration: </a:t>
            </a:r>
            <a:r>
              <a:rPr lang="en-US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a[0] </a:t>
            </a:r>
            <a:r>
              <a:rPr lang="en-US" dirty="0" smtClean="0"/>
              <a:t>is </a:t>
            </a:r>
            <a:r>
              <a:rPr lang="en-US" dirty="0"/>
              <a:t>requested resulting in a cache </a:t>
            </a:r>
            <a:r>
              <a:rPr lang="en-US" dirty="0" smtClean="0"/>
              <a:t>miss</a:t>
            </a:r>
          </a:p>
          <a:p>
            <a:pPr lvl="1"/>
            <a:r>
              <a:rPr lang="en-US" dirty="0" smtClean="0"/>
              <a:t>Eight consecutive </a:t>
            </a:r>
            <a:r>
              <a:rPr lang="en-US" dirty="0"/>
              <a:t>values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a[0]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a[1]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a[2]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a[3]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a[4]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a[5]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a[6]</a:t>
            </a:r>
            <a:r>
              <a:rPr lang="en-US" dirty="0"/>
              <a:t>, </a:t>
            </a:r>
            <a:r>
              <a:rPr lang="en-US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a[7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</a:t>
            </a:r>
            <a:r>
              <a:rPr lang="en-US" dirty="0" smtClean="0"/>
              <a:t>loaded </a:t>
            </a:r>
            <a:r>
              <a:rPr lang="en-US" dirty="0"/>
              <a:t>into </a:t>
            </a:r>
            <a:r>
              <a:rPr lang="en-US" dirty="0" smtClean="0"/>
              <a:t>one same cache</a:t>
            </a:r>
            <a:r>
              <a:rPr lang="en-US" dirty="0"/>
              <a:t> </a:t>
            </a:r>
            <a:r>
              <a:rPr lang="en-US" dirty="0" smtClean="0"/>
              <a:t>line.</a:t>
            </a:r>
          </a:p>
          <a:p>
            <a:pPr lvl="1"/>
            <a:r>
              <a:rPr lang="en-US" dirty="0" smtClean="0"/>
              <a:t>Next </a:t>
            </a:r>
            <a:r>
              <a:rPr lang="en-US" dirty="0"/>
              <a:t>seven iterations will then result in cache </a:t>
            </a:r>
            <a:r>
              <a:rPr lang="en-US" dirty="0" smtClean="0"/>
              <a:t>hits</a:t>
            </a:r>
            <a:endParaRPr lang="en-US" dirty="0"/>
          </a:p>
          <a:p>
            <a:pPr lvl="1"/>
            <a:r>
              <a:rPr lang="en-US" dirty="0" smtClean="0"/>
              <a:t>Subsequent request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a[8]</a:t>
            </a:r>
            <a:r>
              <a:rPr lang="en-US" dirty="0"/>
              <a:t> resulting again in a cache miss, an so </a:t>
            </a:r>
            <a:r>
              <a:rPr lang="en-US" dirty="0" smtClean="0"/>
              <a:t>on</a:t>
            </a:r>
          </a:p>
          <a:p>
            <a:pPr lvl="1"/>
            <a:r>
              <a:rPr lang="en-US" dirty="0"/>
              <a:t>Overall, the hit ratio in our example is as high as 87.5</a:t>
            </a:r>
            <a:r>
              <a:rPr lang="en-US" dirty="0" smtClean="0"/>
              <a:t>%.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691680" y="1282785"/>
            <a:ext cx="5112568" cy="396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Which data do we load from main </a:t>
            </a:r>
            <a:r>
              <a:rPr lang="en-US" sz="2000" dirty="0" smtClean="0">
                <a:solidFill>
                  <a:schemeClr val="tx1"/>
                </a:solidFill>
              </a:rPr>
              <a:t>memory?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71600" y="2015057"/>
            <a:ext cx="688819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//maximum of an array (elements stored contiguously)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n-NO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i&lt;n; i++)</a:t>
            </a:r>
          </a:p>
          <a:p>
            <a:r>
              <a:rPr lang="de-DE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maximum 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de-DE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(a[i], maximum);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8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b="1" dirty="0" smtClean="0"/>
              <a:t>Optimizing </a:t>
            </a:r>
            <a:r>
              <a:rPr lang="en-US" b="1" dirty="0"/>
              <a:t>Cache </a:t>
            </a:r>
            <a:r>
              <a:rPr lang="en-US" b="1" dirty="0" smtClean="0"/>
              <a:t>Accesses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Coherence </a:t>
            </a:r>
          </a:p>
          <a:p>
            <a:pPr lvl="1"/>
            <a:r>
              <a:rPr lang="en-US" dirty="0" smtClean="0"/>
              <a:t>False Sharing</a:t>
            </a:r>
            <a:endParaRPr lang="en-US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0" y="3861048"/>
            <a:ext cx="6012160" cy="29969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Matrix multiplication: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baseline="-25000" dirty="0" err="1" smtClean="0">
                <a:sym typeface="Symbol" panose="05050102010706020507" pitchFamily="18" charset="2"/>
              </a:rPr>
              <a:t></a:t>
            </a:r>
            <a:r>
              <a:rPr lang="en-US" i="1" baseline="-25000" dirty="0" err="1" smtClean="0">
                <a:sym typeface="Symbol" panose="05050102010706020507" pitchFamily="18" charset="2"/>
              </a:rPr>
              <a:t>l</a:t>
            </a:r>
            <a:r>
              <a:rPr lang="en-US" dirty="0" err="1" smtClean="0">
                <a:sym typeface="Symbol" panose="05050102010706020507" pitchFamily="18" charset="2"/>
              </a:rPr>
              <a:t></a:t>
            </a:r>
            <a:r>
              <a:rPr lang="en-US" i="1" dirty="0" err="1" smtClean="0">
                <a:sym typeface="Symbol" panose="05050102010706020507" pitchFamily="18" charset="2"/>
              </a:rPr>
              <a:t>B</a:t>
            </a:r>
            <a:r>
              <a:rPr lang="en-US" i="1" baseline="-25000" dirty="0" err="1" smtClean="0">
                <a:sym typeface="Symbol" panose="05050102010706020507" pitchFamily="18" charset="2"/>
              </a:rPr>
              <a:t>l</a:t>
            </a:r>
            <a:r>
              <a:rPr lang="en-US" baseline="-25000" dirty="0" err="1" smtClean="0">
                <a:sym typeface="Symbol" panose="05050102010706020507" pitchFamily="18" charset="2"/>
              </a:rPr>
              <a:t></a:t>
            </a:r>
            <a:r>
              <a:rPr lang="en-US" i="1" baseline="-25000" dirty="0" err="1" smtClean="0">
                <a:sym typeface="Symbol" panose="05050102010706020507" pitchFamily="18" charset="2"/>
              </a:rPr>
              <a:t>m</a:t>
            </a:r>
            <a:r>
              <a:rPr 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= </a:t>
            </a:r>
            <a:r>
              <a:rPr lang="en-US" i="1" dirty="0" err="1" smtClean="0">
                <a:sym typeface="Symbol" panose="05050102010706020507" pitchFamily="18" charset="2"/>
              </a:rPr>
              <a:t>C</a:t>
            </a:r>
            <a:r>
              <a:rPr lang="en-US" i="1" baseline="-25000" dirty="0" err="1" smtClean="0">
                <a:sym typeface="Symbol" panose="05050102010706020507" pitchFamily="18" charset="2"/>
              </a:rPr>
              <a:t>n</a:t>
            </a:r>
            <a:r>
              <a:rPr lang="en-US" baseline="-25000" dirty="0" err="1" smtClean="0">
                <a:sym typeface="Symbol" panose="05050102010706020507" pitchFamily="18" charset="2"/>
              </a:rPr>
              <a:t></a:t>
            </a:r>
            <a:r>
              <a:rPr lang="en-US" i="1" baseline="-25000" dirty="0" err="1" smtClean="0">
                <a:sym typeface="Symbol" panose="05050102010706020507" pitchFamily="18" charset="2"/>
              </a:rPr>
              <a:t>m</a:t>
            </a:r>
            <a:endParaRPr lang="en-US" i="1" baseline="-25000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Stored </a:t>
            </a:r>
            <a:r>
              <a:rPr lang="en-US" dirty="0">
                <a:sym typeface="Symbol" panose="05050102010706020507" pitchFamily="18" charset="2"/>
              </a:rPr>
              <a:t>in linear arrays in row-major </a:t>
            </a:r>
            <a:r>
              <a:rPr lang="en-US" dirty="0" smtClean="0">
                <a:sym typeface="Symbol" panose="05050102010706020507" pitchFamily="18" charset="2"/>
              </a:rPr>
              <a:t>order</a:t>
            </a:r>
          </a:p>
          <a:p>
            <a:r>
              <a:rPr lang="en-US" dirty="0" smtClean="0"/>
              <a:t>Access pattern of </a:t>
            </a:r>
            <a:r>
              <a:rPr lang="en-US" i="1" dirty="0" smtClean="0"/>
              <a:t>A</a:t>
            </a:r>
            <a:r>
              <a:rPr lang="en-US" dirty="0" smtClean="0"/>
              <a:t> contiguously: 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k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 (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+1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 smtClean="0"/>
          </a:p>
          <a:p>
            <a:r>
              <a:rPr lang="en-US" dirty="0" smtClean="0"/>
              <a:t>Accesses pattern of </a:t>
            </a:r>
            <a:r>
              <a:rPr lang="en-US" i="1" dirty="0" smtClean="0"/>
              <a:t>B </a:t>
            </a:r>
            <a:r>
              <a:rPr lang="en-US" dirty="0" smtClean="0"/>
              <a:t>non-contiguously: (</a:t>
            </a:r>
            <a:r>
              <a:rPr lang="en-US" i="1" dirty="0" err="1" smtClean="0"/>
              <a:t>k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+1,</a:t>
            </a:r>
            <a:r>
              <a:rPr lang="en-US" i="1" dirty="0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l</a:t>
            </a:r>
            <a:r>
              <a:rPr lang="en-US" dirty="0" err="1" smtClean="0"/>
              <a:t>×sizeof</a:t>
            </a:r>
            <a:r>
              <a:rPr lang="en-US" dirty="0" smtClean="0"/>
              <a:t>(float</a:t>
            </a:r>
            <a:r>
              <a:rPr lang="en-US" dirty="0"/>
              <a:t>) </a:t>
            </a:r>
            <a:r>
              <a:rPr lang="en-US" dirty="0" smtClean="0"/>
              <a:t>apart in main memory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not stored </a:t>
            </a:r>
            <a:r>
              <a:rPr lang="en-US" dirty="0"/>
              <a:t>in </a:t>
            </a:r>
            <a:r>
              <a:rPr lang="en-US" dirty="0" smtClean="0"/>
              <a:t>same </a:t>
            </a:r>
            <a:r>
              <a:rPr lang="en-US" dirty="0"/>
              <a:t>cache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line </a:t>
            </a:r>
            <a:r>
              <a:rPr lang="en-US" dirty="0" smtClean="0"/>
              <a:t>possibly evicted </a:t>
            </a:r>
            <a:r>
              <a:rPr lang="en-US" dirty="0"/>
              <a:t>from </a:t>
            </a:r>
            <a:r>
              <a:rPr lang="en-US" dirty="0" smtClean="0"/>
              <a:t>L1-cache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low hit-rate </a:t>
            </a:r>
            <a:r>
              <a:rPr lang="en-US" dirty="0"/>
              <a:t>for large </a:t>
            </a:r>
            <a:r>
              <a:rPr lang="en-US" i="1" dirty="0" smtClean="0"/>
              <a:t>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17031"/>
            <a:ext cx="3011483" cy="290152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5495" y="27614"/>
            <a:ext cx="8988147" cy="953114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Cache Accesses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933159"/>
            <a:ext cx="2545382" cy="285138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95536" y="1367639"/>
            <a:ext cx="4752528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//Naive Matrix Multiplication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i&lt;n; i++)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 j &lt; m;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accum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</a:t>
            </a: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= 0; k &lt; l; k++)</a:t>
            </a:r>
          </a:p>
          <a:p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accum 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</a:t>
            </a:r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A[i*l+k]*B[k*m+j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C[i*m+j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accum;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de-DE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27614"/>
            <a:ext cx="6336704" cy="116913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Cache Accesses</a:t>
            </a:r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0" y="4925962"/>
            <a:ext cx="6300192" cy="19320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Transpose-and-Multiply: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i="1" dirty="0" smtClean="0"/>
              <a:t>Bt</a:t>
            </a:r>
            <a:r>
              <a:rPr lang="de-DE" i="1" baseline="-25000" dirty="0" smtClean="0"/>
              <a:t>m</a:t>
            </a:r>
            <a:r>
              <a:rPr lang="de-DE" baseline="-25000" dirty="0" smtClean="0">
                <a:sym typeface="Symbol" panose="05050102010706020507" pitchFamily="18" charset="2"/>
              </a:rPr>
              <a:t></a:t>
            </a:r>
            <a:r>
              <a:rPr lang="de-DE" i="1" baseline="-25000" dirty="0" smtClean="0">
                <a:sym typeface="Symbol" panose="05050102010706020507" pitchFamily="18" charset="2"/>
              </a:rPr>
              <a:t>l</a:t>
            </a:r>
            <a:r>
              <a:rPr lang="de-DE" baseline="-25000" dirty="0" smtClean="0"/>
              <a:t> </a:t>
            </a:r>
            <a:r>
              <a:rPr lang="de-DE" dirty="0" smtClean="0"/>
              <a:t>= (</a:t>
            </a:r>
            <a:r>
              <a:rPr lang="de-DE" i="1" dirty="0" smtClean="0">
                <a:sym typeface="Symbol" panose="05050102010706020507" pitchFamily="18" charset="2"/>
              </a:rPr>
              <a:t>B</a:t>
            </a:r>
            <a:r>
              <a:rPr lang="de-DE" i="1" baseline="-25000" dirty="0" smtClean="0">
                <a:sym typeface="Symbol" panose="05050102010706020507" pitchFamily="18" charset="2"/>
              </a:rPr>
              <a:t>l</a:t>
            </a:r>
            <a:r>
              <a:rPr lang="de-DE" baseline="-25000" dirty="0" smtClean="0">
                <a:sym typeface="Symbol" panose="05050102010706020507" pitchFamily="18" charset="2"/>
              </a:rPr>
              <a:t></a:t>
            </a:r>
            <a:r>
              <a:rPr lang="de-DE" i="1" baseline="-25000" dirty="0" smtClean="0">
                <a:sym typeface="Symbol" panose="05050102010706020507" pitchFamily="18" charset="2"/>
              </a:rPr>
              <a:t>m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  <a:r>
              <a:rPr lang="de-DE" i="1" baseline="30000" dirty="0" smtClean="0">
                <a:sym typeface="Symbol" panose="05050102010706020507" pitchFamily="18" charset="2"/>
              </a:rPr>
              <a:t>T</a:t>
            </a:r>
            <a:r>
              <a:rPr lang="de-DE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i="1" dirty="0" err="1" smtClean="0"/>
              <a:t>A</a:t>
            </a:r>
            <a:r>
              <a:rPr lang="de-DE" i="1" baseline="-25000" dirty="0" err="1" smtClean="0"/>
              <a:t>n</a:t>
            </a:r>
            <a:r>
              <a:rPr lang="de-DE" baseline="-25000" dirty="0" err="1" smtClean="0">
                <a:sym typeface="Symbol" panose="05050102010706020507" pitchFamily="18" charset="2"/>
              </a:rPr>
              <a:t></a:t>
            </a:r>
            <a:r>
              <a:rPr lang="de-DE" i="1" baseline="-25000" dirty="0" err="1" smtClean="0">
                <a:sym typeface="Symbol" panose="05050102010706020507" pitchFamily="18" charset="2"/>
              </a:rPr>
              <a:t>l</a:t>
            </a:r>
            <a:r>
              <a:rPr lang="de-DE" dirty="0" err="1" smtClean="0">
                <a:sym typeface="Symbol" panose="05050102010706020507" pitchFamily="18" charset="2"/>
              </a:rPr>
              <a:t></a:t>
            </a:r>
            <a:r>
              <a:rPr lang="de-DE" i="1" dirty="0" err="1" smtClean="0">
                <a:sym typeface="Symbol" panose="05050102010706020507" pitchFamily="18" charset="2"/>
              </a:rPr>
              <a:t>Bt</a:t>
            </a:r>
            <a:r>
              <a:rPr lang="de-DE" i="1" baseline="-25000" dirty="0" err="1" smtClean="0">
                <a:sym typeface="Symbol" panose="05050102010706020507" pitchFamily="18" charset="2"/>
              </a:rPr>
              <a:t>m</a:t>
            </a:r>
            <a:r>
              <a:rPr lang="de-DE" baseline="-25000" dirty="0" err="1" smtClean="0">
                <a:sym typeface="Symbol" panose="05050102010706020507" pitchFamily="18" charset="2"/>
              </a:rPr>
              <a:t></a:t>
            </a:r>
            <a:r>
              <a:rPr lang="de-DE" i="1" baseline="-25000" dirty="0" err="1" smtClean="0">
                <a:sym typeface="Symbol" panose="05050102010706020507" pitchFamily="18" charset="2"/>
              </a:rPr>
              <a:t>l</a:t>
            </a:r>
            <a:r>
              <a:rPr lang="de-DE" baseline="-25000" dirty="0" smtClean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= </a:t>
            </a:r>
            <a:r>
              <a:rPr lang="de-DE" i="1" dirty="0" err="1" smtClean="0">
                <a:sym typeface="Symbol" panose="05050102010706020507" pitchFamily="18" charset="2"/>
              </a:rPr>
              <a:t>C</a:t>
            </a:r>
            <a:r>
              <a:rPr lang="de-DE" i="1" baseline="-25000" dirty="0" err="1" smtClean="0">
                <a:sym typeface="Symbol" panose="05050102010706020507" pitchFamily="18" charset="2"/>
              </a:rPr>
              <a:t>n</a:t>
            </a:r>
            <a:r>
              <a:rPr lang="de-DE" baseline="-25000" dirty="0" err="1" smtClean="0">
                <a:sym typeface="Symbol" panose="05050102010706020507" pitchFamily="18" charset="2"/>
              </a:rPr>
              <a:t></a:t>
            </a:r>
            <a:r>
              <a:rPr lang="de-DE" i="1" baseline="-25000" dirty="0" err="1" smtClean="0">
                <a:sym typeface="Symbol" panose="05050102010706020507" pitchFamily="18" charset="2"/>
              </a:rPr>
              <a:t>m</a:t>
            </a:r>
            <a:endParaRPr lang="de-DE" i="1" baseline="-25000" dirty="0" smtClean="0">
              <a:sym typeface="Symbol" panose="05050102010706020507" pitchFamily="18" charset="2"/>
            </a:endParaRPr>
          </a:p>
          <a:p>
            <a:r>
              <a:rPr lang="en-US" dirty="0" smtClean="0"/>
              <a:t>Access pattern of </a:t>
            </a:r>
            <a:r>
              <a:rPr lang="en-US" i="1" dirty="0" smtClean="0"/>
              <a:t>A</a:t>
            </a:r>
            <a:r>
              <a:rPr lang="en-US" dirty="0" smtClean="0"/>
              <a:t> contiguously: 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k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 (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+1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 smtClean="0"/>
          </a:p>
          <a:p>
            <a:r>
              <a:rPr lang="en-US" dirty="0" smtClean="0"/>
              <a:t>Accesses pattern of </a:t>
            </a:r>
            <a:r>
              <a:rPr lang="en-US" i="1" dirty="0" err="1" smtClean="0"/>
              <a:t>Bt</a:t>
            </a:r>
            <a:r>
              <a:rPr lang="en-US" i="1" dirty="0" smtClean="0"/>
              <a:t> </a:t>
            </a:r>
            <a:r>
              <a:rPr lang="en-US" dirty="0" smtClean="0"/>
              <a:t>contiguously: (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(</a:t>
            </a:r>
            <a:r>
              <a:rPr lang="en-US" i="1" dirty="0" smtClean="0"/>
              <a:t>j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dirty="0" smtClean="0"/>
              <a:t>+1)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3547129"/>
            <a:ext cx="2699792" cy="341026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32703"/>
            <a:ext cx="2669872" cy="29908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20" y="1530764"/>
            <a:ext cx="5184576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//Transpose-and-Multiply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k=0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k&lt;l; k++)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(j = 0; j&lt;m; j++)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Bt[j*l+k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B[k*m+j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i=0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i&lt;n; i++)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(j=0; j&lt;m;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accum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0;</a:t>
            </a: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k=0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k&lt;l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k++)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accum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A[i*</a:t>
            </a:r>
            <a:r>
              <a:rPr lang="de-DE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l+k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* B[j*</a:t>
            </a:r>
            <a:r>
              <a:rPr lang="de-DE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l+k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C[i*m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 j] = accum;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de-D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246392" cy="1786210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Cache Accesses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06" y="0"/>
            <a:ext cx="4681496" cy="2585180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04812"/>
              </p:ext>
            </p:extLst>
          </p:nvPr>
        </p:nvGraphicFramePr>
        <p:xfrm>
          <a:off x="2123728" y="2852936"/>
          <a:ext cx="489654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ourier New" pitchFamily="49" charset="0"/>
                        </a:rPr>
                        <a:t>Execution on an i7-6800K using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m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n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l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2</a:t>
                      </a:r>
                      <a:r>
                        <a:rPr lang="en-US" sz="1600" u="sng" baseline="30000" dirty="0" smtClean="0">
                          <a:latin typeface="+mn-lt"/>
                          <a:cs typeface="Courier New" pitchFamily="49" charset="0"/>
                        </a:rPr>
                        <a:t>13</a:t>
                      </a:r>
                      <a:endParaRPr lang="en-US" sz="1600" u="sng" baseline="30000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elapsed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 time (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naive_mult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):    5559.5s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#elapsed time (transpose):    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0.8s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#elapsed time (</a:t>
                      </a:r>
                      <a:r>
                        <a:rPr lang="en-US" sz="1600" b="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transpose_mult</a:t>
                      </a:r>
                      <a:r>
                        <a:rPr lang="en-US" sz="16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): 497.9s        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90101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77107"/>
              </p:ext>
            </p:extLst>
          </p:nvPr>
        </p:nvGraphicFramePr>
        <p:xfrm>
          <a:off x="2123728" y="4653136"/>
          <a:ext cx="489654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ourier New" pitchFamily="49" charset="0"/>
                        </a:rPr>
                        <a:t>Execution on an i7-6800K using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m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n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2</a:t>
                      </a:r>
                      <a:r>
                        <a:rPr lang="en-US" sz="1600" u="sng" baseline="30000" dirty="0" smtClean="0">
                          <a:latin typeface="+mn-lt"/>
                          <a:cs typeface="Courier New" pitchFamily="49" charset="0"/>
                        </a:rPr>
                        <a:t>13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itchFamily="49" charset="0"/>
                        </a:rPr>
                        <a:t>, </a:t>
                      </a:r>
                      <a:r>
                        <a:rPr kumimoji="0" lang="en-US" sz="16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itchFamily="49" charset="0"/>
                        </a:rPr>
                        <a:t>l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itchFamily="49" charset="0"/>
                        </a:rPr>
                        <a:t>= 2</a:t>
                      </a:r>
                      <a:r>
                        <a:rPr kumimoji="0" lang="en-US" sz="1600" b="1" i="0" u="sng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  <a:endParaRPr lang="en-US" sz="1600" u="sng" baseline="30000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elapsed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 time (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naive_mult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):    28.1s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#elapsed time (transpose):    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0.01s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#elapsed time (</a:t>
                      </a:r>
                      <a:r>
                        <a:rPr lang="en-US" sz="1600" b="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transpose_mult</a:t>
                      </a:r>
                      <a:r>
                        <a:rPr lang="en-US" sz="16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): 12.9s        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90101"/>
                  </a:ext>
                </a:extLst>
              </a:tr>
            </a:tbl>
          </a:graphicData>
        </a:graphic>
      </p:graphicFrame>
      <p:sp>
        <p:nvSpPr>
          <p:cNvPr id="7" name="Geschweifte Klammer rechts 6"/>
          <p:cNvSpPr/>
          <p:nvPr/>
        </p:nvSpPr>
        <p:spPr>
          <a:xfrm>
            <a:off x="7092280" y="3212976"/>
            <a:ext cx="216024" cy="981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7400871" y="3416182"/>
            <a:ext cx="1224136" cy="562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Speedup: 11.1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7184847" y="4941168"/>
            <a:ext cx="216024" cy="981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7493438" y="5144374"/>
            <a:ext cx="1224136" cy="562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Speedup: 2.2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Optimizing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Accesses</a:t>
            </a:r>
          </a:p>
          <a:p>
            <a:pPr lvl="1"/>
            <a:r>
              <a:rPr lang="en-US" b="1" dirty="0"/>
              <a:t>Cache </a:t>
            </a:r>
            <a:r>
              <a:rPr lang="en-US" b="1" dirty="0" smtClean="0"/>
              <a:t>Coherence </a:t>
            </a:r>
          </a:p>
          <a:p>
            <a:pPr lvl="1"/>
            <a:r>
              <a:rPr lang="en-US" dirty="0" smtClean="0"/>
              <a:t>False Sharing</a:t>
            </a:r>
            <a:endParaRPr lang="en-US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315" y="34944"/>
            <a:ext cx="8538465" cy="1143000"/>
          </a:xfrm>
        </p:spPr>
        <p:txBody>
          <a:bodyPr/>
          <a:lstStyle/>
          <a:p>
            <a:r>
              <a:rPr lang="en-US" dirty="0" smtClean="0"/>
              <a:t>Cache Write Policies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72897"/>
            <a:ext cx="4392488" cy="50405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a CPU writes data to cache, the value in cache may be </a:t>
            </a:r>
            <a:r>
              <a:rPr lang="en-US" b="1" dirty="0"/>
              <a:t>inconsistent</a:t>
            </a:r>
            <a:r>
              <a:rPr lang="en-US" dirty="0"/>
              <a:t> with the value in main memory.</a:t>
            </a:r>
          </a:p>
          <a:p>
            <a:r>
              <a:rPr lang="en-US" b="1" dirty="0"/>
              <a:t>Write-through </a:t>
            </a:r>
            <a:endParaRPr lang="en-US" b="1" dirty="0" smtClean="0"/>
          </a:p>
          <a:p>
            <a:pPr lvl="1"/>
            <a:r>
              <a:rPr lang="en-US" dirty="0" smtClean="0"/>
              <a:t>Caches </a:t>
            </a:r>
            <a:r>
              <a:rPr lang="en-US" dirty="0"/>
              <a:t>handle this by updating the data in main memory at the time it is written to </a:t>
            </a:r>
            <a:r>
              <a:rPr lang="en-US" dirty="0" smtClean="0"/>
              <a:t>cache.</a:t>
            </a:r>
            <a:endParaRPr lang="en-US" dirty="0"/>
          </a:p>
          <a:p>
            <a:r>
              <a:rPr lang="en-US" b="1" dirty="0"/>
              <a:t>Write-back </a:t>
            </a:r>
            <a:endParaRPr lang="en-US" b="1" dirty="0" smtClean="0"/>
          </a:p>
          <a:p>
            <a:pPr lvl="1"/>
            <a:r>
              <a:rPr lang="en-US" dirty="0" smtClean="0"/>
              <a:t>Caches </a:t>
            </a:r>
            <a:r>
              <a:rPr lang="en-US" dirty="0"/>
              <a:t>mark data in the cache as </a:t>
            </a:r>
            <a:r>
              <a:rPr lang="en-US" dirty="0" smtClean="0"/>
              <a:t>dirty.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cache line is replaced by a new cache line from memory, the dirty line is written to </a:t>
            </a:r>
            <a:r>
              <a:rPr lang="en-US" dirty="0" smtClean="0"/>
              <a:t>memory.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226956" y="2755195"/>
            <a:ext cx="1260140" cy="272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L1: 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x,…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20904" y="3248299"/>
            <a:ext cx="2088232" cy="455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L2:          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94285" y="3896371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L3:       	    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16376" y="4725144"/>
            <a:ext cx="3460404" cy="97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Main memory: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…,x ,…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620320" y="2056985"/>
            <a:ext cx="24734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Write x=12</a:t>
            </a:r>
            <a:endParaRPr lang="en-US" b="1" dirty="0"/>
          </a:p>
        </p:txBody>
      </p:sp>
      <p:cxnSp>
        <p:nvCxnSpPr>
          <p:cNvPr id="12" name="Gerade Verbindung mit Pfeil 11"/>
          <p:cNvCxnSpPr>
            <a:stCxn id="10" idx="2"/>
          </p:cNvCxnSpPr>
          <p:nvPr/>
        </p:nvCxnSpPr>
        <p:spPr>
          <a:xfrm>
            <a:off x="6857026" y="2426317"/>
            <a:ext cx="735614" cy="2694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2"/>
          </p:cNvCxnSpPr>
          <p:nvPr/>
        </p:nvCxnSpPr>
        <p:spPr>
          <a:xfrm flipH="1">
            <a:off x="6748545" y="2426317"/>
            <a:ext cx="108481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511" y="-327"/>
            <a:ext cx="8229600" cy="1669735"/>
          </a:xfrm>
        </p:spPr>
        <p:txBody>
          <a:bodyPr>
            <a:normAutofit/>
          </a:bodyPr>
          <a:lstStyle/>
          <a:p>
            <a:r>
              <a:rPr lang="en-US" dirty="0" smtClean="0"/>
              <a:t>The Cache Coherence Problem – Example </a:t>
            </a:r>
            <a:endParaRPr lang="en-US" dirty="0"/>
          </a:p>
        </p:txBody>
      </p:sp>
      <p:sp>
        <p:nvSpPr>
          <p:cNvPr id="55" name="Abgerundetes Rechteck 54"/>
          <p:cNvSpPr/>
          <p:nvPr/>
        </p:nvSpPr>
        <p:spPr>
          <a:xfrm>
            <a:off x="3006202" y="4287259"/>
            <a:ext cx="1451661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0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06202" y="3346140"/>
            <a:ext cx="1451661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>
            <a:off x="3732033" y="3922204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45895" y="4287259"/>
            <a:ext cx="1368152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45895" y="3346140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>
            <a:stCxn id="59" idx="2"/>
            <a:endCxn id="58" idx="0"/>
          </p:cNvCxnSpPr>
          <p:nvPr/>
        </p:nvCxnSpPr>
        <p:spPr>
          <a:xfrm>
            <a:off x="5429971" y="3922204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/>
          <p:nvPr/>
        </p:nvSpPr>
        <p:spPr>
          <a:xfrm>
            <a:off x="3006201" y="2060848"/>
            <a:ext cx="3131598" cy="8029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Main Memory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>
            <a:stCxn id="61" idx="2"/>
          </p:cNvCxnSpPr>
          <p:nvPr/>
        </p:nvCxnSpPr>
        <p:spPr>
          <a:xfrm flipH="1">
            <a:off x="3773788" y="2863788"/>
            <a:ext cx="798212" cy="45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0"/>
            <a:endCxn id="61" idx="2"/>
          </p:cNvCxnSpPr>
          <p:nvPr/>
        </p:nvCxnSpPr>
        <p:spPr>
          <a:xfrm flipH="1" flipV="1">
            <a:off x="4572000" y="2863788"/>
            <a:ext cx="857971" cy="482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3343825" y="2486108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307821" y="21189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6" name="Rechteck 65"/>
          <p:cNvSpPr/>
          <p:nvPr/>
        </p:nvSpPr>
        <p:spPr>
          <a:xfrm>
            <a:off x="3199809" y="3571995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165794" y="32508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8" name="Rechteck 67"/>
          <p:cNvSpPr/>
          <p:nvPr/>
        </p:nvSpPr>
        <p:spPr>
          <a:xfrm>
            <a:off x="4937585" y="3571995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901581" y="32552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782717" y="4887919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+6;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937585" y="3571995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26534" y="4887919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+2;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343825" y="2486108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3199809" y="356970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3343825" y="2490533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95736" y="5517232"/>
            <a:ext cx="482453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Cache inconsistency: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two caches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store </a:t>
            </a:r>
            <a:r>
              <a:rPr lang="en-US" sz="2000" dirty="0" smtClean="0">
                <a:solidFill>
                  <a:schemeClr val="tx1"/>
                </a:solidFill>
              </a:rPr>
              <a:t>different </a:t>
            </a:r>
            <a:r>
              <a:rPr lang="en-US" sz="2000" dirty="0">
                <a:solidFill>
                  <a:schemeClr val="tx1"/>
                </a:solidFill>
              </a:rPr>
              <a:t>values for the same </a:t>
            </a:r>
            <a:r>
              <a:rPr lang="en-US" sz="2000" dirty="0" smtClean="0">
                <a:solidFill>
                  <a:schemeClr val="tx1"/>
                </a:solidFill>
              </a:rPr>
              <a:t>variable.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0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715" y="0"/>
            <a:ext cx="8229600" cy="1143000"/>
          </a:xfrm>
        </p:spPr>
        <p:txBody>
          <a:bodyPr/>
          <a:lstStyle/>
          <a:p>
            <a:r>
              <a:rPr lang="en-US" dirty="0" smtClean="0"/>
              <a:t>Cache Coherence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714" y="3861048"/>
            <a:ext cx="8513758" cy="29523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Modern multicore CPUs often contain </a:t>
            </a:r>
            <a:r>
              <a:rPr lang="en-US" dirty="0"/>
              <a:t>several cache </a:t>
            </a:r>
            <a:r>
              <a:rPr lang="en-US" dirty="0" smtClean="0"/>
              <a:t>levels.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core has a </a:t>
            </a:r>
            <a:r>
              <a:rPr lang="en-US" dirty="0" smtClean="0"/>
              <a:t>private (</a:t>
            </a:r>
            <a:r>
              <a:rPr lang="en-US" dirty="0"/>
              <a:t>small but fast) </a:t>
            </a:r>
            <a:r>
              <a:rPr lang="en-US" dirty="0" smtClean="0"/>
              <a:t>first-level cache.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cores </a:t>
            </a:r>
            <a:r>
              <a:rPr lang="en-US" dirty="0" smtClean="0"/>
              <a:t>share a </a:t>
            </a:r>
            <a:r>
              <a:rPr lang="en-US" dirty="0"/>
              <a:t>common (larger but slower) </a:t>
            </a:r>
            <a:r>
              <a:rPr lang="en-US" dirty="0" smtClean="0"/>
              <a:t>lower-level cache.</a:t>
            </a:r>
            <a:endParaRPr lang="de-DE" dirty="0" smtClean="0"/>
          </a:p>
          <a:p>
            <a:r>
              <a:rPr lang="en-US" dirty="0" smtClean="0"/>
              <a:t>Possible </a:t>
            </a:r>
            <a:r>
              <a:rPr lang="en-US" dirty="0"/>
              <a:t>to have </a:t>
            </a:r>
            <a:r>
              <a:rPr lang="en-US" dirty="0" smtClean="0"/>
              <a:t>several copies </a:t>
            </a:r>
            <a:r>
              <a:rPr lang="en-US" dirty="0"/>
              <a:t>of shared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copy stored in </a:t>
            </a:r>
            <a:r>
              <a:rPr lang="en-US" dirty="0" smtClean="0"/>
              <a:t>L1-cache </a:t>
            </a:r>
            <a:r>
              <a:rPr lang="en-US" dirty="0"/>
              <a:t>of Core 0 </a:t>
            </a:r>
            <a:r>
              <a:rPr lang="en-US" dirty="0" smtClean="0"/>
              <a:t>&amp; one stored </a:t>
            </a:r>
            <a:r>
              <a:rPr lang="en-US" dirty="0"/>
              <a:t>in </a:t>
            </a:r>
            <a:r>
              <a:rPr lang="en-US" dirty="0" smtClean="0"/>
              <a:t>L1-cache </a:t>
            </a:r>
            <a:r>
              <a:rPr lang="en-US" dirty="0"/>
              <a:t>of Core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b="1" dirty="0" smtClean="0"/>
              <a:t>Cache Inconsistency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Core 0 now writes to the associated cache </a:t>
            </a:r>
            <a:r>
              <a:rPr lang="en-US" dirty="0" smtClean="0"/>
              <a:t>line, </a:t>
            </a:r>
            <a:r>
              <a:rPr lang="en-US" dirty="0"/>
              <a:t>only the value in the L1-cache of Core 0 is updated but not </a:t>
            </a:r>
            <a:r>
              <a:rPr lang="en-US" dirty="0" smtClean="0"/>
              <a:t>the value </a:t>
            </a:r>
            <a:r>
              <a:rPr lang="en-US" dirty="0"/>
              <a:t>in the L1-cache of Core </a:t>
            </a:r>
            <a:r>
              <a:rPr lang="en-US" dirty="0" smtClean="0"/>
              <a:t>1 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 </a:t>
            </a:r>
            <a:r>
              <a:rPr lang="en-US" b="1" dirty="0" smtClean="0"/>
              <a:t>Cache coherency </a:t>
            </a:r>
            <a:r>
              <a:rPr lang="en-US" dirty="0" smtClean="0"/>
              <a:t>protocols are required.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36" y="1052736"/>
            <a:ext cx="5671758" cy="2448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52928" cy="1152128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Nowadays, single-threaded CPU performance is </a:t>
            </a:r>
            <a:r>
              <a:rPr lang="en-US" dirty="0" smtClean="0"/>
              <a:t>stagnating.</a:t>
            </a:r>
            <a:endParaRPr lang="en-US" dirty="0"/>
          </a:p>
          <a:p>
            <a:r>
              <a:rPr lang="en-US" dirty="0" smtClean="0"/>
              <a:t>Taking </a:t>
            </a:r>
            <a:r>
              <a:rPr lang="en-US" dirty="0"/>
              <a:t>full </a:t>
            </a:r>
            <a:r>
              <a:rPr lang="en-US" dirty="0" smtClean="0"/>
              <a:t>advantage </a:t>
            </a:r>
            <a:r>
              <a:rPr lang="en-US" dirty="0"/>
              <a:t>of </a:t>
            </a:r>
            <a:r>
              <a:rPr lang="en-US" dirty="0" smtClean="0"/>
              <a:t>modern architectures </a:t>
            </a:r>
            <a:r>
              <a:rPr lang="en-US" b="1" dirty="0"/>
              <a:t>requires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only </a:t>
            </a:r>
            <a:r>
              <a:rPr lang="en-US" b="1" dirty="0"/>
              <a:t>sophisticated </a:t>
            </a:r>
            <a:r>
              <a:rPr lang="en-US" b="1" dirty="0" smtClean="0"/>
              <a:t>(parallel) algorithm design </a:t>
            </a:r>
            <a:r>
              <a:rPr lang="en-US" dirty="0"/>
              <a:t>but also knowledge </a:t>
            </a:r>
            <a:r>
              <a:rPr lang="en-US" dirty="0" smtClean="0"/>
              <a:t>of features such as the </a:t>
            </a:r>
            <a:r>
              <a:rPr lang="en-US" b="1" dirty="0" smtClean="0"/>
              <a:t>memory system </a:t>
            </a:r>
            <a:r>
              <a:rPr lang="en-US" dirty="0" smtClean="0"/>
              <a:t>and </a:t>
            </a:r>
            <a:r>
              <a:rPr lang="en-US" b="1" dirty="0" smtClean="0"/>
              <a:t>vector units.</a:t>
            </a:r>
            <a:endParaRPr lang="de-DE" b="1" dirty="0" smtClean="0"/>
          </a:p>
          <a:p>
            <a:r>
              <a:rPr lang="en-US" dirty="0" smtClean="0"/>
              <a:t>Learn </a:t>
            </a:r>
            <a:r>
              <a:rPr lang="en-US" dirty="0"/>
              <a:t>about the </a:t>
            </a:r>
            <a:r>
              <a:rPr lang="en-US" b="1" dirty="0" smtClean="0"/>
              <a:t>memory hierarchy </a:t>
            </a:r>
            <a:r>
              <a:rPr lang="en-US" dirty="0" smtClean="0"/>
              <a:t>with fast caches located </a:t>
            </a:r>
            <a:r>
              <a:rPr lang="en-US" dirty="0"/>
              <a:t>in-between </a:t>
            </a:r>
            <a:r>
              <a:rPr lang="en-US" dirty="0" smtClean="0"/>
              <a:t>CPU and main </a:t>
            </a:r>
            <a:r>
              <a:rPr lang="en-US" dirty="0"/>
              <a:t>memory </a:t>
            </a:r>
            <a:r>
              <a:rPr lang="en-US" dirty="0" smtClean="0"/>
              <a:t>to </a:t>
            </a:r>
            <a:r>
              <a:rPr lang="en-US" dirty="0"/>
              <a:t>mitigate the </a:t>
            </a:r>
            <a:r>
              <a:rPr lang="en-US" b="1" i="1" dirty="0"/>
              <a:t>von Neumann </a:t>
            </a:r>
            <a:r>
              <a:rPr lang="en-US" b="1" i="1" dirty="0" smtClean="0"/>
              <a:t>bottleneck.</a:t>
            </a:r>
            <a:endParaRPr lang="de-DE" b="1" i="1" dirty="0" smtClean="0"/>
          </a:p>
          <a:p>
            <a:r>
              <a:rPr lang="en-US" dirty="0" smtClean="0"/>
              <a:t>Write programs </a:t>
            </a:r>
            <a:r>
              <a:rPr lang="en-US" dirty="0"/>
              <a:t>making </a:t>
            </a:r>
            <a:r>
              <a:rPr lang="en-US" b="1" dirty="0" smtClean="0"/>
              <a:t>effective </a:t>
            </a:r>
            <a:r>
              <a:rPr lang="en-US" b="1" dirty="0"/>
              <a:t>use of the available memory </a:t>
            </a:r>
            <a:r>
              <a:rPr lang="en-US" b="1" dirty="0" smtClean="0"/>
              <a:t>system.</a:t>
            </a:r>
            <a:endParaRPr lang="de-DE" b="1" dirty="0" smtClean="0"/>
          </a:p>
          <a:p>
            <a:r>
              <a:rPr lang="en-US" dirty="0" smtClean="0"/>
              <a:t>Understand </a:t>
            </a:r>
            <a:r>
              <a:rPr lang="en-US" b="1" dirty="0" smtClean="0"/>
              <a:t>Cache Coherency </a:t>
            </a:r>
            <a:r>
              <a:rPr lang="en-US" dirty="0" smtClean="0"/>
              <a:t>and </a:t>
            </a:r>
            <a:r>
              <a:rPr lang="en-US" b="1" dirty="0" smtClean="0"/>
              <a:t>False Sharing </a:t>
            </a:r>
            <a:r>
              <a:rPr lang="en-US" dirty="0" smtClean="0"/>
              <a:t>in multi-core CPU systems.</a:t>
            </a:r>
          </a:p>
          <a:p>
            <a:r>
              <a:rPr lang="en-US" dirty="0" smtClean="0"/>
              <a:t>Study the </a:t>
            </a:r>
            <a:r>
              <a:rPr lang="en-US" dirty="0"/>
              <a:t>basics of </a:t>
            </a:r>
            <a:r>
              <a:rPr lang="en-US" b="1" dirty="0"/>
              <a:t>SIMD parallelism </a:t>
            </a:r>
            <a:r>
              <a:rPr lang="en-US" dirty="0"/>
              <a:t>and </a:t>
            </a:r>
            <a:r>
              <a:rPr lang="en-US" b="1" dirty="0"/>
              <a:t>Flynn’s </a:t>
            </a:r>
            <a:r>
              <a:rPr lang="en-US" b="1" dirty="0" smtClean="0"/>
              <a:t>taxonomy.</a:t>
            </a:r>
          </a:p>
          <a:p>
            <a:r>
              <a:rPr lang="en-US" dirty="0" smtClean="0"/>
              <a:t>Learn </a:t>
            </a:r>
            <a:r>
              <a:rPr lang="en-US" dirty="0"/>
              <a:t>about the </a:t>
            </a:r>
            <a:r>
              <a:rPr lang="en-US" b="1" dirty="0"/>
              <a:t>vectorization</a:t>
            </a:r>
            <a:r>
              <a:rPr lang="en-US" dirty="0"/>
              <a:t> of algorithms on </a:t>
            </a:r>
            <a:r>
              <a:rPr lang="en-US" dirty="0" smtClean="0"/>
              <a:t>common CPUs using C/C++ intrinsics.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3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511" y="-327"/>
            <a:ext cx="8229600" cy="1669735"/>
          </a:xfrm>
        </p:spPr>
        <p:txBody>
          <a:bodyPr>
            <a:normAutofit/>
          </a:bodyPr>
          <a:lstStyle/>
          <a:p>
            <a:r>
              <a:rPr lang="en-US" dirty="0" smtClean="0"/>
              <a:t>Cache Coherence through Invalidation</a:t>
            </a:r>
            <a:endParaRPr lang="en-US" dirty="0"/>
          </a:p>
        </p:txBody>
      </p:sp>
      <p:sp>
        <p:nvSpPr>
          <p:cNvPr id="55" name="Abgerundetes Rechteck 54"/>
          <p:cNvSpPr/>
          <p:nvPr/>
        </p:nvSpPr>
        <p:spPr>
          <a:xfrm>
            <a:off x="3006202" y="5267320"/>
            <a:ext cx="1451661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0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06202" y="4326201"/>
            <a:ext cx="1451661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>
            <a:off x="3732033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45895" y="5267320"/>
            <a:ext cx="1368152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45895" y="4326201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>
            <a:stCxn id="59" idx="2"/>
            <a:endCxn id="58" idx="0"/>
          </p:cNvCxnSpPr>
          <p:nvPr/>
        </p:nvCxnSpPr>
        <p:spPr>
          <a:xfrm>
            <a:off x="5429971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/>
          <p:nvPr/>
        </p:nvSpPr>
        <p:spPr>
          <a:xfrm>
            <a:off x="3006201" y="3040909"/>
            <a:ext cx="3131598" cy="8029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Main Memory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>
            <a:stCxn id="61" idx="2"/>
          </p:cNvCxnSpPr>
          <p:nvPr/>
        </p:nvCxnSpPr>
        <p:spPr>
          <a:xfrm flipH="1">
            <a:off x="3773788" y="3843849"/>
            <a:ext cx="798212" cy="45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0"/>
            <a:endCxn id="61" idx="2"/>
          </p:cNvCxnSpPr>
          <p:nvPr/>
        </p:nvCxnSpPr>
        <p:spPr>
          <a:xfrm flipH="1" flipV="1">
            <a:off x="4572000" y="3843849"/>
            <a:ext cx="857971" cy="482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307821" y="3098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6" name="Rechteck 65"/>
          <p:cNvSpPr/>
          <p:nvPr/>
        </p:nvSpPr>
        <p:spPr>
          <a:xfrm>
            <a:off x="3199809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165794" y="42309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8" name="Rechteck 67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901581" y="4235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782717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+6;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26534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+2;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3199809" y="454977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3343825" y="3470594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59732" y="1700808"/>
            <a:ext cx="482453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1. Assume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 is initially not cached.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6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511" y="-327"/>
            <a:ext cx="8229600" cy="1669735"/>
          </a:xfrm>
        </p:spPr>
        <p:txBody>
          <a:bodyPr>
            <a:normAutofit/>
          </a:bodyPr>
          <a:lstStyle/>
          <a:p>
            <a:r>
              <a:rPr lang="en-US" dirty="0" smtClean="0"/>
              <a:t>Cache Coherence </a:t>
            </a:r>
            <a:r>
              <a:rPr lang="en-US" dirty="0"/>
              <a:t>through Invalidation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3006202" y="5267320"/>
            <a:ext cx="1451661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0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06202" y="4326201"/>
            <a:ext cx="1451661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>
            <a:off x="3732033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45895" y="5267320"/>
            <a:ext cx="1368152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45895" y="4326201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>
            <a:stCxn id="59" idx="2"/>
            <a:endCxn id="58" idx="0"/>
          </p:cNvCxnSpPr>
          <p:nvPr/>
        </p:nvCxnSpPr>
        <p:spPr>
          <a:xfrm>
            <a:off x="5429971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/>
          <p:nvPr/>
        </p:nvSpPr>
        <p:spPr>
          <a:xfrm>
            <a:off x="3006201" y="3040909"/>
            <a:ext cx="3131598" cy="8029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Main Memory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>
            <a:stCxn id="61" idx="2"/>
          </p:cNvCxnSpPr>
          <p:nvPr/>
        </p:nvCxnSpPr>
        <p:spPr>
          <a:xfrm flipH="1">
            <a:off x="3773788" y="3843849"/>
            <a:ext cx="798212" cy="45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0"/>
            <a:endCxn id="61" idx="2"/>
          </p:cNvCxnSpPr>
          <p:nvPr/>
        </p:nvCxnSpPr>
        <p:spPr>
          <a:xfrm flipH="1" flipV="1">
            <a:off x="4572000" y="3843849"/>
            <a:ext cx="857971" cy="482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307821" y="3098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6" name="Rechteck 65"/>
          <p:cNvSpPr/>
          <p:nvPr/>
        </p:nvSpPr>
        <p:spPr>
          <a:xfrm>
            <a:off x="3199809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165794" y="42309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8" name="Rechteck 67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901581" y="4235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782717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+6;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26534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+2;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3199809" y="454977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3343825" y="3470594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59732" y="1700808"/>
            <a:ext cx="482453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Core 0 loads and modifies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511" y="-327"/>
            <a:ext cx="8229600" cy="1669735"/>
          </a:xfrm>
        </p:spPr>
        <p:txBody>
          <a:bodyPr>
            <a:normAutofit/>
          </a:bodyPr>
          <a:lstStyle/>
          <a:p>
            <a:r>
              <a:rPr lang="en-US" dirty="0" smtClean="0"/>
              <a:t>Cache Coherence </a:t>
            </a:r>
            <a:r>
              <a:rPr lang="en-US" dirty="0"/>
              <a:t>through Invalidation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3006202" y="5267320"/>
            <a:ext cx="1451661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0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06202" y="4326201"/>
            <a:ext cx="1451661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>
            <a:off x="3732033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45895" y="5267320"/>
            <a:ext cx="1368152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45895" y="4326201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>
            <a:stCxn id="59" idx="2"/>
            <a:endCxn id="58" idx="0"/>
          </p:cNvCxnSpPr>
          <p:nvPr/>
        </p:nvCxnSpPr>
        <p:spPr>
          <a:xfrm>
            <a:off x="5429971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/>
          <p:nvPr/>
        </p:nvSpPr>
        <p:spPr>
          <a:xfrm>
            <a:off x="3006201" y="3040909"/>
            <a:ext cx="3131598" cy="8029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Main Memory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>
            <a:stCxn id="61" idx="2"/>
          </p:cNvCxnSpPr>
          <p:nvPr/>
        </p:nvCxnSpPr>
        <p:spPr>
          <a:xfrm flipH="1">
            <a:off x="3773788" y="3843849"/>
            <a:ext cx="798212" cy="45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0"/>
            <a:endCxn id="61" idx="2"/>
          </p:cNvCxnSpPr>
          <p:nvPr/>
        </p:nvCxnSpPr>
        <p:spPr>
          <a:xfrm flipH="1" flipV="1">
            <a:off x="4572000" y="3843849"/>
            <a:ext cx="857971" cy="482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307821" y="3098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6" name="Rechteck 65"/>
          <p:cNvSpPr/>
          <p:nvPr/>
        </p:nvSpPr>
        <p:spPr>
          <a:xfrm>
            <a:off x="3199809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165794" y="42309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8" name="Rechteck 67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901581" y="4235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782717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+6;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937585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26534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+2;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3199809" y="454977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3343825" y="3470594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59732" y="1700808"/>
            <a:ext cx="482453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3. Core 1 loads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. The memory is updated.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511" y="-327"/>
            <a:ext cx="8229600" cy="1669735"/>
          </a:xfrm>
        </p:spPr>
        <p:txBody>
          <a:bodyPr>
            <a:normAutofit/>
          </a:bodyPr>
          <a:lstStyle/>
          <a:p>
            <a:r>
              <a:rPr lang="en-US" dirty="0" smtClean="0"/>
              <a:t>Cache Coherence </a:t>
            </a:r>
            <a:r>
              <a:rPr lang="en-US" dirty="0"/>
              <a:t>through Invalidation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3006202" y="5267320"/>
            <a:ext cx="1451661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0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06202" y="4326201"/>
            <a:ext cx="1451661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>
            <a:off x="3732033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45895" y="5267320"/>
            <a:ext cx="1368152" cy="576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Core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45895" y="4326201"/>
            <a:ext cx="136815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Cache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>
            <a:stCxn id="59" idx="2"/>
            <a:endCxn id="58" idx="0"/>
          </p:cNvCxnSpPr>
          <p:nvPr/>
        </p:nvCxnSpPr>
        <p:spPr>
          <a:xfrm>
            <a:off x="5429971" y="4902265"/>
            <a:ext cx="0" cy="3650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/>
          <p:nvPr/>
        </p:nvSpPr>
        <p:spPr>
          <a:xfrm>
            <a:off x="3006201" y="3040909"/>
            <a:ext cx="3131598" cy="8029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Main Memory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>
            <a:stCxn id="61" idx="2"/>
          </p:cNvCxnSpPr>
          <p:nvPr/>
        </p:nvCxnSpPr>
        <p:spPr>
          <a:xfrm flipH="1">
            <a:off x="3773788" y="3843849"/>
            <a:ext cx="798212" cy="45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0"/>
            <a:endCxn id="61" idx="2"/>
          </p:cNvCxnSpPr>
          <p:nvPr/>
        </p:nvCxnSpPr>
        <p:spPr>
          <a:xfrm flipH="1" flipV="1">
            <a:off x="4572000" y="3843849"/>
            <a:ext cx="857971" cy="482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307821" y="3098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6" name="Rechteck 65"/>
          <p:cNvSpPr/>
          <p:nvPr/>
        </p:nvSpPr>
        <p:spPr>
          <a:xfrm>
            <a:off x="3199809" y="4552056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165794" y="42309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69" name="Textfeld 68"/>
          <p:cNvSpPr txBox="1"/>
          <p:nvPr/>
        </p:nvSpPr>
        <p:spPr>
          <a:xfrm>
            <a:off x="4901581" y="4235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y</a:t>
            </a:r>
            <a:endParaRPr lang="de-DE" i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782717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+6;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4860032" y="4581128"/>
            <a:ext cx="459638" cy="2784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26534" y="5867980"/>
            <a:ext cx="12945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de-DE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+2;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343825" y="3466169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3199809" y="454977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3343825" y="3470594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59732" y="1700808"/>
            <a:ext cx="482453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Core 1 modifies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. Core 0 cached is invalidated.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Optimizing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Coherence </a:t>
            </a:r>
          </a:p>
          <a:p>
            <a:pPr lvl="1"/>
            <a:r>
              <a:rPr lang="en-US" b="1" dirty="0" smtClean="0"/>
              <a:t>False Sharing</a:t>
            </a:r>
            <a:endParaRPr lang="en-US" b="1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62195"/>
              </p:ext>
            </p:extLst>
          </p:nvPr>
        </p:nvGraphicFramePr>
        <p:xfrm>
          <a:off x="2411760" y="3284984"/>
          <a:ext cx="40802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Thread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Components</a:t>
                      </a:r>
                      <a:r>
                        <a:rPr lang="en-US" baseline="0" noProof="0" dirty="0" smtClean="0"/>
                        <a:t> of </a:t>
                      </a:r>
                      <a:r>
                        <a:rPr lang="en-US" i="1" u="none" baseline="0" noProof="0" dirty="0" smtClean="0">
                          <a:effectLst/>
                        </a:rPr>
                        <a:t>y</a:t>
                      </a:r>
                      <a:endParaRPr lang="en-US" i="1" u="none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y[0],</a:t>
                      </a:r>
                      <a:r>
                        <a:rPr lang="de-DE" baseline="0" dirty="0" smtClean="0"/>
                        <a:t> y[1]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y[2], y[3]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y[4], y[5]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y[6], y[7]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611560" y="1270556"/>
          <a:ext cx="33123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44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16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a</a:t>
                      </a:r>
                      <a:r>
                        <a:rPr lang="de-DE" baseline="-25000" dirty="0" smtClean="0"/>
                        <a:t>00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baseline="-25000" dirty="0" smtClean="0"/>
                        <a:t>01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baseline="-25000" dirty="0" smtClean="0"/>
                        <a:t>0,</a:t>
                      </a:r>
                      <a:r>
                        <a:rPr lang="de-DE" i="1" baseline="-25000" dirty="0" smtClean="0"/>
                        <a:t>n</a:t>
                      </a:r>
                      <a:r>
                        <a:rPr lang="de-DE" baseline="-25000" dirty="0" smtClean="0"/>
                        <a:t>-1</a:t>
                      </a:r>
                      <a:endParaRPr lang="en-US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0" baseline="-25000" dirty="0" smtClean="0"/>
                        <a:t>1</a:t>
                      </a:r>
                      <a:r>
                        <a:rPr lang="de-DE" baseline="-25000" dirty="0" smtClean="0"/>
                        <a:t>0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0" baseline="-25000" dirty="0" smtClean="0"/>
                        <a:t>11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0" baseline="-25000" dirty="0" smtClean="0"/>
                        <a:t>1,</a:t>
                      </a:r>
                      <a:r>
                        <a:rPr lang="de-DE" i="1" baseline="-25000" dirty="0" smtClean="0"/>
                        <a:t>n</a:t>
                      </a:r>
                      <a:r>
                        <a:rPr lang="de-DE" i="0" baseline="-25000" dirty="0" smtClean="0"/>
                        <a:t>-1</a:t>
                      </a:r>
                      <a:endParaRPr lang="en-US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/>
                          <a:ea typeface="Cambria Math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1" baseline="-25000" dirty="0" smtClean="0"/>
                        <a:t>m</a:t>
                      </a:r>
                      <a:r>
                        <a:rPr lang="de-DE" baseline="-25000" dirty="0" smtClean="0"/>
                        <a:t>-1,0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1" baseline="-25000" dirty="0" smtClean="0"/>
                        <a:t>m</a:t>
                      </a:r>
                      <a:r>
                        <a:rPr lang="de-DE" baseline="-25000" dirty="0" smtClean="0"/>
                        <a:t>-1,1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a</a:t>
                      </a:r>
                      <a:r>
                        <a:rPr lang="de-DE" i="1" baseline="-25000" dirty="0" smtClean="0"/>
                        <a:t>m</a:t>
                      </a:r>
                      <a:r>
                        <a:rPr lang="de-DE" baseline="-25000" dirty="0" smtClean="0"/>
                        <a:t>-1,</a:t>
                      </a:r>
                      <a:r>
                        <a:rPr lang="de-DE" i="1" baseline="-25000" dirty="0" smtClean="0"/>
                        <a:t>n</a:t>
                      </a:r>
                      <a:r>
                        <a:rPr lang="de-DE" baseline="-25000" dirty="0" smtClean="0"/>
                        <a:t>-1</a:t>
                      </a:r>
                      <a:endParaRPr lang="en-US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4499992" y="1396792"/>
          <a:ext cx="5997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e-DE" i="1" baseline="-25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4067944" y="2406700"/>
            <a:ext cx="288032" cy="288032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Symbol"/>
              </a:rPr>
              <a:t>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20072" y="2415084"/>
            <a:ext cx="288032" cy="288032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Symbol"/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5724128" y="1252776"/>
          <a:ext cx="22322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91944"/>
              </p:ext>
            </p:extLst>
          </p:nvPr>
        </p:nvGraphicFramePr>
        <p:xfrm>
          <a:off x="251520" y="5229200"/>
          <a:ext cx="87849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Thread that has been assigned y[</a:t>
                      </a:r>
                      <a:r>
                        <a:rPr lang="en-US" noProof="0" dirty="0" err="1" smtClean="0"/>
                        <a:t>i</a:t>
                      </a:r>
                      <a:r>
                        <a:rPr lang="en-US" noProof="0" dirty="0" smtClean="0"/>
                        <a:t>] will need to execute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y[i] = 0.0;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Courier New" pitchFamily="49" charset="0"/>
                          <a:cs typeface="Courier New" pitchFamily="49" charset="0"/>
                        </a:rPr>
                        <a:t>for </a:t>
                      </a:r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(j=0; j&lt;</a:t>
                      </a:r>
                      <a:r>
                        <a:rPr lang="de-DE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n; </a:t>
                      </a:r>
                      <a:r>
                        <a:rPr lang="de-DE" sz="16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j++</a:t>
                      </a:r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)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08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	y[i]</a:t>
                      </a:r>
                      <a:r>
                        <a:rPr lang="de-DE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+= A[i][j] * x[j]</a:t>
                      </a:r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;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7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816"/>
          </a:xfrm>
        </p:spPr>
        <p:txBody>
          <a:bodyPr>
            <a:normAutofit/>
          </a:bodyPr>
          <a:lstStyle/>
          <a:p>
            <a:r>
              <a:rPr lang="en-US" dirty="0" smtClean="0"/>
              <a:t>False Sharing – Cache Line Ping-Pong</a:t>
            </a:r>
            <a:endParaRPr lang="en-US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251520" y="3608295"/>
          <a:ext cx="864096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72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i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i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Geschweifte Klammer rechts 9"/>
          <p:cNvSpPr/>
          <p:nvPr/>
        </p:nvSpPr>
        <p:spPr>
          <a:xfrm>
            <a:off x="1078320" y="3968335"/>
            <a:ext cx="227456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1305776" y="4107705"/>
            <a:ext cx="1033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Thread 0</a:t>
            </a:r>
            <a:endParaRPr lang="en-US" dirty="0"/>
          </a:p>
        </p:txBody>
      </p:sp>
      <p:sp>
        <p:nvSpPr>
          <p:cNvPr id="12" name="Geschweifte Klammer rechts 11"/>
          <p:cNvSpPr/>
          <p:nvPr/>
        </p:nvSpPr>
        <p:spPr>
          <a:xfrm>
            <a:off x="1078320" y="4643995"/>
            <a:ext cx="227456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305776" y="4783365"/>
            <a:ext cx="1033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Thread 1</a:t>
            </a:r>
            <a:endParaRPr lang="en-US" dirty="0"/>
          </a:p>
        </p:txBody>
      </p:sp>
      <p:sp>
        <p:nvSpPr>
          <p:cNvPr id="14" name="Geschweifte Klammer rechts 13"/>
          <p:cNvSpPr/>
          <p:nvPr/>
        </p:nvSpPr>
        <p:spPr>
          <a:xfrm>
            <a:off x="1078320" y="5333761"/>
            <a:ext cx="227456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305776" y="5473131"/>
            <a:ext cx="1033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Thread 2</a:t>
            </a:r>
            <a:endParaRPr lang="en-US" dirty="0"/>
          </a:p>
        </p:txBody>
      </p:sp>
      <p:sp>
        <p:nvSpPr>
          <p:cNvPr id="16" name="Geschweifte Klammer rechts 15"/>
          <p:cNvSpPr/>
          <p:nvPr/>
        </p:nvSpPr>
        <p:spPr>
          <a:xfrm>
            <a:off x="1078320" y="5994863"/>
            <a:ext cx="227456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1305776" y="6134233"/>
            <a:ext cx="1033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Thread 3</a:t>
            </a:r>
            <a:endParaRPr lang="en-US" dirty="0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2771800" y="3757645"/>
            <a:ext cx="6048672" cy="29392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Cache coherence </a:t>
            </a:r>
            <a:r>
              <a:rPr lang="en-US" dirty="0" smtClean="0"/>
              <a:t>enforced </a:t>
            </a:r>
            <a:r>
              <a:rPr lang="en-US" dirty="0"/>
              <a:t>at </a:t>
            </a:r>
            <a:r>
              <a:rPr lang="en-US" dirty="0" smtClean="0"/>
              <a:t>“</a:t>
            </a:r>
            <a:r>
              <a:rPr lang="en-US" i="1" dirty="0" smtClean="0"/>
              <a:t>Cache-line level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For example, for </a:t>
            </a:r>
            <a:r>
              <a:rPr lang="en-US" i="1" dirty="0" smtClean="0"/>
              <a:t>m</a:t>
            </a:r>
            <a:r>
              <a:rPr lang="en-US" dirty="0" smtClean="0"/>
              <a:t> = 8, all </a:t>
            </a:r>
            <a:r>
              <a:rPr lang="en-US" dirty="0"/>
              <a:t>of </a:t>
            </a:r>
            <a:r>
              <a:rPr lang="en-US" dirty="0" smtClean="0">
                <a:latin typeface="Consolas" panose="020B0609020204030204" pitchFamily="49" charset="0"/>
              </a:rPr>
              <a:t>y</a:t>
            </a:r>
            <a:r>
              <a:rPr lang="en-US" dirty="0" smtClean="0"/>
              <a:t> is </a:t>
            </a:r>
            <a:r>
              <a:rPr lang="en-US" dirty="0"/>
              <a:t>stored in a </a:t>
            </a:r>
            <a:r>
              <a:rPr lang="en-US" b="1" dirty="0"/>
              <a:t>single cache </a:t>
            </a:r>
            <a:r>
              <a:rPr lang="en-US" b="1" dirty="0" smtClean="0"/>
              <a:t>line.</a:t>
            </a:r>
            <a:endParaRPr lang="en-US" dirty="0" smtClean="0"/>
          </a:p>
          <a:p>
            <a:r>
              <a:rPr lang="en-US" b="1" dirty="0" smtClean="0"/>
              <a:t>False Sharing: </a:t>
            </a:r>
            <a:r>
              <a:rPr lang="en-US" dirty="0" smtClean="0"/>
              <a:t>Every </a:t>
            </a:r>
            <a:r>
              <a:rPr lang="en-US" dirty="0"/>
              <a:t>write to </a:t>
            </a:r>
            <a:r>
              <a:rPr lang="en-US" dirty="0" smtClean="0">
                <a:latin typeface="Consolas" panose="020B0609020204030204" pitchFamily="49" charset="0"/>
              </a:rPr>
              <a:t>y</a:t>
            </a:r>
            <a:r>
              <a:rPr lang="en-US" i="1" dirty="0" smtClean="0"/>
              <a:t> </a:t>
            </a:r>
            <a:r>
              <a:rPr lang="en-US" dirty="0" smtClean="0"/>
              <a:t>invalidates the </a:t>
            </a:r>
            <a:r>
              <a:rPr lang="en-US" dirty="0"/>
              <a:t>line in the other processor’s </a:t>
            </a:r>
            <a:r>
              <a:rPr lang="en-US" dirty="0" smtClean="0"/>
              <a:t>cache. Most of </a:t>
            </a:r>
            <a:r>
              <a:rPr lang="en-US" dirty="0"/>
              <a:t>these updates </a:t>
            </a:r>
            <a:r>
              <a:rPr lang="en-US" dirty="0" smtClean="0"/>
              <a:t>to </a:t>
            </a:r>
            <a:r>
              <a:rPr lang="en-US" dirty="0" smtClean="0">
                <a:latin typeface="Consolas" panose="020B0609020204030204" pitchFamily="49" charset="0"/>
              </a:rPr>
              <a:t>y</a:t>
            </a:r>
            <a:r>
              <a:rPr lang="en-US" dirty="0" smtClean="0"/>
              <a:t> are </a:t>
            </a:r>
            <a:r>
              <a:rPr lang="en-US" dirty="0"/>
              <a:t>forcing the threads to </a:t>
            </a:r>
            <a:r>
              <a:rPr lang="en-US" dirty="0" smtClean="0"/>
              <a:t>access main </a:t>
            </a:r>
            <a:r>
              <a:rPr lang="en-US" dirty="0"/>
              <a:t>memory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583668" y="1369586"/>
            <a:ext cx="597666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#pragma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omp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parallel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schedule(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,2)</a:t>
            </a:r>
          </a:p>
          <a:p>
            <a:r>
              <a:rPr lang="nn-NO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 &lt; m; i++) {</a:t>
            </a:r>
          </a:p>
          <a:p>
            <a:r>
              <a:rPr lang="de-DE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y[i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0.0;</a:t>
            </a:r>
          </a:p>
          <a:p>
            <a:r>
              <a:rPr lang="de-DE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de-DE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e-DE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 j &lt; n; </a:t>
            </a:r>
            <a:r>
              <a:rPr lang="de-DE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de-DE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y[i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+= A[i][j] * x[j];</a:t>
            </a:r>
          </a:p>
          <a:p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5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Hierarchy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Optimizing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Coherence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False Sharing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b="1" dirty="0"/>
              <a:t>Flynn’s </a:t>
            </a:r>
            <a:r>
              <a:rPr lang="en-US" b="1" dirty="0" smtClean="0"/>
              <a:t>Taxonomy</a:t>
            </a:r>
            <a:endParaRPr lang="en-US" b="1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en-US" dirty="0" smtClean="0"/>
              <a:t>Flynn‘s Taxonomy (1966)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632848" cy="5507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1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Hierarchy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Optimizing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Coherence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False Sharing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Flynn’s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Taxonomy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b="1" dirty="0"/>
              <a:t>SIMD </a:t>
            </a:r>
            <a:r>
              <a:rPr lang="en-US" b="1" dirty="0" smtClean="0"/>
              <a:t>Concept</a:t>
            </a:r>
            <a:endParaRPr lang="en-US" b="1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8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b="1" dirty="0"/>
              <a:t>von Neumann </a:t>
            </a:r>
            <a:r>
              <a:rPr lang="en-US" b="1" dirty="0" smtClean="0"/>
              <a:t>Bottleneck</a:t>
            </a:r>
            <a:endParaRPr lang="en-US" b="1" dirty="0"/>
          </a:p>
          <a:p>
            <a:pPr lvl="1"/>
            <a:r>
              <a:rPr lang="en-US" dirty="0"/>
              <a:t>Cache </a:t>
            </a:r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Cache </a:t>
            </a:r>
            <a:r>
              <a:rPr lang="en-US" dirty="0" smtClean="0"/>
              <a:t>Accesses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Coherence </a:t>
            </a:r>
          </a:p>
          <a:p>
            <a:pPr lvl="1"/>
            <a:r>
              <a:rPr lang="en-US" dirty="0" smtClean="0"/>
              <a:t>False Sharing</a:t>
            </a:r>
            <a:endParaRPr lang="en-US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SIMD (Single Instruction, Multiple Data)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707904" y="2894112"/>
            <a:ext cx="151216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3771453"/>
            <a:ext cx="648072" cy="4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ALU</a:t>
            </a:r>
            <a:r>
              <a:rPr lang="de-DE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954313" y="3771453"/>
            <a:ext cx="648072" cy="4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ALU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19056" y="3747864"/>
            <a:ext cx="648072" cy="4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ALU</a:t>
            </a:r>
            <a:r>
              <a:rPr lang="de-DE" baseline="-25000" dirty="0" err="1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Gewinkelte Verbindung 8"/>
          <p:cNvCxnSpPr>
            <a:stCxn id="4" idx="1"/>
            <a:endCxn id="5" idx="0"/>
          </p:cNvCxnSpPr>
          <p:nvPr/>
        </p:nvCxnSpPr>
        <p:spPr>
          <a:xfrm rot="10800000" flipV="1">
            <a:off x="1727684" y="3110135"/>
            <a:ext cx="1980220" cy="66131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endCxn id="6" idx="0"/>
          </p:cNvCxnSpPr>
          <p:nvPr/>
        </p:nvCxnSpPr>
        <p:spPr>
          <a:xfrm>
            <a:off x="3278349" y="3110136"/>
            <a:ext cx="0" cy="661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4" idx="3"/>
            <a:endCxn id="7" idx="0"/>
          </p:cNvCxnSpPr>
          <p:nvPr/>
        </p:nvCxnSpPr>
        <p:spPr>
          <a:xfrm>
            <a:off x="5220072" y="3110136"/>
            <a:ext cx="2123020" cy="63772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644008" y="3830216"/>
            <a:ext cx="163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1115616" y="422329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nsolas" panose="020B0609020204030204" pitchFamily="49" charset="0"/>
              </a:rPr>
              <a:t>u[0]</a:t>
            </a:r>
            <a:r>
              <a:rPr lang="de-DE" sz="1600" dirty="0" smtClean="0">
                <a:latin typeface="Consolas" panose="020B0609020204030204" pitchFamily="49" charset="0"/>
                <a:sym typeface="Symbol" panose="05050102010706020507" pitchFamily="18" charset="2"/>
              </a:rPr>
              <a:t></a:t>
            </a:r>
            <a:r>
              <a:rPr lang="de-DE" sz="1600" dirty="0" smtClean="0">
                <a:latin typeface="Consolas" panose="020B0609020204030204" pitchFamily="49" charset="0"/>
              </a:rPr>
              <a:t>v[0]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27784" y="4203501"/>
            <a:ext cx="1278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nsolas" panose="020B0609020204030204" pitchFamily="49" charset="0"/>
              </a:rPr>
              <a:t>u[1]</a:t>
            </a:r>
            <a:r>
              <a:rPr lang="de-DE" sz="1600" dirty="0" smtClean="0">
                <a:latin typeface="Consolas" panose="020B0609020204030204" pitchFamily="49" charset="0"/>
                <a:sym typeface="Symbol" panose="05050102010706020507" pitchFamily="18" charset="2"/>
              </a:rPr>
              <a:t></a:t>
            </a:r>
            <a:r>
              <a:rPr lang="de-DE" sz="1600" dirty="0" smtClean="0">
                <a:latin typeface="Consolas" panose="020B0609020204030204" pitchFamily="49" charset="0"/>
              </a:rPr>
              <a:t>v[1]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372200" y="41886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onsolas" panose="020B0609020204030204" pitchFamily="49" charset="0"/>
              </a:rPr>
              <a:t>u[n-1]</a:t>
            </a:r>
            <a:r>
              <a:rPr lang="de-DE" dirty="0" smtClean="0">
                <a:latin typeface="Consolas" panose="020B0609020204030204" pitchFamily="49" charset="0"/>
                <a:sym typeface="Symbol" panose="05050102010706020507" pitchFamily="18" charset="2"/>
              </a:rPr>
              <a:t></a:t>
            </a:r>
            <a:r>
              <a:rPr lang="de-DE" dirty="0" smtClean="0">
                <a:latin typeface="Consolas" panose="020B0609020204030204" pitchFamily="49" charset="0"/>
              </a:rPr>
              <a:t>v[n-1]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348072" y="5733256"/>
            <a:ext cx="8544408" cy="82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</a:t>
            </a:r>
            <a:r>
              <a:rPr lang="en-US" dirty="0"/>
              <a:t>if we don’t have as many ALUs as data items? </a:t>
            </a:r>
          </a:p>
          <a:p>
            <a:pPr lvl="1"/>
            <a:r>
              <a:rPr lang="en-US" dirty="0"/>
              <a:t>Divide the work and process iteratively </a:t>
            </a:r>
            <a:endParaRPr lang="en-US" b="1" dirty="0"/>
          </a:p>
        </p:txBody>
      </p:sp>
      <p:sp>
        <p:nvSpPr>
          <p:cNvPr id="3" name="Rechteck 2"/>
          <p:cNvSpPr/>
          <p:nvPr/>
        </p:nvSpPr>
        <p:spPr>
          <a:xfrm>
            <a:off x="1229604" y="1381790"/>
            <a:ext cx="6135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//Mapping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element-wise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subtraction onto SIMD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i&lt;n; i++) w[i] = u[i]–v[i];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902" y="0"/>
            <a:ext cx="8229600" cy="951131"/>
          </a:xfrm>
        </p:spPr>
        <p:txBody>
          <a:bodyPr/>
          <a:lstStyle/>
          <a:p>
            <a:r>
              <a:rPr lang="de-DE" dirty="0" smtClean="0"/>
              <a:t>SIMD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887924" y="2708920"/>
            <a:ext cx="151216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83668" y="3586260"/>
            <a:ext cx="648072" cy="5437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ALU</a:t>
            </a:r>
            <a:r>
              <a:rPr lang="de-DE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134333" y="3586261"/>
            <a:ext cx="648072" cy="5437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ALU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99076" y="3562671"/>
            <a:ext cx="648072" cy="5673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ALU</a:t>
            </a:r>
            <a:r>
              <a:rPr lang="de-DE" baseline="-25000" dirty="0" err="1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Gewinkelte Verbindung 8"/>
          <p:cNvCxnSpPr>
            <a:stCxn id="5" idx="1"/>
            <a:endCxn id="6" idx="0"/>
          </p:cNvCxnSpPr>
          <p:nvPr/>
        </p:nvCxnSpPr>
        <p:spPr>
          <a:xfrm rot="10800000" flipV="1">
            <a:off x="1907704" y="2924944"/>
            <a:ext cx="1980220" cy="66131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7" idx="0"/>
          </p:cNvCxnSpPr>
          <p:nvPr/>
        </p:nvCxnSpPr>
        <p:spPr>
          <a:xfrm>
            <a:off x="3458369" y="2924944"/>
            <a:ext cx="0" cy="661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>
            <a:stCxn id="5" idx="3"/>
            <a:endCxn id="8" idx="0"/>
          </p:cNvCxnSpPr>
          <p:nvPr/>
        </p:nvCxnSpPr>
        <p:spPr>
          <a:xfrm>
            <a:off x="5400092" y="2924944"/>
            <a:ext cx="2123020" cy="63772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824028" y="3645024"/>
            <a:ext cx="163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331640" y="4259774"/>
            <a:ext cx="122413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nsolas" panose="020B0609020204030204" pitchFamily="49" charset="0"/>
              </a:rPr>
              <a:t>u[0]&gt;0.0?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43808" y="4259774"/>
            <a:ext cx="1224135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nsolas" panose="020B0609020204030204" pitchFamily="49" charset="0"/>
              </a:rPr>
              <a:t>u[1]&gt;0.0?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39035" y="4254682"/>
            <a:ext cx="142154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nsolas" panose="020B0609020204030204" pitchFamily="49" charset="0"/>
              </a:rPr>
              <a:t>u[n-1]&gt;0.0?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98535" y="3140968"/>
            <a:ext cx="1152334" cy="5481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u[0]=3.2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v[0]=2.2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216221" y="3140968"/>
            <a:ext cx="1145123" cy="5347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u[0]=</a:t>
            </a:r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</a:t>
            </a:r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v[0]=1.3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318204" y="3140968"/>
            <a:ext cx="1134116" cy="5481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i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u</a:t>
            </a:r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[0]=</a:t>
            </a:r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0.0</a:t>
            </a:r>
            <a:endParaRPr lang="de-DE" sz="16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de-DE" sz="1600" i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v</a:t>
            </a:r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[0]=4.9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1331640" y="4721439"/>
            <a:ext cx="1152127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w[0]=1.0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2937537" y="4721439"/>
            <a:ext cx="1041663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839035" y="4721439"/>
            <a:ext cx="1368151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396239" y="5177456"/>
            <a:ext cx="1041663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2917894" y="5177456"/>
            <a:ext cx="1130407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w[1]=0.3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6785637" y="5177456"/>
            <a:ext cx="1474946" cy="366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Consolas" panose="020B0609020204030204" pitchFamily="49" charset="0"/>
              </a:rPr>
              <a:t>w[n-1]=4.9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5908091" y="1047788"/>
            <a:ext cx="2749411" cy="1341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 ALUs required to execute the same instruction (synchronously) or idle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>
          <a:xfrm>
            <a:off x="35496" y="5805264"/>
            <a:ext cx="9001000" cy="10527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Solution: Each </a:t>
            </a:r>
            <a:r>
              <a:rPr lang="en-US" sz="2400" dirty="0"/>
              <a:t>ALU compares its register </a:t>
            </a:r>
            <a:r>
              <a:rPr lang="en-US" sz="2400" dirty="0" smtClean="0"/>
              <a:t>u </a:t>
            </a:r>
            <a:r>
              <a:rPr lang="en-US" sz="2400" dirty="0"/>
              <a:t>to 0 and sets a </a:t>
            </a:r>
            <a:r>
              <a:rPr lang="en-US" sz="2400" dirty="0" smtClean="0"/>
              <a:t>flag that affects which of the two results is stored (predication).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46550" y="933518"/>
            <a:ext cx="518457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//Mapping a Conditional Statement onto SIMD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i&lt;n; i++)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de-DE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(u[i] &gt; 0) 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w[i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u[i]–v[i];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de-DE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w[i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u[i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]+v[i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6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391" y="1012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SIMD with AVX2 Registers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40007"/>
            <a:ext cx="6114818" cy="310313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043608" y="4725144"/>
            <a:ext cx="70567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AVX2-Programming with C/C++ Intrinsics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__m256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a, b, c;        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declare AVX registers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                   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initialize a and </a:t>
            </a:r>
            <a:r>
              <a:rPr lang="de-DE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endParaRPr lang="de-DE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_mm256_add_ps(a, b);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c[0:8] = a[0:8] + b[0:8]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32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1520" y="623731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Reference: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software.intel.com/en-us/cpp-compiler-developer-guide-and-reference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98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8740" y="188640"/>
            <a:ext cx="4686519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AVX2 Programming: transposed </a:t>
            </a:r>
            <a:r>
              <a:rPr lang="en-US" dirty="0" err="1" smtClean="0"/>
              <a:t>MatMult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1331640" y="5589240"/>
            <a:ext cx="67687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41338" algn="l"/>
              </a:tabLst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_mm256_fmadd_ps(AV,BV,X) </a:t>
            </a:r>
            <a:r>
              <a:rPr lang="en-US" dirty="0" smtClean="0"/>
              <a:t>intrinsic </a:t>
            </a:r>
            <a:r>
              <a:rPr lang="en-US" dirty="0"/>
              <a:t>used in the inner loop of the </a:t>
            </a:r>
            <a:r>
              <a:rPr lang="en-US" b="1" u="sng" dirty="0" err="1"/>
              <a:t>vectorized</a:t>
            </a:r>
            <a:r>
              <a:rPr lang="en-US" b="1" u="sng" dirty="0"/>
              <a:t> </a:t>
            </a:r>
            <a:r>
              <a:rPr lang="en-US" u="sng" dirty="0"/>
              <a:t>transposed matrix multiplication</a:t>
            </a:r>
            <a:endParaRPr lang="de-DE" u="sng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35" y="2840074"/>
            <a:ext cx="6698819" cy="22853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38" y="0"/>
            <a:ext cx="2144562" cy="27089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765"/>
            <a:ext cx="2235312" cy="2502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4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24536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AVX2 Programming: transposed </a:t>
            </a:r>
            <a:r>
              <a:rPr lang="en-US" dirty="0" err="1" smtClean="0"/>
              <a:t>MatMult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0"/>
            <a:ext cx="1979712" cy="25006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0"/>
            <a:ext cx="2121236" cy="237624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83568" y="2833344"/>
            <a:ext cx="7380821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>
                <a:highlight>
                  <a:srgbClr val="FFFFFF"/>
                </a:highlight>
                <a:latin typeface="Consolas" panose="020B0609020204030204" pitchFamily="49" charset="0"/>
              </a:rPr>
              <a:t>#include &lt;immintrin.h&gt; </a:t>
            </a:r>
            <a:r>
              <a:rPr lang="de-DE" sz="16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//AVX </a:t>
            </a:r>
            <a:r>
              <a:rPr lang="de-DE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intrinsics</a:t>
            </a:r>
          </a:p>
          <a:p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Transpose-and-Multiply with AVX2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avx2_tmm(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*A,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*B,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*C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endParaRPr lang="de-DE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uint64_t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uint64_t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uint64_t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N)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(uint64_t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i=0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i&lt;N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i++)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de-DE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(uint64_t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j=0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j&lt;M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de-DE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__</a:t>
            </a:r>
            <a:r>
              <a:rPr lang="de-DE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m256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_mm256_setzero_ps();</a:t>
            </a:r>
          </a:p>
          <a:p>
            <a:r>
              <a:rPr lang="nn-NO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for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(uint64_t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k=0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k&lt;L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nn-NO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k+=8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de-DE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__m256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 = _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mm256_load_ps(</a:t>
            </a:r>
            <a:r>
              <a:rPr lang="de-DE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A+i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de-DE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L+k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__m256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BV = _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mm256_load_ps(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B+j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L+k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X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_mm256_fmadd_ps(AV, BV, X);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}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C[i*N+j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hsum_avx(X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//Add </a:t>
            </a:r>
            <a:r>
              <a:rPr lang="de-DE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 8 values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}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de-DE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6729"/>
              </p:ext>
            </p:extLst>
          </p:nvPr>
        </p:nvGraphicFramePr>
        <p:xfrm>
          <a:off x="2123728" y="2852936"/>
          <a:ext cx="48965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ourier New" pitchFamily="49" charset="0"/>
                        </a:rPr>
                        <a:t>Execution on an i7-6800K using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m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1K,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l </a:t>
                      </a:r>
                      <a:r>
                        <a:rPr lang="en-US" sz="1600" i="0" u="sng" dirty="0" smtClean="0">
                          <a:latin typeface="+mn-lt"/>
                          <a:cs typeface="Courier New" pitchFamily="49" charset="0"/>
                        </a:rPr>
                        <a:t>= 2K,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n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4K</a:t>
                      </a:r>
                      <a:endParaRPr lang="en-US" sz="1600" u="sng" baseline="30000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elapsed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 time (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plain_tmm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):    12.29s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#elapsed time (avx2_tmm): 	 2.13s        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90101"/>
                  </a:ext>
                </a:extLst>
              </a:tr>
            </a:tbl>
          </a:graphicData>
        </a:graphic>
      </p:graphicFrame>
      <p:sp>
        <p:nvSpPr>
          <p:cNvPr id="7" name="Geschweifte Klammer rechts 6"/>
          <p:cNvSpPr/>
          <p:nvPr/>
        </p:nvSpPr>
        <p:spPr>
          <a:xfrm>
            <a:off x="7092280" y="3212976"/>
            <a:ext cx="144016" cy="64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7394702" y="3238387"/>
            <a:ext cx="1224136" cy="562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Speedup: 5.8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7164288" y="5268511"/>
            <a:ext cx="123457" cy="3142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7487269" y="5081374"/>
            <a:ext cx="1131569" cy="562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Speedup: 6.7 </a:t>
            </a:r>
            <a:r>
              <a:rPr lang="de-DE" dirty="0" smtClean="0">
                <a:solidFill>
                  <a:schemeClr val="tx1"/>
                </a:solidFill>
                <a:sym typeface="Symbol" panose="05050102010706020507" pitchFamily="18" charset="2"/>
              </a:rPr>
              <a:t> 5.8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228740" y="332656"/>
            <a:ext cx="4686519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AVX2 Programming: transpose </a:t>
            </a:r>
            <a:r>
              <a:rPr lang="en-US" dirty="0" err="1" smtClean="0"/>
              <a:t>MatMult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438" y="0"/>
            <a:ext cx="2144562" cy="27089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2231329" cy="2499577"/>
          </a:xfrm>
          <a:prstGeom prst="rect">
            <a:avLst/>
          </a:prstGeom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12542"/>
              </p:ext>
            </p:extLst>
          </p:nvPr>
        </p:nvGraphicFramePr>
        <p:xfrm>
          <a:off x="2195736" y="4701082"/>
          <a:ext cx="4896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ourier New" pitchFamily="49" charset="0"/>
                        </a:rPr>
                        <a:t>Execution on an i7-6800K using 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12 threads with </a:t>
                      </a:r>
                      <a:r>
                        <a:rPr lang="en-US" sz="1600" u="sng" dirty="0" err="1" smtClean="0">
                          <a:latin typeface="+mn-lt"/>
                          <a:cs typeface="Courier New" pitchFamily="49" charset="0"/>
                        </a:rPr>
                        <a:t>OpenMP</a:t>
                      </a:r>
                      <a:r>
                        <a:rPr lang="en-US" sz="1600" dirty="0" smtClean="0">
                          <a:latin typeface="+mn-lt"/>
                          <a:cs typeface="Courier New" pitchFamily="49" charset="0"/>
                        </a:rPr>
                        <a:t> and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m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1K,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l </a:t>
                      </a:r>
                      <a:r>
                        <a:rPr lang="en-US" sz="1600" i="0" u="sng" dirty="0" smtClean="0">
                          <a:latin typeface="+mn-lt"/>
                          <a:cs typeface="Courier New" pitchFamily="49" charset="0"/>
                        </a:rPr>
                        <a:t>= 2K, </a:t>
                      </a:r>
                      <a:r>
                        <a:rPr lang="en-US" sz="1600" i="1" u="sng" dirty="0" smtClean="0">
                          <a:latin typeface="+mn-lt"/>
                          <a:cs typeface="Courier New" pitchFamily="49" charset="0"/>
                        </a:rPr>
                        <a:t>n</a:t>
                      </a:r>
                      <a:r>
                        <a:rPr lang="en-US" sz="1600" u="sng" dirty="0" smtClean="0">
                          <a:latin typeface="+mn-lt"/>
                          <a:cs typeface="Courier New" pitchFamily="49" charset="0"/>
                        </a:rPr>
                        <a:t> = 4K</a:t>
                      </a:r>
                      <a:endParaRPr lang="en-US" sz="1600" u="sng" baseline="30000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elapsed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 time (</a:t>
                      </a:r>
                      <a:r>
                        <a:rPr lang="de-DE" sz="1600" b="0" dirty="0" err="1" smtClean="0">
                          <a:latin typeface="Courier New" pitchFamily="49" charset="0"/>
                          <a:cs typeface="Courier New" pitchFamily="49" charset="0"/>
                        </a:rPr>
                        <a:t>plain_tmm</a:t>
                      </a:r>
                      <a:r>
                        <a:rPr lang="de-DE" sz="1600" b="0" dirty="0" smtClean="0">
                          <a:latin typeface="Courier New" pitchFamily="49" charset="0"/>
                          <a:cs typeface="Courier New" pitchFamily="49" charset="0"/>
                        </a:rPr>
                        <a:t>):    0.32s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Hierarchy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Optimizing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Coherence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False Sharing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Flynn’s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Taxonomy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Concept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b="1" dirty="0" err="1" smtClean="0"/>
              <a:t>AoS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err="1" smtClean="0"/>
              <a:t>SoA</a:t>
            </a:r>
            <a:endParaRPr lang="en-US" b="1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905"/>
            <a:ext cx="8229600" cy="1143000"/>
          </a:xfrm>
        </p:spPr>
        <p:txBody>
          <a:bodyPr/>
          <a:lstStyle/>
          <a:p>
            <a:r>
              <a:rPr lang="de-DE" dirty="0" smtClean="0"/>
              <a:t>AoS </a:t>
            </a:r>
            <a:r>
              <a:rPr lang="de-DE" dirty="0"/>
              <a:t>and </a:t>
            </a:r>
            <a:r>
              <a:rPr lang="de-DE" dirty="0" smtClean="0"/>
              <a:t>SoA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437"/>
            <a:ext cx="9096020" cy="2712955"/>
          </a:xfrm>
          <a:prstGeom prst="rect">
            <a:avLst/>
          </a:prstGeom>
        </p:spPr>
      </p:pic>
      <p:sp>
        <p:nvSpPr>
          <p:cNvPr id="44" name="Inhaltsplatzhalter 18"/>
          <p:cNvSpPr>
            <a:spLocks noGrp="1"/>
          </p:cNvSpPr>
          <p:nvPr>
            <p:ph idx="1"/>
          </p:nvPr>
        </p:nvSpPr>
        <p:spPr>
          <a:xfrm>
            <a:off x="47510" y="4221088"/>
            <a:ext cx="9001000" cy="24482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AoS</a:t>
            </a:r>
            <a:r>
              <a:rPr lang="en-US" b="1" dirty="0"/>
              <a:t> (Array of Structures): </a:t>
            </a:r>
            <a:r>
              <a:rPr lang="en-US" dirty="0"/>
              <a:t>stores records consecutively in single array.</a:t>
            </a:r>
          </a:p>
          <a:p>
            <a:r>
              <a:rPr lang="en-US" b="1" dirty="0" err="1"/>
              <a:t>SoA</a:t>
            </a:r>
            <a:r>
              <a:rPr lang="en-US" b="1" dirty="0"/>
              <a:t> (Structure of Arrays): </a:t>
            </a:r>
            <a:r>
              <a:rPr lang="en-US" dirty="0"/>
              <a:t>uses one array per dimension. Each array only stores the values of the associated element </a:t>
            </a:r>
            <a:r>
              <a:rPr lang="en-US" dirty="0" smtClean="0"/>
              <a:t>dimension.</a:t>
            </a:r>
            <a:endParaRPr lang="en-US" dirty="0"/>
          </a:p>
          <a:p>
            <a:r>
              <a:rPr lang="en-US" dirty="0" smtClean="0"/>
              <a:t>Example: We </a:t>
            </a:r>
            <a:r>
              <a:rPr lang="en-US" dirty="0" smtClean="0"/>
              <a:t>want to use </a:t>
            </a:r>
            <a:r>
              <a:rPr lang="en-US" dirty="0"/>
              <a:t>a collection of </a:t>
            </a:r>
            <a:r>
              <a:rPr lang="en-US" i="1" dirty="0"/>
              <a:t>n</a:t>
            </a:r>
            <a:r>
              <a:rPr lang="en-US" dirty="0"/>
              <a:t> real-valued 3D vectors to compare the SIMD-friendliness of </a:t>
            </a:r>
            <a:r>
              <a:rPr lang="en-US" dirty="0" err="1"/>
              <a:t>AoS</a:t>
            </a:r>
            <a:r>
              <a:rPr lang="en-US" dirty="0"/>
              <a:t> and </a:t>
            </a:r>
            <a:r>
              <a:rPr lang="en-US" dirty="0" err="1"/>
              <a:t>SoA</a:t>
            </a:r>
            <a:r>
              <a:rPr lang="en-US" dirty="0"/>
              <a:t> for vector </a:t>
            </a:r>
            <a:r>
              <a:rPr lang="en-US" dirty="0" smtClean="0"/>
              <a:t>normalization.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3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9781"/>
            <a:ext cx="8856984" cy="972955"/>
          </a:xfrm>
        </p:spPr>
        <p:txBody>
          <a:bodyPr/>
          <a:lstStyle/>
          <a:p>
            <a:r>
              <a:rPr lang="en-US" dirty="0" smtClean="0"/>
              <a:t>Vector Normalization with </a:t>
            </a:r>
            <a:r>
              <a:rPr lang="en-US" dirty="0" err="1" smtClean="0"/>
              <a:t>AoS</a:t>
            </a:r>
            <a:r>
              <a:rPr lang="de-DE" dirty="0" smtClean="0"/>
              <a:t> 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41176" y="5733256"/>
                <a:ext cx="8496944" cy="720080"/>
              </a:xfrm>
              <a:solidFill>
                <a:srgbClr val="FFC000"/>
              </a:solidFill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Map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" y="5733256"/>
                <a:ext cx="8496944" cy="720080"/>
              </a:xfrm>
              <a:blipFill>
                <a:blip r:embed="rId2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-539" b="63271"/>
          <a:stretch/>
        </p:blipFill>
        <p:spPr>
          <a:xfrm>
            <a:off x="0" y="1046989"/>
            <a:ext cx="9145016" cy="99643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83568" y="2348880"/>
            <a:ext cx="7488832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//Non-</a:t>
            </a:r>
            <a:r>
              <a:rPr lang="en-US" sz="16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vectorized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with plain AOS layout 3D vector normalization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plain_aos_norm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 xyz, uint64_t length)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for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(uint64_t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=0;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&lt;3*length;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+=3)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xyz[i+0];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 = xyz[i+1];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z = xyz[i+2];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irho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1.0f/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sqrt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(x*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x+y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y+z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*z);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xyz[i+0] *=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irho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xyz[i+1] *=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irho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xyz[i+2] *=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irho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7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5242548"/>
            <a:ext cx="8784976" cy="15470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Vector </a:t>
            </a:r>
            <a:r>
              <a:rPr lang="en-US" dirty="0"/>
              <a:t>registers would not be fully </a:t>
            </a:r>
            <a:r>
              <a:rPr lang="en-US" dirty="0" smtClean="0"/>
              <a:t>occupied </a:t>
            </a:r>
            <a:r>
              <a:rPr lang="de-DE" dirty="0" smtClean="0"/>
              <a:t>for </a:t>
            </a:r>
            <a:r>
              <a:rPr lang="de-DE" dirty="0" smtClean="0"/>
              <a:t>256-bit </a:t>
            </a:r>
            <a:r>
              <a:rPr lang="en-US" dirty="0" smtClean="0"/>
              <a:t>registers.</a:t>
            </a:r>
          </a:p>
          <a:p>
            <a:r>
              <a:rPr lang="en-US" dirty="0" smtClean="0"/>
              <a:t>Summing </a:t>
            </a:r>
            <a:r>
              <a:rPr lang="en-US" dirty="0" smtClean="0"/>
              <a:t>up the </a:t>
            </a:r>
            <a:r>
              <a:rPr lang="en-US" dirty="0"/>
              <a:t>squares </a:t>
            </a:r>
            <a:r>
              <a:rPr lang="en-US" dirty="0" smtClean="0"/>
              <a:t>requires </a:t>
            </a:r>
            <a:r>
              <a:rPr lang="en-US" dirty="0"/>
              <a:t>operations between neighboring </a:t>
            </a:r>
            <a:r>
              <a:rPr lang="en-US" dirty="0" smtClean="0"/>
              <a:t>lanes </a:t>
            </a:r>
            <a:r>
              <a:rPr lang="en-US" dirty="0"/>
              <a:t>resulting in only </a:t>
            </a:r>
            <a:r>
              <a:rPr lang="en-US" dirty="0" smtClean="0"/>
              <a:t>a single </a:t>
            </a:r>
            <a:r>
              <a:rPr lang="en-US" dirty="0"/>
              <a:t>value for the inverse square root </a:t>
            </a:r>
            <a:r>
              <a:rPr lang="en-US" dirty="0" smtClean="0"/>
              <a:t>calculation.</a:t>
            </a:r>
            <a:endParaRPr lang="de-DE" dirty="0" smtClean="0"/>
          </a:p>
          <a:p>
            <a:r>
              <a:rPr lang="en-US" dirty="0"/>
              <a:t>Scaling to longer vector registers becomes increasingly </a:t>
            </a:r>
            <a:r>
              <a:rPr lang="en-US" dirty="0" smtClean="0"/>
              <a:t>inefficient.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6895" y="1233238"/>
            <a:ext cx="93610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x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62999" y="1233238"/>
            <a:ext cx="93610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y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99103" y="1233238"/>
            <a:ext cx="9361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z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35207" y="1230266"/>
            <a:ext cx="936104" cy="435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31351" y="1230266"/>
            <a:ext cx="93610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x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67455" y="1230266"/>
            <a:ext cx="93610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y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03559" y="1230266"/>
            <a:ext cx="9361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z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239663" y="1230266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59143" y="2451430"/>
            <a:ext cx="93610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x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95247" y="2451430"/>
            <a:ext cx="93610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y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31351" y="2451430"/>
            <a:ext cx="9361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z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367455" y="2451430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Gerade Verbindung mit Pfeil 21"/>
          <p:cNvCxnSpPr>
            <a:stCxn id="5" idx="2"/>
            <a:endCxn id="13" idx="0"/>
          </p:cNvCxnSpPr>
          <p:nvPr/>
        </p:nvCxnSpPr>
        <p:spPr>
          <a:xfrm>
            <a:off x="794947" y="1665286"/>
            <a:ext cx="2232248" cy="7861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2"/>
            <a:endCxn id="13" idx="0"/>
          </p:cNvCxnSpPr>
          <p:nvPr/>
        </p:nvCxnSpPr>
        <p:spPr>
          <a:xfrm flipH="1">
            <a:off x="3027195" y="1662314"/>
            <a:ext cx="1872208" cy="789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731051" y="1668258"/>
            <a:ext cx="2232248" cy="7861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963299" y="1665286"/>
            <a:ext cx="1872208" cy="789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667155" y="1659342"/>
            <a:ext cx="2232248" cy="7861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899403" y="1656370"/>
            <a:ext cx="1872208" cy="789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559143" y="3335199"/>
            <a:ext cx="93610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x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r>
              <a:rPr lang="de-DE" dirty="0" smtClean="0">
                <a:solidFill>
                  <a:sysClr val="windowText" lastClr="000000"/>
                </a:solidFill>
              </a:rPr>
              <a:t>+</a:t>
            </a:r>
            <a:r>
              <a:rPr lang="de-DE" i="1" dirty="0" smtClean="0">
                <a:solidFill>
                  <a:sysClr val="windowText" lastClr="000000"/>
                </a:solidFill>
              </a:rPr>
              <a:t>y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495247" y="3335199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431351" y="3335199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367455" y="3335199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Gerade Verbindung mit Pfeil 36"/>
          <p:cNvCxnSpPr>
            <a:stCxn id="13" idx="2"/>
            <a:endCxn id="33" idx="0"/>
          </p:cNvCxnSpPr>
          <p:nvPr/>
        </p:nvCxnSpPr>
        <p:spPr>
          <a:xfrm>
            <a:off x="3027195" y="2883478"/>
            <a:ext cx="0" cy="4517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33" idx="0"/>
          </p:cNvCxnSpPr>
          <p:nvPr/>
        </p:nvCxnSpPr>
        <p:spPr>
          <a:xfrm flipH="1">
            <a:off x="3027195" y="2906123"/>
            <a:ext cx="936103" cy="4290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47" idx="0"/>
          </p:cNvCxnSpPr>
          <p:nvPr/>
        </p:nvCxnSpPr>
        <p:spPr>
          <a:xfrm flipH="1">
            <a:off x="3085492" y="2866399"/>
            <a:ext cx="1813911" cy="13546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2617440" y="4221088"/>
            <a:ext cx="936104" cy="5405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ysClr val="windowText" lastClr="000000"/>
                </a:solidFill>
              </a:rPr>
              <a:t>x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r>
              <a:rPr lang="de-DE" dirty="0" smtClean="0">
                <a:solidFill>
                  <a:sysClr val="windowText" lastClr="000000"/>
                </a:solidFill>
              </a:rPr>
              <a:t>+</a:t>
            </a:r>
            <a:r>
              <a:rPr lang="de-DE" i="1" dirty="0" smtClean="0">
                <a:solidFill>
                  <a:sysClr val="windowText" lastClr="000000"/>
                </a:solidFill>
              </a:rPr>
              <a:t>y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r>
              <a:rPr lang="de-DE" dirty="0" smtClean="0">
                <a:solidFill>
                  <a:sysClr val="windowText" lastClr="000000"/>
                </a:solidFill>
              </a:rPr>
              <a:t>+ </a:t>
            </a:r>
            <a:r>
              <a:rPr lang="de-DE" i="1" dirty="0" smtClean="0">
                <a:solidFill>
                  <a:sysClr val="windowText" lastClr="000000"/>
                </a:solidFill>
              </a:rPr>
              <a:t>z</a:t>
            </a:r>
            <a:r>
              <a:rPr lang="de-DE" baseline="30000" dirty="0" smtClean="0">
                <a:solidFill>
                  <a:sysClr val="windowText" lastClr="000000"/>
                </a:solidFill>
              </a:rPr>
              <a:t>2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553544" y="4221089"/>
            <a:ext cx="936104" cy="540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4489648" y="4221088"/>
            <a:ext cx="936104" cy="53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425752" y="4221089"/>
            <a:ext cx="936104" cy="531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Gerade Verbindung mit Pfeil 50"/>
          <p:cNvCxnSpPr>
            <a:endCxn id="47" idx="0"/>
          </p:cNvCxnSpPr>
          <p:nvPr/>
        </p:nvCxnSpPr>
        <p:spPr>
          <a:xfrm>
            <a:off x="3085492" y="3769368"/>
            <a:ext cx="0" cy="4517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374848" y="79781"/>
            <a:ext cx="8229600" cy="972955"/>
          </a:xfrm>
        </p:spPr>
        <p:txBody>
          <a:bodyPr/>
          <a:lstStyle/>
          <a:p>
            <a:r>
              <a:rPr lang="en-US" dirty="0" smtClean="0"/>
              <a:t>Vector Normalization with </a:t>
            </a:r>
            <a:r>
              <a:rPr lang="en-US" dirty="0" err="1" smtClean="0"/>
              <a:t>AoS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3085492" y="4761629"/>
            <a:ext cx="0" cy="4517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6" grpId="0" animBg="1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2450"/>
            <a:ext cx="8784976" cy="1258116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</a:t>
            </a:r>
            <a:r>
              <a:rPr lang="en-US" dirty="0" smtClean="0"/>
              <a:t>Structure </a:t>
            </a:r>
            <a:r>
              <a:rPr lang="en-US" dirty="0"/>
              <a:t>of a </a:t>
            </a:r>
            <a:r>
              <a:rPr lang="en-US" dirty="0" smtClean="0"/>
              <a:t>Classical </a:t>
            </a:r>
            <a:r>
              <a:rPr lang="en-US" dirty="0"/>
              <a:t>von Neumann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4077072"/>
            <a:ext cx="8856984" cy="26642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early computer </a:t>
            </a:r>
            <a:r>
              <a:rPr lang="en-US" dirty="0" smtClean="0"/>
              <a:t>systems, </a:t>
            </a:r>
            <a:r>
              <a:rPr lang="en-US" dirty="0"/>
              <a:t>timings </a:t>
            </a:r>
            <a:r>
              <a:rPr lang="en-US" dirty="0" smtClean="0"/>
              <a:t>for accessing </a:t>
            </a:r>
            <a:r>
              <a:rPr lang="en-US" dirty="0"/>
              <a:t>main memory and for computation were reasonably well </a:t>
            </a:r>
            <a:r>
              <a:rPr lang="en-US" dirty="0" smtClean="0"/>
              <a:t>balanced.</a:t>
            </a:r>
            <a:endParaRPr lang="en-US" dirty="0"/>
          </a:p>
          <a:p>
            <a:r>
              <a:rPr lang="en-US" dirty="0" smtClean="0"/>
              <a:t>During </a:t>
            </a:r>
            <a:r>
              <a:rPr lang="en-US" dirty="0"/>
              <a:t>the past few </a:t>
            </a:r>
            <a:r>
              <a:rPr lang="en-US" dirty="0" smtClean="0"/>
              <a:t>decades, </a:t>
            </a:r>
            <a:r>
              <a:rPr lang="en-US" dirty="0"/>
              <a:t>computation speed grew at a much faster rate </a:t>
            </a:r>
            <a:r>
              <a:rPr lang="en-US" dirty="0" smtClean="0"/>
              <a:t>compared to </a:t>
            </a:r>
            <a:r>
              <a:rPr lang="en-US" dirty="0"/>
              <a:t>main memory access speed resulting in a </a:t>
            </a:r>
            <a:r>
              <a:rPr lang="en-US" dirty="0" smtClean="0"/>
              <a:t>significant </a:t>
            </a:r>
            <a:r>
              <a:rPr lang="en-US" dirty="0"/>
              <a:t>performance gap</a:t>
            </a:r>
            <a:r>
              <a:rPr lang="en-US" dirty="0" smtClean="0"/>
              <a:t>.</a:t>
            </a:r>
          </a:p>
          <a:p>
            <a:r>
              <a:rPr lang="en-US" b="1" dirty="0"/>
              <a:t>v</a:t>
            </a:r>
            <a:r>
              <a:rPr lang="de-DE" b="1" dirty="0" smtClean="0"/>
              <a:t>on Neumann </a:t>
            </a:r>
            <a:r>
              <a:rPr lang="en-US" b="1" dirty="0" smtClean="0"/>
              <a:t>Bottleneck</a:t>
            </a:r>
            <a:r>
              <a:rPr lang="de-DE" b="1" dirty="0" smtClean="0"/>
              <a:t>: </a:t>
            </a:r>
            <a:r>
              <a:rPr lang="en-US" dirty="0"/>
              <a:t>Discrepancy between CPU compute speed and main memory (DRAM) </a:t>
            </a:r>
            <a:r>
              <a:rPr lang="en-US" dirty="0" smtClean="0"/>
              <a:t>speed.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112568" cy="22237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9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44" y="0"/>
            <a:ext cx="8541936" cy="972955"/>
          </a:xfrm>
        </p:spPr>
        <p:txBody>
          <a:bodyPr/>
          <a:lstStyle/>
          <a:p>
            <a:r>
              <a:rPr lang="en-US" dirty="0" smtClean="0"/>
              <a:t>Vector Normalization with </a:t>
            </a:r>
            <a:r>
              <a:rPr lang="en-US" dirty="0" err="1" smtClean="0"/>
              <a:t>SoA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2184" t="44691" r="31870"/>
          <a:stretch/>
        </p:blipFill>
        <p:spPr>
          <a:xfrm>
            <a:off x="107504" y="764704"/>
            <a:ext cx="3672408" cy="1318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379828" y="944821"/>
                <a:ext cx="3600400" cy="1138210"/>
              </a:xfrm>
              <a:solidFill>
                <a:srgbClr val="FFC000"/>
              </a:solidFill>
            </p:spPr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de-DE" dirty="0" smtClean="0"/>
              </a:p>
              <a:p>
                <a:pPr marL="0" indent="0" algn="ctr">
                  <a:buNone/>
                </a:pPr>
                <a:r>
                  <a:rPr lang="de-DE" dirty="0" smtClean="0"/>
                  <a:t> </a:t>
                </a:r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de-DE" dirty="0" smtClean="0"/>
                  <a:t>  </a:t>
                </a:r>
                <a:endParaRPr lang="de-DE" dirty="0"/>
              </a:p>
            </p:txBody>
          </p:sp>
        </mc:Choice>
        <mc:Fallback xmlns="">
          <p:sp>
            <p:nvSpPr>
              <p:cNvPr id="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9828" y="944821"/>
                <a:ext cx="3600400" cy="11382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503548" y="2420888"/>
            <a:ext cx="8136904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//AVX-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Vectorized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SOA layout 3D vector 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normalization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avx_soa_norm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*x,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*y,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*z, uint64_t length) {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(uint64_t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i=0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i&lt;length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i+=8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__m256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_mm256_load_ps(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x+i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aligned loads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de-DE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m256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 = _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mm256_load_ps(y+i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de-DE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__</a:t>
            </a:r>
            <a:r>
              <a:rPr lang="de-DE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m256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Z = _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mm256_load_ps(</a:t>
            </a:r>
            <a:r>
              <a:rPr lang="de-DE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z+i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__</a:t>
            </a:r>
            <a:r>
              <a:rPr lang="es-E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m256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 = _</a:t>
            </a:r>
            <a:r>
              <a:rPr lang="es-E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mm256_fmadd_ps(X,X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de-DE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 &lt;- </a:t>
            </a:r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X*X+Y*Y+Z*Z</a:t>
            </a:r>
            <a:endParaRPr lang="es-E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_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mm256_fmadd_ps(Y,Y</a:t>
            </a:r>
            <a:r>
              <a:rPr lang="es-E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_</a:t>
            </a:r>
            <a:r>
              <a:rPr lang="es-E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mm256_mul_ps(Z,Z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)));</a:t>
            </a:r>
          </a:p>
          <a:p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R 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_mm256_rsqrt_ps(R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r>
              <a:rPr lang="de-DE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R &lt;- 1/</a:t>
            </a:r>
            <a:r>
              <a:rPr lang="de-DE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sqrt</a:t>
            </a:r>
            <a:r>
              <a:rPr lang="de-DE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</a:t>
            </a:r>
            <a:r>
              <a:rPr lang="de-DE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_mm256_store_ps(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x+i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_mm256_mul_ps(X, R));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aligned stores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_mm256_store_ps(y+i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_mm256_mul_ps(Y, R));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_mm256_store_ps(</a:t>
            </a:r>
            <a:r>
              <a:rPr lang="de-DE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z+i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_mm256_mul_ps(Z, R));</a:t>
            </a:r>
          </a:p>
          <a:p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0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dirty="0"/>
              <a:t>von Neumann </a:t>
            </a:r>
            <a:r>
              <a:rPr lang="en-US" dirty="0" smtClean="0"/>
              <a:t>Bottleneck</a:t>
            </a:r>
            <a:endParaRPr lang="en-US" dirty="0"/>
          </a:p>
          <a:p>
            <a:pPr lvl="1"/>
            <a:r>
              <a:rPr lang="en-US" dirty="0"/>
              <a:t>Cache </a:t>
            </a:r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Cache </a:t>
            </a:r>
            <a:r>
              <a:rPr lang="en-US" dirty="0" smtClean="0"/>
              <a:t>Accesses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Coherence </a:t>
            </a:r>
          </a:p>
          <a:p>
            <a:pPr lvl="1"/>
            <a:r>
              <a:rPr lang="en-US" dirty="0" smtClean="0"/>
              <a:t>False Sharing</a:t>
            </a:r>
            <a:endParaRPr lang="en-US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5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Homework 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From Textbook 1, Section 3.3, solve Exercises: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/>
              <a:t>2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8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52" y="0"/>
            <a:ext cx="9090248" cy="1268760"/>
          </a:xfrm>
        </p:spPr>
        <p:txBody>
          <a:bodyPr>
            <a:normAutofit/>
          </a:bodyPr>
          <a:lstStyle/>
          <a:p>
            <a:r>
              <a:rPr lang="en-US" dirty="0" smtClean="0"/>
              <a:t>Von Neumann Bottleneck – Example </a:t>
            </a:r>
            <a:endParaRPr lang="en-US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3752" y="5373216"/>
            <a:ext cx="9036496" cy="14703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Simplified model in order to establish an </a:t>
            </a:r>
            <a:r>
              <a:rPr lang="en-US" b="1" dirty="0" smtClean="0"/>
              <a:t>upper bound on performance </a:t>
            </a:r>
            <a:r>
              <a:rPr lang="en-US" dirty="0" smtClean="0"/>
              <a:t>for computing a </a:t>
            </a:r>
            <a:r>
              <a:rPr lang="en-US" b="1" dirty="0" smtClean="0"/>
              <a:t>dot product </a:t>
            </a:r>
            <a:r>
              <a:rPr lang="en-US" dirty="0" smtClean="0"/>
              <a:t>of two vectors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dirty="0" smtClean="0"/>
              <a:t> containing </a:t>
            </a:r>
            <a:r>
              <a:rPr lang="en-US" i="1" dirty="0" smtClean="0"/>
              <a:t>n</a:t>
            </a:r>
            <a:r>
              <a:rPr lang="en-US" dirty="0" smtClean="0"/>
              <a:t> double precision numbers stored in main memory</a:t>
            </a:r>
          </a:p>
          <a:p>
            <a:pPr lvl="1"/>
            <a:r>
              <a:rPr lang="en-US" dirty="0" smtClean="0"/>
              <a:t>i.e. we will never go faster than what the model predicts</a:t>
            </a: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043608" y="3645024"/>
            <a:ext cx="2988332" cy="8632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Peak compute performance: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 GHz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 8 cores  16 Flop = 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384 </a:t>
            </a:r>
            <a:r>
              <a:rPr lang="en-US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GFlop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/s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709682" y="2240868"/>
            <a:ext cx="1656184" cy="9361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CPU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886146" y="1736812"/>
            <a:ext cx="1656184" cy="19442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Memory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7" name="Pfeil nach links und rechts 16"/>
          <p:cNvSpPr/>
          <p:nvPr/>
        </p:nvSpPr>
        <p:spPr>
          <a:xfrm rot="16200000">
            <a:off x="3365866" y="2348880"/>
            <a:ext cx="2520280" cy="72008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Bus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>
            <a:stCxn id="17" idx="1"/>
            <a:endCxn id="15" idx="3"/>
          </p:cNvCxnSpPr>
          <p:nvPr/>
        </p:nvCxnSpPr>
        <p:spPr>
          <a:xfrm flipH="1">
            <a:off x="3365866" y="270892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6" idx="1"/>
            <a:endCxn id="17" idx="5"/>
          </p:cNvCxnSpPr>
          <p:nvPr/>
        </p:nvCxnSpPr>
        <p:spPr>
          <a:xfrm flipH="1">
            <a:off x="4806026" y="270892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0"/>
            <a:endCxn id="15" idx="2"/>
          </p:cNvCxnSpPr>
          <p:nvPr/>
        </p:nvCxnSpPr>
        <p:spPr>
          <a:xfrm flipV="1">
            <a:off x="2537774" y="3176972"/>
            <a:ext cx="0" cy="468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5670122" y="3927967"/>
            <a:ext cx="2088232" cy="59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Peak transfer rate: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51.2 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GB/s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/>
          <p:cNvCxnSpPr>
            <a:stCxn id="23" idx="0"/>
            <a:endCxn id="16" idx="2"/>
          </p:cNvCxnSpPr>
          <p:nvPr/>
        </p:nvCxnSpPr>
        <p:spPr>
          <a:xfrm flipV="1">
            <a:off x="6714238" y="3681028"/>
            <a:ext cx="0" cy="2469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9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76" y="35862"/>
            <a:ext cx="5188696" cy="908720"/>
          </a:xfrm>
        </p:spPr>
        <p:txBody>
          <a:bodyPr/>
          <a:lstStyle/>
          <a:p>
            <a:r>
              <a:rPr lang="en-US" dirty="0" smtClean="0"/>
              <a:t>Performance of DOT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852936"/>
                <a:ext cx="9144000" cy="374441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Example: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= 2</a:t>
                </a:r>
                <a:r>
                  <a:rPr lang="en-US" baseline="30000" dirty="0" smtClean="0"/>
                  <a:t>30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Computation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comp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𝑮𝑭𝒍𝒐𝒑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𝟑𝟖𝟒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𝑮𝑭𝒍𝒐𝒑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𝒎𝒔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Total operations: 2</a:t>
                </a:r>
                <a:r>
                  <a:rPr lang="en-US" dirty="0" smtClean="0">
                    <a:sym typeface="Symbol" panose="05050102010706020507" pitchFamily="18" charset="2"/>
                  </a:rPr>
                  <a:t></a:t>
                </a:r>
                <a:r>
                  <a:rPr lang="en-US" i="1" dirty="0" smtClean="0">
                    <a:sym typeface="Symbol" panose="05050102010706020507" pitchFamily="18" charset="2"/>
                  </a:rPr>
                  <a:t>n</a:t>
                </a:r>
                <a:r>
                  <a:rPr lang="en-US" dirty="0" smtClean="0">
                    <a:sym typeface="Symbol" panose="05050102010706020507" pitchFamily="18" charset="2"/>
                  </a:rPr>
                  <a:t> = 2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31</a:t>
                </a:r>
                <a:r>
                  <a:rPr lang="en-US" dirty="0" smtClean="0">
                    <a:sym typeface="Symbol" panose="05050102010706020507" pitchFamily="18" charset="2"/>
                  </a:rPr>
                  <a:t> Flops = 2 </a:t>
                </a:r>
                <a:r>
                  <a:rPr lang="en-US" dirty="0" err="1" smtClean="0">
                    <a:sym typeface="Symbol" panose="05050102010706020507" pitchFamily="18" charset="2"/>
                  </a:rPr>
                  <a:t>GFlops</a:t>
                </a:r>
                <a:endParaRPr lang="en-US" dirty="0" smtClean="0"/>
              </a:p>
              <a:p>
                <a:r>
                  <a:rPr lang="en-US" dirty="0"/>
                  <a:t>Data transfer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mem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𝒎𝒔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Amount of data to be transferred: 2 </a:t>
                </a:r>
                <a:r>
                  <a:rPr lang="en-US" dirty="0" smtClean="0">
                    <a:sym typeface="Symbol" panose="05050102010706020507" pitchFamily="18" charset="2"/>
                  </a:rPr>
                  <a:t>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30 </a:t>
                </a:r>
                <a:r>
                  <a:rPr lang="en-US" dirty="0" smtClean="0">
                    <a:sym typeface="Symbol" panose="05050102010706020507" pitchFamily="18" charset="2"/>
                  </a:rPr>
                  <a:t> 8 B = 16 GB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Execution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exec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𝒎𝒂𝒙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𝟑𝟏𝟐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Achievable performance: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𝑮𝑭𝒍𝒐𝒑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𝟑𝟏𝟐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𝑮𝑭𝒍𝒐𝒑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(&lt;2% of peak)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 Dot product is </a:t>
                </a:r>
                <a:r>
                  <a:rPr lang="en-US" b="1" u="sng" dirty="0" smtClean="0">
                    <a:sym typeface="Symbol" panose="05050102010706020507" pitchFamily="18" charset="2"/>
                  </a:rPr>
                  <a:t>memory bound </a:t>
                </a:r>
                <a:r>
                  <a:rPr lang="en-US" dirty="0" smtClean="0">
                    <a:sym typeface="Symbol" panose="05050102010706020507" pitchFamily="18" charset="2"/>
                  </a:rPr>
                  <a:t>(no reuse of data)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52936"/>
                <a:ext cx="9144000" cy="3744416"/>
              </a:xfrm>
              <a:blipFill rotWithShape="1">
                <a:blip r:embed="rId2"/>
                <a:stretch>
                  <a:fillRect l="-933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58198"/>
            <a:ext cx="4405283" cy="20969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95536" y="1149722"/>
            <a:ext cx="374441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de-DE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Dot</a:t>
            </a:r>
            <a:r>
              <a:rPr lang="de-DE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</a:t>
            </a:r>
            <a:endParaRPr lang="de-DE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dotp = 0.0;</a:t>
            </a:r>
          </a:p>
          <a:p>
            <a:r>
              <a:rPr lang="nn-NO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i&lt;n; i++)</a:t>
            </a:r>
          </a:p>
          <a:p>
            <a:r>
              <a:rPr lang="de-DE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dotp 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u[i] * v[i];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5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von Neumann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Bottleneck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b="1" dirty="0"/>
              <a:t>Cache </a:t>
            </a:r>
            <a:r>
              <a:rPr lang="en-US" b="1" dirty="0" smtClean="0"/>
              <a:t>Memory</a:t>
            </a:r>
            <a:endParaRPr lang="en-US" b="1" dirty="0"/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Cache </a:t>
            </a:r>
            <a:r>
              <a:rPr lang="en-US" dirty="0" smtClean="0"/>
              <a:t>Accesses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Coherence </a:t>
            </a:r>
          </a:p>
          <a:p>
            <a:pPr lvl="1"/>
            <a:r>
              <a:rPr lang="en-US" dirty="0" smtClean="0"/>
              <a:t>False Sharing</a:t>
            </a:r>
            <a:endParaRPr lang="en-US" dirty="0"/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Flynn’s </a:t>
            </a:r>
            <a:r>
              <a:rPr lang="en-US" dirty="0" smtClean="0"/>
              <a:t>Taxonomy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Concept</a:t>
            </a:r>
            <a:endParaRPr lang="en-US" dirty="0"/>
          </a:p>
          <a:p>
            <a:pPr lvl="1"/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SoA</a:t>
            </a:r>
            <a:endParaRPr lang="en-US" dirty="0"/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1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50"/>
            <a:ext cx="8496944" cy="1258116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</a:t>
            </a:r>
            <a:r>
              <a:rPr lang="en-US" dirty="0" smtClean="0"/>
              <a:t>Structure </a:t>
            </a:r>
            <a:r>
              <a:rPr lang="en-US" dirty="0"/>
              <a:t>of a </a:t>
            </a:r>
            <a:r>
              <a:rPr lang="en-US" dirty="0" smtClean="0"/>
              <a:t>CPU with a single Cache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508" y="4365104"/>
            <a:ext cx="9000492" cy="2448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CPUs typically </a:t>
            </a:r>
            <a:r>
              <a:rPr lang="en-US" dirty="0"/>
              <a:t>contain a hierarchy of three levels of cache (L1, L2, L3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CUDA-enabled GPUs </a:t>
            </a:r>
            <a:r>
              <a:rPr lang="en-US" dirty="0"/>
              <a:t>contain two </a:t>
            </a:r>
            <a:r>
              <a:rPr lang="en-US" dirty="0" smtClean="0"/>
              <a:t>levels.</a:t>
            </a:r>
          </a:p>
          <a:p>
            <a:r>
              <a:rPr lang="en-US" dirty="0" smtClean="0"/>
              <a:t>Higher </a:t>
            </a:r>
            <a:r>
              <a:rPr lang="en-US" dirty="0"/>
              <a:t>bandwidth and lower latency compared </a:t>
            </a:r>
            <a:r>
              <a:rPr lang="en-US" dirty="0" smtClean="0"/>
              <a:t>to main memory but much smaller capacity.</a:t>
            </a:r>
          </a:p>
          <a:p>
            <a:r>
              <a:rPr lang="en-US" dirty="0" smtClean="0"/>
              <a:t>Trade-off between </a:t>
            </a:r>
            <a:r>
              <a:rPr lang="en-US" dirty="0"/>
              <a:t>capacity </a:t>
            </a:r>
            <a:r>
              <a:rPr lang="en-US" dirty="0" smtClean="0"/>
              <a:t>and speed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L1-cache is small but fast and the L3-cache is </a:t>
            </a:r>
            <a:r>
              <a:rPr lang="en-US" dirty="0" smtClean="0"/>
              <a:t>relatively big </a:t>
            </a:r>
            <a:r>
              <a:rPr lang="en-US" dirty="0"/>
              <a:t>but slow. </a:t>
            </a:r>
            <a:endParaRPr lang="en-US" dirty="0" smtClean="0"/>
          </a:p>
          <a:p>
            <a:r>
              <a:rPr lang="en-US" dirty="0" smtClean="0"/>
              <a:t>Caches </a:t>
            </a:r>
            <a:r>
              <a:rPr lang="en-US" dirty="0"/>
              <a:t>could be private for a single core or shared between several </a:t>
            </a:r>
            <a:r>
              <a:rPr lang="en-US" dirty="0" smtClean="0"/>
              <a:t>cores.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78" y="1556792"/>
            <a:ext cx="5565460" cy="2376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014" y="6934"/>
            <a:ext cx="8010128" cy="1066165"/>
          </a:xfrm>
        </p:spPr>
        <p:txBody>
          <a:bodyPr>
            <a:normAutofit/>
          </a:bodyPr>
          <a:lstStyle/>
          <a:p>
            <a:r>
              <a:rPr lang="en-US" dirty="0" smtClean="0"/>
              <a:t>Cache Memory – Example </a:t>
            </a:r>
            <a:endParaRPr lang="en-US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3752" y="5373216"/>
            <a:ext cx="9036496" cy="1470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Simplified model in order to establish an </a:t>
            </a:r>
            <a:r>
              <a:rPr lang="en-US" b="1" dirty="0" smtClean="0"/>
              <a:t>upper bound on performance </a:t>
            </a:r>
            <a:r>
              <a:rPr lang="en-US" dirty="0" smtClean="0"/>
              <a:t>for computing a matrix </a:t>
            </a:r>
            <a:r>
              <a:rPr lang="en-US" i="1" dirty="0" smtClean="0"/>
              <a:t>W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i="1" dirty="0" smtClean="0">
                <a:sym typeface="Symbol" panose="05050102010706020507" pitchFamily="18" charset="2"/>
              </a:rPr>
              <a:t>V</a:t>
            </a:r>
            <a:r>
              <a:rPr lang="en-US" dirty="0" smtClean="0">
                <a:sym typeface="Symbol" panose="05050102010706020507" pitchFamily="18" charset="2"/>
              </a:rPr>
              <a:t> each of size </a:t>
            </a:r>
            <a:r>
              <a:rPr lang="en-US" i="1" dirty="0" err="1" smtClean="0">
                <a:sym typeface="Symbol" panose="05050102010706020507" pitchFamily="18" charset="2"/>
              </a:rPr>
              <a:t>n</a:t>
            </a:r>
            <a:r>
              <a:rPr lang="en-US" dirty="0" err="1" smtClean="0">
                <a:sym typeface="Symbol" panose="05050102010706020507" pitchFamily="18" charset="2"/>
              </a:rPr>
              <a:t></a:t>
            </a:r>
            <a:r>
              <a:rPr lang="en-US" i="1" dirty="0" err="1" smtClean="0">
                <a:sym typeface="Symbol" panose="05050102010706020507" pitchFamily="18" charset="2"/>
              </a:rPr>
              <a:t>n</a:t>
            </a:r>
            <a:r>
              <a:rPr lang="en-US" dirty="0" smtClean="0"/>
              <a:t> stored in main memory</a:t>
            </a:r>
          </a:p>
          <a:p>
            <a:pPr lvl="1"/>
            <a:r>
              <a:rPr lang="en-US" dirty="0" smtClean="0"/>
              <a:t>i.e. we will never go faster than what the model predicts</a:t>
            </a: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575556" y="1239261"/>
            <a:ext cx="4032448" cy="5545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Peak compute performance: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 GHz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 8 cores  16 Flop = 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384 </a:t>
            </a:r>
            <a:r>
              <a:rPr lang="en-US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GFlop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/s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5688124" y="4446233"/>
            <a:ext cx="2160240" cy="59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Peak transfer rate: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51.2 </a:t>
            </a:r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GB/s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/>
          <p:cNvCxnSpPr>
            <a:stCxn id="23" idx="0"/>
            <a:endCxn id="22" idx="2"/>
          </p:cNvCxnSpPr>
          <p:nvPr/>
        </p:nvCxnSpPr>
        <p:spPr>
          <a:xfrm flipV="1">
            <a:off x="6768244" y="4195338"/>
            <a:ext cx="0" cy="250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1655676" y="2035098"/>
            <a:ext cx="187220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768539" y="2107106"/>
            <a:ext cx="1656184" cy="64807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CPU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5940152" y="1963090"/>
            <a:ext cx="1656184" cy="223224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Memory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5" name="Pfeil nach links und rechts 24"/>
          <p:cNvSpPr/>
          <p:nvPr/>
        </p:nvSpPr>
        <p:spPr>
          <a:xfrm rot="16200000">
            <a:off x="3419872" y="2719174"/>
            <a:ext cx="2520280" cy="72008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Bus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>
            <a:stCxn id="22" idx="1"/>
            <a:endCxn id="25" idx="5"/>
          </p:cNvCxnSpPr>
          <p:nvPr/>
        </p:nvCxnSpPr>
        <p:spPr>
          <a:xfrm flipH="1">
            <a:off x="4860032" y="3079214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1772447" y="3259234"/>
            <a:ext cx="1656184" cy="64807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Cache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3424723" y="3619274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7" idx="0"/>
            <a:endCxn id="20" idx="2"/>
          </p:cNvCxnSpPr>
          <p:nvPr/>
        </p:nvCxnSpPr>
        <p:spPr>
          <a:xfrm flipH="1" flipV="1">
            <a:off x="2596631" y="2755179"/>
            <a:ext cx="3908" cy="50405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  <a:endCxn id="20" idx="0"/>
          </p:cNvCxnSpPr>
          <p:nvPr/>
        </p:nvCxnSpPr>
        <p:spPr>
          <a:xfrm>
            <a:off x="2591780" y="1793822"/>
            <a:ext cx="4851" cy="313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1626477" y="4353918"/>
            <a:ext cx="1944216" cy="59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Capacity: </a:t>
            </a:r>
            <a:r>
              <a:rPr lang="en-US" b="1" dirty="0" smtClean="0">
                <a:solidFill>
                  <a:schemeClr val="tx1"/>
                </a:solidFill>
              </a:rPr>
              <a:t>512 KB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@Register-speed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30" idx="0"/>
            <a:endCxn id="27" idx="2"/>
          </p:cNvCxnSpPr>
          <p:nvPr/>
        </p:nvCxnSpPr>
        <p:spPr>
          <a:xfrm flipV="1">
            <a:off x="2598585" y="3907306"/>
            <a:ext cx="1954" cy="446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5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2757</Words>
  <Application>Microsoft Office PowerPoint</Application>
  <PresentationFormat>On-screen Show (4:3)</PresentationFormat>
  <Paragraphs>594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Consolas</vt:lpstr>
      <vt:lpstr>Courier New</vt:lpstr>
      <vt:lpstr>Symbol</vt:lpstr>
      <vt:lpstr>Larissa</vt:lpstr>
      <vt:lpstr>Chapter 03: Modern Architectures</vt:lpstr>
      <vt:lpstr>Learning Outcomes</vt:lpstr>
      <vt:lpstr>Outline</vt:lpstr>
      <vt:lpstr>Basic Structure of a Classical von Neumann Architecture</vt:lpstr>
      <vt:lpstr>Von Neumann Bottleneck – Example </vt:lpstr>
      <vt:lpstr>Performance of DOT</vt:lpstr>
      <vt:lpstr>Outline</vt:lpstr>
      <vt:lpstr>Basic Structure of a CPU with a single Cache</vt:lpstr>
      <vt:lpstr>Cache Memory – Example </vt:lpstr>
      <vt:lpstr>Performance of MM</vt:lpstr>
      <vt:lpstr>Spatial Locality</vt:lpstr>
      <vt:lpstr>Outline</vt:lpstr>
      <vt:lpstr>Optimizing Cache Accesses</vt:lpstr>
      <vt:lpstr>Optimizing Cache Accesses</vt:lpstr>
      <vt:lpstr>Optimizing Cache Accesses</vt:lpstr>
      <vt:lpstr>Outline</vt:lpstr>
      <vt:lpstr>Cache Write Policies</vt:lpstr>
      <vt:lpstr>The Cache Coherence Problem – Example </vt:lpstr>
      <vt:lpstr>Cache Coherence</vt:lpstr>
      <vt:lpstr>Cache Coherence through Invalidation</vt:lpstr>
      <vt:lpstr>Cache Coherence through Invalidation</vt:lpstr>
      <vt:lpstr>Cache Coherence through Invalidation</vt:lpstr>
      <vt:lpstr>Cache Coherence through Invalidation</vt:lpstr>
      <vt:lpstr>Outline</vt:lpstr>
      <vt:lpstr>Matrix-Vector Multiplication</vt:lpstr>
      <vt:lpstr>False Sharing – Cache Line Ping-Pong</vt:lpstr>
      <vt:lpstr>Outline</vt:lpstr>
      <vt:lpstr>Flynn‘s Taxonomy (1966)</vt:lpstr>
      <vt:lpstr>Outline</vt:lpstr>
      <vt:lpstr>SIMD (Single Instruction, Multiple Data)</vt:lpstr>
      <vt:lpstr>SIMD</vt:lpstr>
      <vt:lpstr>SIMD with AVX2 Registers</vt:lpstr>
      <vt:lpstr>AVX2 Programming: transposed MatMult</vt:lpstr>
      <vt:lpstr>AVX2 Programming: transposed MatMult</vt:lpstr>
      <vt:lpstr>AVX2 Programming: transpose MatMult</vt:lpstr>
      <vt:lpstr>Outline</vt:lpstr>
      <vt:lpstr>AoS and SoA</vt:lpstr>
      <vt:lpstr>Vector Normalization with AoS  </vt:lpstr>
      <vt:lpstr>Vector Normalization with AoS  </vt:lpstr>
      <vt:lpstr>Vector Normalization with SoA  </vt:lpstr>
      <vt:lpstr>Outline</vt:lpstr>
      <vt:lpstr>Homework 3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Architectures</dc:title>
  <dc:creator>x</dc:creator>
  <cp:lastModifiedBy>Gheith Abandah</cp:lastModifiedBy>
  <cp:revision>313</cp:revision>
  <dcterms:created xsi:type="dcterms:W3CDTF">2011-08-11T13:49:43Z</dcterms:created>
  <dcterms:modified xsi:type="dcterms:W3CDTF">2019-10-06T09:14:10Z</dcterms:modified>
</cp:coreProperties>
</file>