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9" r:id="rId3"/>
    <p:sldId id="340" r:id="rId4"/>
    <p:sldId id="291" r:id="rId5"/>
    <p:sldId id="292" r:id="rId6"/>
    <p:sldId id="293" r:id="rId7"/>
    <p:sldId id="345" r:id="rId8"/>
    <p:sldId id="346" r:id="rId9"/>
    <p:sldId id="347" r:id="rId10"/>
    <p:sldId id="296" r:id="rId11"/>
    <p:sldId id="297" r:id="rId12"/>
    <p:sldId id="348" r:id="rId13"/>
    <p:sldId id="349" r:id="rId14"/>
    <p:sldId id="360" r:id="rId15"/>
    <p:sldId id="351" r:id="rId16"/>
    <p:sldId id="352" r:id="rId17"/>
    <p:sldId id="353" r:id="rId18"/>
    <p:sldId id="354" r:id="rId19"/>
    <p:sldId id="355" r:id="rId20"/>
    <p:sldId id="350" r:id="rId21"/>
    <p:sldId id="356" r:id="rId22"/>
    <p:sldId id="361" r:id="rId23"/>
    <p:sldId id="357" r:id="rId24"/>
    <p:sldId id="358" r:id="rId25"/>
    <p:sldId id="339" r:id="rId26"/>
    <p:sldId id="322" r:id="rId27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isa3\proj\bertil\teaching\ES6126\Diagra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isa3\proj\bertil\teaching\ES6126\Diagra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isa3\proj\bertil\teaching\ES6126\Diagram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isa3\proj\bertil\teaching\ES6126\Diagram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Runtime </a:t>
            </a:r>
            <a:r>
              <a:rPr lang="en-US" i="1" noProof="0" dirty="0" smtClean="0"/>
              <a:t>T</a:t>
            </a:r>
            <a:r>
              <a:rPr lang="en-US" noProof="0" dirty="0" smtClean="0"/>
              <a:t>(1024, </a:t>
            </a:r>
            <a:r>
              <a:rPr lang="en-US" i="1" noProof="0" dirty="0" smtClean="0"/>
              <a:t>p</a:t>
            </a:r>
            <a:r>
              <a:rPr lang="en-US" noProof="0" dirty="0" smtClean="0"/>
              <a:t>)</a:t>
            </a:r>
            <a:endParaRPr lang="en-US" noProof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Runtime</c:v>
                </c:pt>
              </c:strCache>
            </c:strRef>
          </c:tx>
          <c:marker>
            <c:symbol val="none"/>
          </c:marker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  <c:pt idx="4">
                <c:v>16</c:v>
              </c:pt>
              <c:pt idx="5">
                <c:v>32</c:v>
              </c:pt>
              <c:pt idx="6">
                <c:v>64</c:v>
              </c:pt>
              <c:pt idx="7">
                <c:v>128</c:v>
              </c:pt>
              <c:pt idx="8">
                <c:v>256</c:v>
              </c:pt>
              <c:pt idx="9">
                <c:v>512</c:v>
              </c:pt>
            </c:numLit>
          </c:cat>
          <c:val>
            <c:numRef>
              <c:f>Sheet1!$B$9:$B$18</c:f>
              <c:numCache>
                <c:formatCode>General</c:formatCode>
                <c:ptCount val="10"/>
                <c:pt idx="0">
                  <c:v>1023</c:v>
                </c:pt>
                <c:pt idx="1">
                  <c:v>518</c:v>
                </c:pt>
                <c:pt idx="2">
                  <c:v>269</c:v>
                </c:pt>
                <c:pt idx="3">
                  <c:v>148</c:v>
                </c:pt>
                <c:pt idx="4">
                  <c:v>91</c:v>
                </c:pt>
                <c:pt idx="5">
                  <c:v>66</c:v>
                </c:pt>
                <c:pt idx="6">
                  <c:v>57</c:v>
                </c:pt>
                <c:pt idx="7">
                  <c:v>56</c:v>
                </c:pt>
                <c:pt idx="8">
                  <c:v>57</c:v>
                </c:pt>
                <c:pt idx="9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F-4865-B07A-F067AB0FA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858680"/>
        <c:axId val="322310672"/>
      </c:lineChart>
      <c:catAx>
        <c:axId val="23685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2310672"/>
        <c:crosses val="autoZero"/>
        <c:auto val="1"/>
        <c:lblAlgn val="ctr"/>
        <c:lblOffset val="100"/>
        <c:noMultiLvlLbl val="0"/>
      </c:catAx>
      <c:valAx>
        <c:axId val="322310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6858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Speedup =</a:t>
            </a:r>
            <a:r>
              <a:rPr lang="en-US" baseline="0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(1024</a:t>
            </a:r>
            <a:r>
              <a:rPr lang="en-US" dirty="0" smtClean="0"/>
              <a:t>, 1</a:t>
            </a:r>
            <a:r>
              <a:rPr lang="en-US" dirty="0" smtClean="0"/>
              <a:t>)/</a:t>
            </a:r>
            <a:r>
              <a:rPr lang="en-US" i="1" dirty="0" smtClean="0"/>
              <a:t>T</a:t>
            </a:r>
            <a:r>
              <a:rPr lang="en-US" dirty="0" smtClean="0"/>
              <a:t>(1024,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Speedup</c:v>
                </c:pt>
              </c:strCache>
            </c:strRef>
          </c:tx>
          <c:marker>
            <c:symbol val="none"/>
          </c:marker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  <c:pt idx="4">
                <c:v>16</c:v>
              </c:pt>
              <c:pt idx="5">
                <c:v>32</c:v>
              </c:pt>
              <c:pt idx="6">
                <c:v>64</c:v>
              </c:pt>
              <c:pt idx="7">
                <c:v>128</c:v>
              </c:pt>
              <c:pt idx="8">
                <c:v>256</c:v>
              </c:pt>
              <c:pt idx="9">
                <c:v>512</c:v>
              </c:pt>
            </c:numLit>
          </c:cat>
          <c:val>
            <c:numRef>
              <c:f>Sheet1!$C$9:$C$18</c:f>
              <c:numCache>
                <c:formatCode>General</c:formatCode>
                <c:ptCount val="10"/>
                <c:pt idx="0">
                  <c:v>1</c:v>
                </c:pt>
                <c:pt idx="1">
                  <c:v>1.9700000000000011</c:v>
                </c:pt>
                <c:pt idx="2">
                  <c:v>3.8</c:v>
                </c:pt>
                <c:pt idx="3">
                  <c:v>6.91</c:v>
                </c:pt>
                <c:pt idx="4">
                  <c:v>11.2</c:v>
                </c:pt>
                <c:pt idx="5">
                  <c:v>15.5</c:v>
                </c:pt>
                <c:pt idx="6">
                  <c:v>17.899999999999999</c:v>
                </c:pt>
                <c:pt idx="7">
                  <c:v>18.3</c:v>
                </c:pt>
                <c:pt idx="8">
                  <c:v>17.899999999999999</c:v>
                </c:pt>
                <c:pt idx="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B-4199-BE99-D59271E8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387408"/>
        <c:axId val="318388976"/>
      </c:lineChart>
      <c:catAx>
        <c:axId val="31838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8388976"/>
        <c:crosses val="autoZero"/>
        <c:auto val="1"/>
        <c:lblAlgn val="ctr"/>
        <c:lblOffset val="100"/>
        <c:noMultiLvlLbl val="0"/>
      </c:catAx>
      <c:valAx>
        <c:axId val="318388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8387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Cost 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(1024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  <a:r>
              <a:rPr lang="en-US" dirty="0"/>
              <a:t>x</a:t>
            </a:r>
            <a:r>
              <a:rPr lang="en-US" baseline="0" dirty="0"/>
              <a:t> </a:t>
            </a:r>
            <a:r>
              <a:rPr lang="en-US" i="1" baseline="0" dirty="0" smtClean="0"/>
              <a:t>p</a:t>
            </a:r>
            <a:endParaRPr lang="en-US" i="1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Cost</c:v>
                </c:pt>
              </c:strCache>
            </c:strRef>
          </c:tx>
          <c:marker>
            <c:symbol val="none"/>
          </c:marker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  <c:pt idx="4">
                <c:v>16</c:v>
              </c:pt>
              <c:pt idx="5">
                <c:v>32</c:v>
              </c:pt>
              <c:pt idx="6">
                <c:v>64</c:v>
              </c:pt>
              <c:pt idx="7">
                <c:v>128</c:v>
              </c:pt>
              <c:pt idx="8">
                <c:v>256</c:v>
              </c:pt>
              <c:pt idx="9">
                <c:v>512</c:v>
              </c:pt>
            </c:numLit>
          </c:cat>
          <c:val>
            <c:numRef>
              <c:f>Sheet1!$D$9:$D$18</c:f>
              <c:numCache>
                <c:formatCode>General</c:formatCode>
                <c:ptCount val="10"/>
                <c:pt idx="0">
                  <c:v>1023</c:v>
                </c:pt>
                <c:pt idx="1">
                  <c:v>1036</c:v>
                </c:pt>
                <c:pt idx="2">
                  <c:v>1076</c:v>
                </c:pt>
                <c:pt idx="3">
                  <c:v>1184</c:v>
                </c:pt>
                <c:pt idx="4">
                  <c:v>1456</c:v>
                </c:pt>
                <c:pt idx="5">
                  <c:v>2112</c:v>
                </c:pt>
                <c:pt idx="6">
                  <c:v>3648</c:v>
                </c:pt>
                <c:pt idx="7">
                  <c:v>7168</c:v>
                </c:pt>
                <c:pt idx="8">
                  <c:v>14592</c:v>
                </c:pt>
                <c:pt idx="9">
                  <c:v>32768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A5-497B-8A4F-CDD84955B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390152"/>
        <c:axId val="318389760"/>
      </c:lineChart>
      <c:catAx>
        <c:axId val="31839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8389760"/>
        <c:crosses val="autoZero"/>
        <c:auto val="1"/>
        <c:lblAlgn val="ctr"/>
        <c:lblOffset val="100"/>
        <c:noMultiLvlLbl val="0"/>
      </c:catAx>
      <c:valAx>
        <c:axId val="318389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8390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Efficiency (in </a:t>
            </a:r>
            <a:r>
              <a:rPr lang="en-US" sz="1800" dirty="0" smtClean="0"/>
              <a:t>%) = Speedup/</a:t>
            </a:r>
            <a:r>
              <a:rPr lang="en-US" sz="1800" i="1" dirty="0" smtClean="0"/>
              <a:t>p</a:t>
            </a:r>
            <a:endParaRPr lang="en-US" sz="180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Efficiency</c:v>
                </c:pt>
              </c:strCache>
            </c:strRef>
          </c:tx>
          <c:invertIfNegative val="0"/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  <c:pt idx="4">
                <c:v>16</c:v>
              </c:pt>
              <c:pt idx="5">
                <c:v>32</c:v>
              </c:pt>
              <c:pt idx="6">
                <c:v>64</c:v>
              </c:pt>
              <c:pt idx="7">
                <c:v>128</c:v>
              </c:pt>
              <c:pt idx="8">
                <c:v>256</c:v>
              </c:pt>
              <c:pt idx="9">
                <c:v>512</c:v>
              </c:pt>
            </c:numLit>
          </c:cat>
          <c:val>
            <c:numRef>
              <c:f>Sheet1!$E$9:$E$18</c:f>
              <c:numCache>
                <c:formatCode>General</c:formatCode>
                <c:ptCount val="10"/>
                <c:pt idx="0">
                  <c:v>100</c:v>
                </c:pt>
                <c:pt idx="1">
                  <c:v>99</c:v>
                </c:pt>
                <c:pt idx="2">
                  <c:v>95</c:v>
                </c:pt>
                <c:pt idx="3">
                  <c:v>86</c:v>
                </c:pt>
                <c:pt idx="4">
                  <c:v>70</c:v>
                </c:pt>
                <c:pt idx="5">
                  <c:v>48</c:v>
                </c:pt>
                <c:pt idx="6">
                  <c:v>28</c:v>
                </c:pt>
                <c:pt idx="7">
                  <c:v>14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1-43C6-8619-6B6250BE1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429024"/>
        <c:axId val="319427848"/>
      </c:barChart>
      <c:catAx>
        <c:axId val="3194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9427848"/>
        <c:crosses val="autoZero"/>
        <c:auto val="1"/>
        <c:lblAlgn val="ctr"/>
        <c:lblOffset val="100"/>
        <c:noMultiLvlLbl val="0"/>
      </c:catAx>
      <c:valAx>
        <c:axId val="319427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9429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noProof="0" dirty="0" smtClean="0">
                <a:solidFill>
                  <a:schemeClr val="tx1"/>
                </a:solidFill>
              </a:rPr>
              <a:t>Efficiency (in %) =Speedup</a:t>
            </a:r>
            <a:r>
              <a:rPr lang="en-US" sz="1800" b="1" baseline="0" noProof="0" dirty="0" smtClean="0">
                <a:solidFill>
                  <a:schemeClr val="tx1"/>
                </a:solidFill>
              </a:rPr>
              <a:t>/</a:t>
            </a:r>
            <a:r>
              <a:rPr lang="en-US" sz="1800" b="1" i="1" baseline="0" noProof="0" dirty="0" smtClean="0">
                <a:solidFill>
                  <a:schemeClr val="tx1"/>
                </a:solidFill>
              </a:rPr>
              <a:t>p</a:t>
            </a:r>
            <a:endParaRPr lang="en-US" sz="1800" b="1" i="1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063646169579084"/>
          <c:y val="2.7292595970008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Tabelle2!$A$2</c:f>
              <c:strCache>
                <c:ptCount val="1"/>
                <c:pt idx="0">
                  <c:v>Efficiency (in 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Tabelle2!$B$1:$K$1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</c:numCache>
            </c:numRef>
          </c:cat>
          <c:val>
            <c:numRef>
              <c:f>Tabelle2!$B$2:$K$2</c:f>
              <c:numCache>
                <c:formatCode>General</c:formatCode>
                <c:ptCount val="10"/>
                <c:pt idx="0">
                  <c:v>1</c:v>
                </c:pt>
                <c:pt idx="1">
                  <c:v>99.5</c:v>
                </c:pt>
                <c:pt idx="2">
                  <c:v>98.7</c:v>
                </c:pt>
                <c:pt idx="3">
                  <c:v>98.1</c:v>
                </c:pt>
                <c:pt idx="4">
                  <c:v>97.4</c:v>
                </c:pt>
                <c:pt idx="5">
                  <c:v>96.8</c:v>
                </c:pt>
                <c:pt idx="6">
                  <c:v>96.1</c:v>
                </c:pt>
                <c:pt idx="7">
                  <c:v>95.5</c:v>
                </c:pt>
                <c:pt idx="8">
                  <c:v>94.9</c:v>
                </c:pt>
                <c:pt idx="9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E-4635-A154-D5FFB3156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258600"/>
        <c:axId val="336881008"/>
      </c:barChart>
      <c:catAx>
        <c:axId val="15525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81008"/>
        <c:crosses val="autoZero"/>
        <c:auto val="1"/>
        <c:lblAlgn val="ctr"/>
        <c:lblOffset val="100"/>
        <c:noMultiLvlLbl val="0"/>
      </c:catAx>
      <c:valAx>
        <c:axId val="33688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8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Speedup = </a:t>
            </a:r>
            <a:r>
              <a:rPr lang="en-US" sz="1800" b="1" i="1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(1024</a:t>
            </a:r>
            <a:r>
              <a:rPr lang="en-US" sz="1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r>
              <a:rPr lang="en-US" sz="1800" b="1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, 1</a:t>
            </a:r>
            <a:r>
              <a:rPr lang="en-US" sz="1800" b="1" dirty="0">
                <a:solidFill>
                  <a:schemeClr val="tx1"/>
                </a:solidFill>
              </a:rPr>
              <a:t>)/</a:t>
            </a:r>
            <a:r>
              <a:rPr lang="en-US" sz="1800" b="1" i="1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(1024</a:t>
            </a:r>
            <a:r>
              <a:rPr lang="en-US" sz="1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r>
              <a:rPr lang="en-US" sz="1800" b="1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i="1" dirty="0" smtClean="0">
                <a:solidFill>
                  <a:schemeClr val="tx1"/>
                </a:solidFill>
              </a:rPr>
              <a:t>p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Tabelle1!$A$10</c:f>
              <c:strCache>
                <c:ptCount val="1"/>
                <c:pt idx="0">
                  <c:v>Speedup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Tabelle1!$B$9:$K$9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</c:numCache>
            </c:numRef>
          </c:cat>
          <c:val>
            <c:numRef>
              <c:f>Tabelle1!$B$10:$K$10</c:f>
              <c:numCache>
                <c:formatCode>General</c:formatCode>
                <c:ptCount val="10"/>
                <c:pt idx="0">
                  <c:v>1</c:v>
                </c:pt>
                <c:pt idx="1">
                  <c:v>1.99</c:v>
                </c:pt>
                <c:pt idx="2">
                  <c:v>3.95</c:v>
                </c:pt>
                <c:pt idx="3">
                  <c:v>7.85</c:v>
                </c:pt>
                <c:pt idx="4">
                  <c:v>15.6</c:v>
                </c:pt>
                <c:pt idx="5">
                  <c:v>31</c:v>
                </c:pt>
                <c:pt idx="6">
                  <c:v>61.5</c:v>
                </c:pt>
                <c:pt idx="7">
                  <c:v>122</c:v>
                </c:pt>
                <c:pt idx="8">
                  <c:v>243</c:v>
                </c:pt>
                <c:pt idx="9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1-4145-AEC8-78963DC7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879832"/>
        <c:axId val="336880224"/>
      </c:lineChart>
      <c:catAx>
        <c:axId val="33687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80224"/>
        <c:crosses val="autoZero"/>
        <c:auto val="1"/>
        <c:lblAlgn val="ctr"/>
        <c:lblOffset val="100"/>
        <c:noMultiLvlLbl val="0"/>
      </c:catAx>
      <c:valAx>
        <c:axId val="3368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79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5653-05D8-4764-AF6E-82D753F93749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6963-6EF4-43AD-8F2F-9E8C1CD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DB7B-8C7A-4157-A0AD-4BEB9D31799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FD29C-4C45-4570-8609-C2414DBE4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B757A-554A-4FC3-9BD3-892E12505518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FD29C-4C45-4570-8609-C2414DBE4F8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FD29C-4C45-4570-8609-C2414DBE4F8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4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B90D-69CC-4C5C-BC67-2C199C01F68C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1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6E13-617F-4149-B65B-A740C9D39880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A60F-509D-4131-BB35-89C105FF0EC7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5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9C8C00-4CC4-4378-8E75-4A3653A94820}" type="datetime1">
              <a:rPr lang="de-DE" smtClean="0"/>
              <a:t>24.09.2019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D04147-2878-4E79-8D68-8CBA6860AD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0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9E46-FCA7-4E56-AF6E-19A77D8A41F6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A9E-5863-41FE-91DA-56671071B7A3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F27-4FC5-49D5-AF61-902F5994A381}" type="datetime1">
              <a:rPr lang="de-DE" smtClean="0"/>
              <a:t>24.09.2019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16B2-7C3E-4DA6-BA21-465578D84200}" type="datetime1">
              <a:rPr lang="de-DE" smtClean="0"/>
              <a:t>24.09.2019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7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6CCC-D3F5-4E3A-ABC5-71C7EB67CE76}" type="datetime1">
              <a:rPr lang="de-DE" smtClean="0"/>
              <a:t>24.09.2019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E0D4-CEA0-4F84-9A1F-2958AEFF1092}" type="datetime1">
              <a:rPr lang="de-DE" smtClean="0"/>
              <a:t>24.09.2019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86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130C-D37F-452F-949B-A4456A57A8CD}" type="datetime1">
              <a:rPr lang="de-DE" smtClean="0"/>
              <a:t>24.09.2019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46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F090-EA00-439D-B532-AF329A8F4407}" type="datetime1">
              <a:rPr lang="de-DE" smtClean="0"/>
              <a:t>24.09.2019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0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77A4-174C-4D61-AAF1-76387038BA65}" type="datetime1">
              <a:rPr lang="de-DE" smtClean="0"/>
              <a:t>24.09.2019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500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74799"/>
            <a:ext cx="7772400" cy="1470025"/>
          </a:xfrm>
        </p:spPr>
        <p:txBody>
          <a:bodyPr/>
          <a:lstStyle/>
          <a:p>
            <a:r>
              <a:rPr lang="en-US" dirty="0" smtClean="0"/>
              <a:t>Chapter 01: Introduction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84784"/>
            <a:ext cx="4824536" cy="4410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60" y="6093296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charset="0"/>
              </a:rPr>
              <a:t>Adapted by Prof. Gheith Abandah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29799" cy="1224136"/>
          </a:xfrm>
        </p:spPr>
        <p:txBody>
          <a:bodyPr>
            <a:normAutofit/>
          </a:bodyPr>
          <a:lstStyle/>
          <a:p>
            <a:r>
              <a:rPr lang="en-US" dirty="0"/>
              <a:t>Motivational Example and its Analysis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503548" y="4889398"/>
            <a:ext cx="8136904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p</a:t>
            </a:r>
            <a:r>
              <a:rPr lang="en-US" sz="2800" dirty="0" smtClean="0"/>
              <a:t>, 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i="1" dirty="0" smtClean="0"/>
              <a:t>T</a:t>
            </a:r>
            <a:r>
              <a:rPr lang="en-US" sz="2800" dirty="0" smtClean="0"/>
              <a:t>(2</a:t>
            </a:r>
            <a:r>
              <a:rPr lang="en-US" sz="2800" i="1" baseline="30000" dirty="0" smtClean="0"/>
              <a:t>q</a:t>
            </a:r>
            <a:r>
              <a:rPr lang="en-US" sz="2800" dirty="0" smtClean="0"/>
              <a:t>, 2</a:t>
            </a:r>
            <a:r>
              <a:rPr lang="en-US" sz="2800" i="1" baseline="30000" dirty="0" smtClean="0"/>
              <a:t>k</a:t>
            </a:r>
            <a:r>
              <a:rPr lang="en-US" sz="2800" dirty="0" smtClean="0"/>
              <a:t>) = 3</a:t>
            </a:r>
            <a:r>
              <a:rPr lang="en-US" sz="2800" i="1" dirty="0" smtClean="0">
                <a:sym typeface="Symbol" pitchFamily="18" charset="2"/>
              </a:rPr>
              <a:t>q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</a:t>
            </a:r>
            <a:r>
              <a:rPr lang="en-US" sz="2800" i="1" baseline="30000" dirty="0" smtClean="0"/>
              <a:t>k</a:t>
            </a:r>
            <a:r>
              <a:rPr lang="en-US" sz="2800" baseline="30000" dirty="0" smtClean="0"/>
              <a:t>-</a:t>
            </a:r>
            <a:r>
              <a:rPr lang="en-US" sz="2800" i="1" baseline="30000" dirty="0" smtClean="0"/>
              <a:t>q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18" charset="2"/>
              </a:rPr>
              <a:t> 1</a:t>
            </a:r>
            <a:r>
              <a:rPr lang="en-US" sz="2800" dirty="0"/>
              <a:t> + </a:t>
            </a:r>
            <a:r>
              <a:rPr lang="en-US" sz="2800" dirty="0" smtClean="0"/>
              <a:t>3</a:t>
            </a:r>
            <a:r>
              <a:rPr lang="en-US" sz="2800" i="1" dirty="0" smtClean="0">
                <a:sym typeface="Symbol" pitchFamily="18" charset="2"/>
              </a:rPr>
              <a:t>q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 smtClean="0"/>
              <a:t>q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b="1" dirty="0" smtClean="0"/>
              <a:t>2</a:t>
            </a:r>
            <a:r>
              <a:rPr lang="en-US" sz="2800" b="1" i="1" baseline="30000" dirty="0" smtClean="0"/>
              <a:t>k</a:t>
            </a:r>
            <a:r>
              <a:rPr lang="en-US" sz="2800" b="1" baseline="30000" dirty="0" smtClean="0"/>
              <a:t>-</a:t>
            </a:r>
            <a:r>
              <a:rPr lang="en-US" sz="2800" b="1" i="1" baseline="30000" dirty="0" smtClean="0"/>
              <a:t>q</a:t>
            </a:r>
            <a:r>
              <a:rPr lang="en-US" sz="2800" b="1" dirty="0" smtClean="0"/>
              <a:t> </a:t>
            </a:r>
            <a:r>
              <a:rPr lang="en-US" sz="2800" b="1" dirty="0">
                <a:sym typeface="Symbol" pitchFamily="18" charset="2"/>
              </a:rPr>
              <a:t> 1</a:t>
            </a:r>
            <a:r>
              <a:rPr lang="en-US" sz="2800" b="1" dirty="0"/>
              <a:t> + </a:t>
            </a:r>
            <a:r>
              <a:rPr lang="en-US" sz="2800" b="1" dirty="0" smtClean="0"/>
              <a:t>7</a:t>
            </a:r>
            <a:r>
              <a:rPr lang="en-US" sz="2800" b="1" i="1" dirty="0" smtClean="0">
                <a:sym typeface="Symbol" pitchFamily="18" charset="2"/>
              </a:rPr>
              <a:t>q</a:t>
            </a:r>
            <a:endParaRPr lang="en-US" sz="28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772816"/>
            <a:ext cx="8208912" cy="294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Timing analysis using </a:t>
            </a:r>
            <a:r>
              <a:rPr lang="en-US" i="1" dirty="0" smtClean="0"/>
              <a:t>p</a:t>
            </a:r>
            <a:r>
              <a:rPr lang="en-US" dirty="0" smtClean="0"/>
              <a:t> = 2</a:t>
            </a:r>
            <a:r>
              <a:rPr lang="en-US" i="1" baseline="30000" dirty="0" smtClean="0"/>
              <a:t>q</a:t>
            </a:r>
            <a:r>
              <a:rPr lang="en-US" dirty="0" smtClean="0"/>
              <a:t> PEs and </a:t>
            </a:r>
            <a:r>
              <a:rPr lang="en-US" i="1" dirty="0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k</a:t>
            </a:r>
            <a:r>
              <a:rPr lang="en-US" dirty="0" smtClean="0"/>
              <a:t> input numbers: </a:t>
            </a:r>
          </a:p>
          <a:p>
            <a:pPr lvl="1"/>
            <a:r>
              <a:rPr lang="en-US" dirty="0" smtClean="0"/>
              <a:t>Data distribution:		</a:t>
            </a:r>
            <a:r>
              <a:rPr lang="en-US" b="1" dirty="0" smtClean="0"/>
              <a:t>3</a:t>
            </a:r>
            <a:r>
              <a:rPr lang="en-US" b="1" dirty="0" smtClean="0">
                <a:sym typeface="Symbol" panose="05050102010706020507" pitchFamily="18" charset="2"/>
              </a:rPr>
              <a:t></a:t>
            </a:r>
            <a:r>
              <a:rPr lang="en-US" b="1" i="1" dirty="0" smtClean="0">
                <a:sym typeface="Symbol" panose="05050102010706020507" pitchFamily="18" charset="2"/>
              </a:rPr>
              <a:t>q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Computing local sums:	</a:t>
            </a:r>
            <a:r>
              <a:rPr lang="en-US" b="1" i="1" dirty="0" smtClean="0">
                <a:sym typeface="Symbol" panose="05050102010706020507" pitchFamily="18" charset="2"/>
              </a:rPr>
              <a:t>n</a:t>
            </a:r>
            <a:r>
              <a:rPr lang="en-US" b="1" dirty="0" smtClean="0">
                <a:sym typeface="Symbol" panose="05050102010706020507" pitchFamily="18" charset="2"/>
              </a:rPr>
              <a:t>/</a:t>
            </a:r>
            <a:r>
              <a:rPr lang="en-US" b="1" i="1" dirty="0" smtClean="0">
                <a:sym typeface="Symbol" panose="05050102010706020507" pitchFamily="18" charset="2"/>
              </a:rPr>
              <a:t>p</a:t>
            </a:r>
            <a:r>
              <a:rPr lang="en-US" b="1" dirty="0" smtClean="0">
                <a:sym typeface="Symbol" panose="05050102010706020507" pitchFamily="18" charset="2"/>
              </a:rPr>
              <a:t>  1 = 2</a:t>
            </a:r>
            <a:r>
              <a:rPr lang="en-US" b="1" i="1" baseline="30000" dirty="0" smtClean="0">
                <a:sym typeface="Symbol" panose="05050102010706020507" pitchFamily="18" charset="2"/>
              </a:rPr>
              <a:t>k</a:t>
            </a:r>
            <a:r>
              <a:rPr lang="en-US" b="1" baseline="30000" dirty="0" smtClean="0">
                <a:sym typeface="Symbol" panose="05050102010706020507" pitchFamily="18" charset="2"/>
              </a:rPr>
              <a:t></a:t>
            </a:r>
            <a:r>
              <a:rPr lang="en-US" b="1" i="1" baseline="30000" dirty="0" smtClean="0">
                <a:sym typeface="Symbol" panose="05050102010706020507" pitchFamily="18" charset="2"/>
              </a:rPr>
              <a:t>q</a:t>
            </a:r>
            <a:r>
              <a:rPr lang="en-US" b="1" baseline="30000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 1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Collection partial results:	</a:t>
            </a:r>
            <a:r>
              <a:rPr lang="en-US" b="1" dirty="0" smtClean="0"/>
              <a:t>3</a:t>
            </a:r>
            <a:r>
              <a:rPr lang="en-US" b="1" dirty="0">
                <a:sym typeface="Symbol" panose="05050102010706020507" pitchFamily="18" charset="2"/>
              </a:rPr>
              <a:t></a:t>
            </a:r>
            <a:r>
              <a:rPr lang="en-US" b="1" i="1" dirty="0">
                <a:sym typeface="Symbol" panose="05050102010706020507" pitchFamily="18" charset="2"/>
              </a:rPr>
              <a:t>q</a:t>
            </a:r>
            <a:endParaRPr lang="en-US" b="1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Adding partial results:  	</a:t>
            </a:r>
            <a:r>
              <a:rPr lang="en-US" b="1" i="1" dirty="0" smtClean="0">
                <a:sym typeface="Symbol" panose="05050102010706020507" pitchFamily="18" charset="2"/>
              </a:rPr>
              <a:t>q</a:t>
            </a:r>
            <a:endParaRPr lang="en-US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38057051"/>
              </p:ext>
            </p:extLst>
          </p:nvPr>
        </p:nvGraphicFramePr>
        <p:xfrm>
          <a:off x="-342938" y="836712"/>
          <a:ext cx="4714876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7515696"/>
              </p:ext>
            </p:extLst>
          </p:nvPr>
        </p:nvGraphicFramePr>
        <p:xfrm>
          <a:off x="-307335" y="3806191"/>
          <a:ext cx="5029196" cy="301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2406494"/>
              </p:ext>
            </p:extLst>
          </p:nvPr>
        </p:nvGraphicFramePr>
        <p:xfrm>
          <a:off x="4577787" y="8795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71284301"/>
              </p:ext>
            </p:extLst>
          </p:nvPr>
        </p:nvGraphicFramePr>
        <p:xfrm>
          <a:off x="4551016" y="3943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29799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Scalability Analysis for </a:t>
            </a:r>
            <a:r>
              <a:rPr lang="en-US" i="1" u="sng" dirty="0" smtClean="0"/>
              <a:t>n</a:t>
            </a:r>
            <a:r>
              <a:rPr lang="en-US" u="sng" dirty="0" smtClean="0"/>
              <a:t> = 1024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147-2878-4E79-8D68-8CBA6860AD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29799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Weak Scalability Analysis for </a:t>
            </a:r>
            <a:r>
              <a:rPr lang="en-US" i="1" u="sng" dirty="0" smtClean="0"/>
              <a:t>n</a:t>
            </a:r>
            <a:r>
              <a:rPr lang="en-US" u="sng" dirty="0" smtClean="0"/>
              <a:t> = 1024</a:t>
            </a:r>
            <a:r>
              <a:rPr lang="en-US" u="sng" dirty="0" smtClean="0">
                <a:sym typeface="Symbol" panose="05050102010706020507" pitchFamily="18" charset="2"/>
              </a:rPr>
              <a:t></a:t>
            </a:r>
            <a:r>
              <a:rPr lang="en-US" i="1" u="sng" dirty="0" smtClean="0">
                <a:sym typeface="Symbol" panose="05050102010706020507" pitchFamily="18" charset="2"/>
              </a:rPr>
              <a:t>p</a:t>
            </a:r>
            <a:endParaRPr lang="en-US" i="1" u="sng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56388"/>
              </p:ext>
            </p:extLst>
          </p:nvPr>
        </p:nvGraphicFramePr>
        <p:xfrm>
          <a:off x="1877432" y="4005064"/>
          <a:ext cx="4998824" cy="279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967549"/>
              </p:ext>
            </p:extLst>
          </p:nvPr>
        </p:nvGraphicFramePr>
        <p:xfrm>
          <a:off x="1907704" y="1052736"/>
          <a:ext cx="4896544" cy="27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147-2878-4E79-8D68-8CBA6860AD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181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General Case and </a:t>
            </a:r>
            <a:br>
              <a:rPr lang="en-US" dirty="0" smtClean="0"/>
            </a:br>
            <a:r>
              <a:rPr lang="en-US" dirty="0" smtClean="0"/>
              <a:t>the Compute-to-Communication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279486" y="2639048"/>
                <a:ext cx="976678" cy="81035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86" y="2639048"/>
                <a:ext cx="976678" cy="810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s Rechteck 5"/>
          <p:cNvSpPr/>
          <p:nvPr/>
        </p:nvSpPr>
        <p:spPr>
          <a:xfrm>
            <a:off x="5796136" y="1606360"/>
            <a:ext cx="2592288" cy="628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needed to perform a single addition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>
            <a:stCxn id="6" idx="2"/>
          </p:cNvCxnSpPr>
          <p:nvPr/>
        </p:nvCxnSpPr>
        <p:spPr>
          <a:xfrm>
            <a:off x="7092280" y="2234982"/>
            <a:ext cx="0" cy="44972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5832140" y="3817979"/>
            <a:ext cx="2556284" cy="628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Time to </a:t>
            </a:r>
            <a:r>
              <a:rPr lang="en-US" sz="2000" dirty="0" err="1" smtClean="0">
                <a:solidFill>
                  <a:schemeClr val="tx1"/>
                </a:solidFill>
              </a:rPr>
              <a:t>communciate</a:t>
            </a:r>
            <a:r>
              <a:rPr lang="en-US" sz="2000" dirty="0" smtClean="0">
                <a:solidFill>
                  <a:schemeClr val="tx1"/>
                </a:solidFill>
              </a:rPr>
              <a:t> a stack of numbers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>
            <a:stCxn id="8" idx="0"/>
          </p:cNvCxnSpPr>
          <p:nvPr/>
        </p:nvCxnSpPr>
        <p:spPr>
          <a:xfrm flipV="1">
            <a:off x="7110282" y="3391082"/>
            <a:ext cx="0" cy="42689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7544" y="5329009"/>
            <a:ext cx="806489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baseline="-25000" dirty="0" smtClean="0">
                <a:sym typeface="Symbol" panose="05050102010706020507" pitchFamily="18" charset="2"/>
              </a:rPr>
              <a:t>,</a:t>
            </a:r>
            <a:r>
              <a:rPr lang="en-US" sz="2400" dirty="0" smtClean="0"/>
              <a:t>(</a:t>
            </a:r>
            <a:r>
              <a:rPr lang="en-US" sz="2400" dirty="0" smtClean="0"/>
              <a:t>2</a:t>
            </a:r>
            <a:r>
              <a:rPr lang="en-US" sz="2400" i="1" baseline="30000" dirty="0" smtClean="0"/>
              <a:t>q</a:t>
            </a:r>
            <a:r>
              <a:rPr lang="en-US" sz="2400" dirty="0" smtClean="0"/>
              <a:t>, 2</a:t>
            </a:r>
            <a:r>
              <a:rPr lang="en-US" sz="2400" i="1" baseline="30000" dirty="0" smtClean="0"/>
              <a:t>k</a:t>
            </a:r>
            <a:r>
              <a:rPr lang="en-US" sz="2400" dirty="0" smtClean="0"/>
              <a:t>) = </a:t>
            </a:r>
            <a:r>
              <a:rPr lang="en-US" sz="2400" dirty="0" smtClean="0">
                <a:sym typeface="Symbol" panose="05050102010706020507" pitchFamily="18" charset="2"/>
              </a:rPr>
              <a:t></a:t>
            </a:r>
            <a:r>
              <a:rPr lang="en-US" sz="2400" i="1" dirty="0" smtClean="0">
                <a:sym typeface="Symbol" pitchFamily="18" charset="2"/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>
                <a:sym typeface="Symbol" panose="05050102010706020507" pitchFamily="18" charset="2"/>
              </a:rPr>
              <a:t>(</a:t>
            </a:r>
            <a:r>
              <a:rPr lang="en-US" sz="2400" dirty="0" smtClean="0"/>
              <a:t>2</a:t>
            </a:r>
            <a:r>
              <a:rPr lang="en-US" sz="2400" i="1" baseline="30000" dirty="0" smtClean="0"/>
              <a:t>k</a:t>
            </a:r>
            <a:r>
              <a:rPr lang="en-US" sz="2400" baseline="30000" dirty="0" smtClean="0"/>
              <a:t>-</a:t>
            </a:r>
            <a:r>
              <a:rPr lang="en-US" sz="2400" i="1" baseline="30000" dirty="0" smtClean="0"/>
              <a:t>q</a:t>
            </a:r>
            <a:r>
              <a:rPr lang="en-US" sz="2400" dirty="0" smtClean="0"/>
              <a:t> </a:t>
            </a:r>
            <a:r>
              <a:rPr lang="en-US" sz="2400" dirty="0">
                <a:sym typeface="Symbol" pitchFamily="18" charset="2"/>
              </a:rPr>
              <a:t> </a:t>
            </a:r>
            <a:r>
              <a:rPr lang="en-US" sz="2400" dirty="0" smtClean="0">
                <a:sym typeface="Symbol" pitchFamily="18" charset="2"/>
              </a:rPr>
              <a:t>1)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>
                <a:sym typeface="Symbol" panose="05050102010706020507" pitchFamily="18" charset="2"/>
              </a:rPr>
              <a:t></a:t>
            </a:r>
            <a:r>
              <a:rPr lang="en-US" sz="2400" i="1" dirty="0" smtClean="0">
                <a:sym typeface="Symbol" pitchFamily="18" charset="2"/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>
                <a:sym typeface="Symbol" panose="05050102010706020507" pitchFamily="18" charset="2"/>
              </a:rPr>
              <a:t></a:t>
            </a:r>
            <a:r>
              <a:rPr lang="en-US" sz="2400" i="1" dirty="0" smtClean="0">
                <a:sym typeface="Symbol" panose="05050102010706020507" pitchFamily="18" charset="2"/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b="1" dirty="0" smtClean="0"/>
              <a:t>2</a:t>
            </a:r>
            <a:r>
              <a:rPr lang="en-US" sz="2400" b="1" dirty="0" smtClean="0">
                <a:sym typeface="Symbol" panose="05050102010706020507" pitchFamily="18" charset="2"/>
              </a:rPr>
              <a:t></a:t>
            </a:r>
            <a:r>
              <a:rPr lang="en-US" sz="2400" b="1" i="1" dirty="0" smtClean="0">
                <a:sym typeface="Symbol" panose="05050102010706020507" pitchFamily="18" charset="2"/>
              </a:rPr>
              <a:t>q</a:t>
            </a:r>
            <a:r>
              <a:rPr lang="en-US" sz="2400" b="1" dirty="0" smtClean="0">
                <a:sym typeface="Symbol" panose="05050102010706020507" pitchFamily="18" charset="2"/>
              </a:rPr>
              <a:t> + (</a:t>
            </a:r>
            <a:r>
              <a:rPr lang="en-US" sz="2400" b="1" dirty="0" smtClean="0"/>
              <a:t>2</a:t>
            </a:r>
            <a:r>
              <a:rPr lang="en-US" sz="2400" b="1" i="1" baseline="30000" dirty="0" smtClean="0"/>
              <a:t>k</a:t>
            </a:r>
            <a:r>
              <a:rPr lang="en-US" sz="2400" b="1" baseline="30000" dirty="0" smtClean="0"/>
              <a:t>-</a:t>
            </a:r>
            <a:r>
              <a:rPr lang="en-US" sz="2400" b="1" i="1" baseline="30000" dirty="0" smtClean="0"/>
              <a:t>q</a:t>
            </a:r>
            <a:r>
              <a:rPr lang="en-US" sz="2400" b="1" dirty="0" smtClean="0">
                <a:sym typeface="Symbol" pitchFamily="18" charset="2"/>
              </a:rPr>
              <a:t> 1</a:t>
            </a:r>
            <a:r>
              <a:rPr lang="en-US" sz="2400" b="1" dirty="0" smtClean="0"/>
              <a:t>+</a:t>
            </a:r>
            <a:r>
              <a:rPr lang="en-US" sz="2400" b="1" i="1" dirty="0" smtClean="0">
                <a:sym typeface="Symbol" pitchFamily="18" charset="2"/>
              </a:rPr>
              <a:t>q</a:t>
            </a:r>
            <a:r>
              <a:rPr lang="en-US" sz="2400" b="1" dirty="0" smtClean="0">
                <a:sym typeface="Symbol" pitchFamily="18" charset="2"/>
              </a:rPr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467544" y="5949280"/>
                <a:ext cx="3479479" cy="61074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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49280"/>
                <a:ext cx="3479479" cy="610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4"/>
          <a:srcRect r="-1001"/>
          <a:stretch/>
        </p:blipFill>
        <p:spPr>
          <a:xfrm>
            <a:off x="449625" y="1339079"/>
            <a:ext cx="4680520" cy="3585864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4172142" y="6000688"/>
            <a:ext cx="457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Diagram shows: </a:t>
            </a:r>
            <a:r>
              <a:rPr lang="en-US" sz="2400" b="1" i="1" dirty="0" smtClean="0"/>
              <a:t>F</a:t>
            </a:r>
            <a:r>
              <a:rPr lang="en-US" sz="2400" b="1" dirty="0" smtClean="0"/>
              <a:t>(</a:t>
            </a:r>
            <a:r>
              <a:rPr lang="en-US" sz="2400" b="1" dirty="0" smtClean="0">
                <a:sym typeface="Symbol" panose="05050102010706020507" pitchFamily="18" charset="2"/>
              </a:rPr>
              <a:t>,</a:t>
            </a:r>
            <a:r>
              <a:rPr lang="en-US" sz="2400" b="1" i="1" dirty="0" smtClean="0">
                <a:sym typeface="Symbol" panose="05050102010706020507" pitchFamily="18" charset="2"/>
              </a:rPr>
              <a:t>q</a:t>
            </a:r>
            <a:r>
              <a:rPr lang="en-US" sz="2400" b="1" dirty="0" smtClean="0"/>
              <a:t>) := S</a:t>
            </a:r>
            <a:r>
              <a:rPr lang="en-US" sz="2400" b="1" baseline="-25000" dirty="0" smtClean="0">
                <a:sym typeface="Symbol" panose="05050102010706020507" pitchFamily="18" charset="2"/>
              </a:rPr>
              <a:t></a:t>
            </a:r>
            <a:r>
              <a:rPr lang="en-US" sz="2400" b="1" dirty="0" smtClean="0"/>
              <a:t>(2</a:t>
            </a:r>
            <a:r>
              <a:rPr lang="en-US" sz="2400" b="1" i="1" baseline="30000" dirty="0" smtClean="0"/>
              <a:t>q</a:t>
            </a:r>
            <a:r>
              <a:rPr lang="en-US" sz="2400" b="1" dirty="0" smtClean="0"/>
              <a:t>,2</a:t>
            </a:r>
            <a:r>
              <a:rPr lang="en-US" sz="2400" b="1" baseline="30000" dirty="0" smtClean="0"/>
              <a:t>10</a:t>
            </a:r>
            <a:r>
              <a:rPr lang="en-US" sz="2400" b="1" dirty="0" smtClean="0"/>
              <a:t>)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147-2878-4E79-8D68-8CBA6860AD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Motivational Example and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Its Analysis</a:t>
            </a:r>
          </a:p>
          <a:p>
            <a:r>
              <a:rPr lang="en-US" dirty="0" smtClean="0"/>
              <a:t>Parallelism Basics</a:t>
            </a:r>
          </a:p>
          <a:p>
            <a:pPr lvl="1"/>
            <a:r>
              <a:rPr lang="en-US" dirty="0" smtClean="0"/>
              <a:t>Distributed Memory Systems</a:t>
            </a:r>
          </a:p>
          <a:p>
            <a:pPr lvl="1"/>
            <a:r>
              <a:rPr lang="en-US" dirty="0" smtClean="0"/>
              <a:t>Shared Memory Systems</a:t>
            </a:r>
          </a:p>
          <a:p>
            <a:pPr lvl="1"/>
            <a:r>
              <a:rPr lang="de-DE" dirty="0"/>
              <a:t>Parallel Program Design</a:t>
            </a:r>
            <a:endParaRPr lang="en-US" dirty="0" smtClean="0"/>
          </a:p>
          <a:p>
            <a:r>
              <a:rPr lang="en-US" dirty="0" smtClean="0"/>
              <a:t>HPC Trends and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50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639" y="49189"/>
            <a:ext cx="8756722" cy="784792"/>
          </a:xfrm>
        </p:spPr>
        <p:txBody>
          <a:bodyPr/>
          <a:lstStyle/>
          <a:p>
            <a:r>
              <a:rPr lang="en-US" dirty="0"/>
              <a:t>Distributed Memory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55" y="4415628"/>
            <a:ext cx="9108945" cy="24423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Each node has its own, private </a:t>
            </a:r>
            <a:r>
              <a:rPr lang="en-US" dirty="0" smtClean="0"/>
              <a:t>memory. Processors communicate </a:t>
            </a:r>
            <a:r>
              <a:rPr lang="en-US" dirty="0"/>
              <a:t>explicitly by sending messages across a network</a:t>
            </a:r>
          </a:p>
          <a:p>
            <a:pPr lvl="1"/>
            <a:r>
              <a:rPr lang="en-US" dirty="0" smtClean="0"/>
              <a:t>Most popular language: </a:t>
            </a:r>
            <a:r>
              <a:rPr lang="en-US" b="1" dirty="0" smtClean="0"/>
              <a:t>MPI</a:t>
            </a:r>
            <a:r>
              <a:rPr lang="en-US" dirty="0" smtClean="0"/>
              <a:t> (e.g. </a:t>
            </a:r>
            <a:r>
              <a:rPr lang="en-US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MPI_Send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MPI_Recv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MPI_Bcast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MPI_Reduce</a:t>
            </a:r>
            <a:r>
              <a:rPr lang="en-US" dirty="0" smtClean="0"/>
              <a:t>)</a:t>
            </a:r>
          </a:p>
          <a:p>
            <a:pPr lvl="1"/>
            <a:r>
              <a:rPr lang="de-DE" dirty="0" smtClean="0"/>
              <a:t>Or Partitioned Global Address Space (</a:t>
            </a:r>
            <a:r>
              <a:rPr lang="de-DE" dirty="0" smtClean="0"/>
              <a:t>PGAS) </a:t>
            </a:r>
            <a:r>
              <a:rPr lang="de-DE" dirty="0" smtClean="0"/>
              <a:t>languages (e.g. UPC++)</a:t>
            </a:r>
          </a:p>
          <a:p>
            <a:r>
              <a:rPr lang="en-US" b="1" dirty="0" smtClean="0"/>
              <a:t>Example:</a:t>
            </a:r>
            <a:r>
              <a:rPr lang="en-US" dirty="0" smtClean="0"/>
              <a:t> Compute Clusters </a:t>
            </a:r>
            <a:endParaRPr lang="en-US" dirty="0" smtClean="0"/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commodity </a:t>
            </a:r>
            <a:r>
              <a:rPr lang="en-US" dirty="0" smtClean="0"/>
              <a:t>systems such as CPUs connected </a:t>
            </a:r>
            <a:r>
              <a:rPr lang="en-US" dirty="0"/>
              <a:t>by </a:t>
            </a:r>
            <a:r>
              <a:rPr lang="en-US" dirty="0" smtClean="0"/>
              <a:t>an interconnection network (</a:t>
            </a:r>
            <a:r>
              <a:rPr lang="en-US" dirty="0" err="1" smtClean="0"/>
              <a:t>e.g</a:t>
            </a:r>
            <a:r>
              <a:rPr lang="en-US" dirty="0" smtClean="0"/>
              <a:t> . </a:t>
            </a:r>
            <a:r>
              <a:rPr lang="en-US" dirty="0" err="1" smtClean="0"/>
              <a:t>Infiniband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1241"/>
            <a:ext cx="2664296" cy="3270878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884505"/>
            <a:ext cx="3385171" cy="3480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96752"/>
          </a:xfrm>
        </p:spPr>
        <p:txBody>
          <a:bodyPr/>
          <a:lstStyle/>
          <a:p>
            <a:r>
              <a:rPr lang="en-US" dirty="0" smtClean="0"/>
              <a:t>Shared Memory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338" y="3861048"/>
            <a:ext cx="9000492" cy="29969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</a:t>
            </a:r>
            <a:r>
              <a:rPr lang="en-US" dirty="0" smtClean="0"/>
              <a:t>cores </a:t>
            </a:r>
            <a:r>
              <a:rPr lang="en-US" dirty="0"/>
              <a:t>can </a:t>
            </a:r>
            <a:r>
              <a:rPr lang="en-US" dirty="0" smtClean="0"/>
              <a:t>access a common memory space through a shared bus or crossbar switch</a:t>
            </a:r>
          </a:p>
          <a:p>
            <a:pPr lvl="1"/>
            <a:r>
              <a:rPr lang="en-US" dirty="0" smtClean="0"/>
              <a:t>e.g. multi-core </a:t>
            </a:r>
            <a:r>
              <a:rPr lang="en-US" dirty="0"/>
              <a:t>CPU-based workstations in which </a:t>
            </a:r>
            <a:r>
              <a:rPr lang="en-US" dirty="0" smtClean="0"/>
              <a:t>all cores share main memory</a:t>
            </a:r>
          </a:p>
          <a:p>
            <a:r>
              <a:rPr lang="en-US" dirty="0" smtClean="0"/>
              <a:t>In addition to the shared main memory each core can also </a:t>
            </a:r>
            <a:r>
              <a:rPr lang="en-US" dirty="0" smtClean="0"/>
              <a:t>contain </a:t>
            </a:r>
            <a:r>
              <a:rPr lang="en-US" dirty="0" smtClean="0"/>
              <a:t>a smaller local memory (e.g. L1-cache) in order to reduce expensive accesses to main memory (</a:t>
            </a:r>
            <a:r>
              <a:rPr lang="en-US" i="1" dirty="0" smtClean="0"/>
              <a:t>von-Neumann bottleneck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Modern </a:t>
            </a:r>
            <a:r>
              <a:rPr lang="en-US" dirty="0"/>
              <a:t>multi-core </a:t>
            </a:r>
            <a:r>
              <a:rPr lang="en-US" dirty="0" smtClean="0"/>
              <a:t>CPU systems </a:t>
            </a:r>
            <a:r>
              <a:rPr lang="en-US" dirty="0"/>
              <a:t>support cache </a:t>
            </a:r>
            <a:r>
              <a:rPr lang="en-US" dirty="0" smtClean="0"/>
              <a:t>coherence </a:t>
            </a:r>
          </a:p>
          <a:p>
            <a:pPr lvl="1"/>
            <a:r>
              <a:rPr lang="en-US" i="1" dirty="0" err="1" smtClean="0"/>
              <a:t>ccNUMA</a:t>
            </a:r>
            <a:r>
              <a:rPr lang="en-US" dirty="0" smtClean="0"/>
              <a:t>: </a:t>
            </a:r>
            <a:r>
              <a:rPr lang="en-US" dirty="0"/>
              <a:t>cache coherent non-uniform access architectures </a:t>
            </a:r>
          </a:p>
          <a:p>
            <a:r>
              <a:rPr lang="en-US" dirty="0" smtClean="0"/>
              <a:t>Popular languages: C++11 multithreading, </a:t>
            </a:r>
            <a:r>
              <a:rPr lang="en-US" dirty="0" err="1" smtClean="0"/>
              <a:t>OpenMP</a:t>
            </a:r>
            <a:r>
              <a:rPr lang="en-US" dirty="0" smtClean="0"/>
              <a:t>, CUDA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760"/>
            <a:ext cx="4485474" cy="24476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9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96752"/>
          </a:xfrm>
        </p:spPr>
        <p:txBody>
          <a:bodyPr/>
          <a:lstStyle/>
          <a:p>
            <a:r>
              <a:rPr lang="en-US" dirty="0" smtClean="0"/>
              <a:t>Shared Memory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338" y="1124744"/>
            <a:ext cx="9000492" cy="566124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Parallelism created by starting threads running concurrently on the system</a:t>
            </a:r>
          </a:p>
          <a:p>
            <a:r>
              <a:rPr lang="en-US" sz="2400" dirty="0" smtClean="0"/>
              <a:t>Exchange of data implemented by threads reading from and writing to shared memory locations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b="1" dirty="0"/>
              <a:t>Race condition: </a:t>
            </a:r>
            <a:r>
              <a:rPr lang="en-US" sz="2400" dirty="0" smtClean="0"/>
              <a:t>occurs when two threads access a shared </a:t>
            </a:r>
            <a:r>
              <a:rPr lang="en-US" sz="2400" dirty="0"/>
              <a:t>variable </a:t>
            </a:r>
            <a:r>
              <a:rPr lang="en-US" sz="2400" dirty="0" smtClean="0"/>
              <a:t>simultaneously</a:t>
            </a:r>
          </a:p>
          <a:p>
            <a:pPr lvl="1"/>
            <a:r>
              <a:rPr lang="en-US" sz="2000" dirty="0" smtClean="0"/>
              <a:t>Corresponding programming techniques: </a:t>
            </a:r>
            <a:r>
              <a:rPr lang="en-US" sz="2000" i="1" dirty="0" err="1" smtClean="0"/>
              <a:t>mutexes</a:t>
            </a:r>
            <a:r>
              <a:rPr lang="en-US" sz="2000" dirty="0" smtClean="0"/>
              <a:t>, </a:t>
            </a:r>
            <a:r>
              <a:rPr lang="en-US" sz="2000" i="1" dirty="0" smtClean="0"/>
              <a:t>condition variables</a:t>
            </a:r>
            <a:r>
              <a:rPr lang="en-US" sz="2000" dirty="0" smtClean="0"/>
              <a:t>, </a:t>
            </a:r>
            <a:r>
              <a:rPr lang="en-US" sz="2000" i="1" dirty="0" smtClean="0"/>
              <a:t>atomics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Thread </a:t>
            </a:r>
            <a:r>
              <a:rPr lang="en-US" sz="2400" dirty="0"/>
              <a:t>creation </a:t>
            </a:r>
            <a:r>
              <a:rPr lang="en-US" sz="2400" dirty="0" smtClean="0"/>
              <a:t>more lightweight and faster compared to process creation:</a:t>
            </a:r>
          </a:p>
          <a:p>
            <a:pPr lvl="1"/>
            <a:r>
              <a:rPr lang="en-US" sz="2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CreateProcess</a:t>
            </a:r>
            <a:r>
              <a:rPr lang="en-US" sz="2000" dirty="0" smtClean="0">
                <a:latin typeface="Consolas" panose="020B0609020204030204" pitchFamily="49" charset="0"/>
              </a:rPr>
              <a:t>()</a:t>
            </a:r>
            <a:r>
              <a:rPr lang="en-US" sz="2000" dirty="0" smtClean="0"/>
              <a:t>:	12.76 </a:t>
            </a:r>
            <a:r>
              <a:rPr lang="en-US" sz="2000" dirty="0" err="1" smtClean="0"/>
              <a:t>ms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CreateThread</a:t>
            </a:r>
            <a:r>
              <a:rPr lang="en-US" sz="2000" dirty="0" smtClean="0">
                <a:latin typeface="Consolas" panose="020B0609020204030204" pitchFamily="49" charset="0"/>
              </a:rPr>
              <a:t>()</a:t>
            </a:r>
            <a:r>
              <a:rPr lang="en-US" sz="2000" dirty="0" smtClean="0"/>
              <a:t>:	</a:t>
            </a:r>
            <a:r>
              <a:rPr lang="en-US" sz="2000" dirty="0" smtClean="0"/>
              <a:t>	0.038 </a:t>
            </a:r>
            <a:r>
              <a:rPr lang="en-US" sz="2000" dirty="0" err="1" smtClean="0"/>
              <a:t>ms</a:t>
            </a:r>
            <a:endParaRPr lang="en-US" sz="2000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12959"/>
              </p:ext>
            </p:extLst>
          </p:nvPr>
        </p:nvGraphicFramePr>
        <p:xfrm>
          <a:off x="1234286" y="3429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95245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638839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981314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09636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763776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6569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58242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95165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81791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8553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[]: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-1.4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-1.9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6483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01589"/>
              </p:ext>
            </p:extLst>
          </p:nvPr>
        </p:nvGraphicFramePr>
        <p:xfrm>
          <a:off x="2743493" y="4258413"/>
          <a:ext cx="3657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07">
                  <a:extLst>
                    <a:ext uri="{9D8B030D-6E8A-4147-A177-3AD203B41FA5}">
                      <a16:colId xmlns:a16="http://schemas.microsoft.com/office/drawing/2014/main" val="1086807854"/>
                    </a:ext>
                  </a:extLst>
                </a:gridCol>
                <a:gridCol w="1828507">
                  <a:extLst>
                    <a:ext uri="{9D8B030D-6E8A-4147-A177-3AD203B41FA5}">
                      <a16:colId xmlns:a16="http://schemas.microsoft.com/office/drawing/2014/main" val="3882756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Thread 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Thread 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3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[4] = 3.1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[4] = 2.9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07448"/>
                  </a:ext>
                </a:extLst>
              </a:tr>
            </a:tbl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 flipV="1">
            <a:off x="4110952" y="3712437"/>
            <a:ext cx="461048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4621959" y="3712437"/>
            <a:ext cx="425097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Parallel Program Design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Partitioning: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problem needs to be decomposed into </a:t>
            </a:r>
            <a:r>
              <a:rPr lang="en-US" dirty="0" smtClean="0"/>
              <a:t>pieces; e.g.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task parallelism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model parallelism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b="1" dirty="0" smtClean="0"/>
              <a:t>Communication:</a:t>
            </a:r>
          </a:p>
          <a:p>
            <a:pPr lvl="1"/>
            <a:r>
              <a:rPr lang="en-US" dirty="0" smtClean="0"/>
              <a:t>Chosen partitioning scheme determines the amount and types of required communication</a:t>
            </a:r>
          </a:p>
          <a:p>
            <a:r>
              <a:rPr lang="de-DE" b="1" dirty="0" smtClean="0"/>
              <a:t>Synchronization</a:t>
            </a:r>
            <a:r>
              <a:rPr lang="de-DE" b="1" dirty="0" smtClean="0"/>
              <a:t>:</a:t>
            </a:r>
          </a:p>
          <a:p>
            <a:pPr lvl="1"/>
            <a:r>
              <a:rPr lang="en-US" dirty="0" smtClean="0"/>
              <a:t>In order to cooperate in an appropriate way, threads or processes may need to be synchronized</a:t>
            </a:r>
          </a:p>
          <a:p>
            <a:r>
              <a:rPr lang="en-US" b="1" dirty="0" smtClean="0"/>
              <a:t>Load Balancing: </a:t>
            </a:r>
          </a:p>
          <a:p>
            <a:pPr lvl="1"/>
            <a:r>
              <a:rPr lang="en-US" dirty="0" smtClean="0"/>
              <a:t>Work needs to be equally divided among threads or processes in order to balance the load and minimize idle times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Foster‘s Design methodology (see Chapter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4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38" y="0"/>
            <a:ext cx="87129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Parallelism (Prefix Sum)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1475656" y="1167958"/>
            <a:ext cx="5976664" cy="3888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(i=1; i&lt;n; i++) A[i</a:t>
            </a:r>
            <a:r>
              <a:rPr lang="de-DE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]=A[i]+A[i-1</a:t>
            </a:r>
            <a:r>
              <a:rPr lang="de-DE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071416" cy="3307442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11338" y="5157192"/>
            <a:ext cx="9000492" cy="17008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Step </a:t>
            </a:r>
            <a:r>
              <a:rPr lang="en-US" b="1" dirty="0"/>
              <a:t>1: </a:t>
            </a:r>
            <a:r>
              <a:rPr lang="en-US" dirty="0" smtClean="0"/>
              <a:t>local summation within each processor</a:t>
            </a:r>
          </a:p>
          <a:p>
            <a:r>
              <a:rPr lang="en-US" b="1" dirty="0" smtClean="0"/>
              <a:t>Step </a:t>
            </a:r>
            <a:r>
              <a:rPr lang="en-US" b="1" dirty="0"/>
              <a:t>2: </a:t>
            </a:r>
            <a:r>
              <a:rPr lang="en-US" dirty="0"/>
              <a:t>Prefix sum computation using only the rightmost value of each local array</a:t>
            </a:r>
            <a:endParaRPr lang="en-US" dirty="0" smtClean="0"/>
          </a:p>
          <a:p>
            <a:r>
              <a:rPr lang="en-US" b="1" dirty="0" smtClean="0"/>
              <a:t>Step </a:t>
            </a:r>
            <a:r>
              <a:rPr lang="en-US" b="1" dirty="0"/>
              <a:t>3: </a:t>
            </a:r>
            <a:r>
              <a:rPr lang="en-US" dirty="0" smtClean="0"/>
              <a:t>Addition of the value computed in Step2 from the left neighbor to each local array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19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7737026" y="980728"/>
            <a:ext cx="122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Loop-carried data dependency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/>
              <a:t>Motivational Example and </a:t>
            </a:r>
            <a:r>
              <a:rPr lang="en-US" dirty="0" smtClean="0"/>
              <a:t>Its Analysis</a:t>
            </a:r>
          </a:p>
          <a:p>
            <a:r>
              <a:rPr lang="en-US" dirty="0" smtClean="0"/>
              <a:t>Parallelism Basics</a:t>
            </a:r>
          </a:p>
          <a:p>
            <a:r>
              <a:rPr lang="en-US" dirty="0" smtClean="0"/>
              <a:t>HPC Trends and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57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450" y="182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Partitioning Strategies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44" y="4005064"/>
            <a:ext cx="8856984" cy="285293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Task parallelism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binary classifier assigned to a different process (P0, P1, P2)</a:t>
            </a:r>
          </a:p>
          <a:p>
            <a:pPr lvl="1"/>
            <a:r>
              <a:rPr lang="en-US" dirty="0" smtClean="0"/>
              <a:t>Every process classifies each image using the assigned classifier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Binary </a:t>
            </a:r>
            <a:r>
              <a:rPr lang="en-US" dirty="0"/>
              <a:t>classification results for each image are send to </a:t>
            </a:r>
            <a:r>
              <a:rPr lang="en-US" dirty="0" smtClean="0"/>
              <a:t>P0 and merged </a:t>
            </a:r>
          </a:p>
          <a:p>
            <a:pPr lvl="1"/>
            <a:r>
              <a:rPr lang="en-US" dirty="0" smtClean="0"/>
              <a:t>Limited parallelism and possible load imbalance</a:t>
            </a:r>
          </a:p>
          <a:p>
            <a:r>
              <a:rPr lang="en-US" b="1" dirty="0" smtClean="0"/>
              <a:t>Data parallelism</a:t>
            </a:r>
          </a:p>
          <a:p>
            <a:pPr lvl="1"/>
            <a:r>
              <a:rPr lang="en-US" dirty="0" smtClean="0"/>
              <a:t>Input images could be divided into a </a:t>
            </a:r>
            <a:r>
              <a:rPr lang="en-US" dirty="0"/>
              <a:t>number of batches. </a:t>
            </a:r>
            <a:endParaRPr lang="en-US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a process has completed the classification of its assigned batch</a:t>
            </a:r>
            <a:r>
              <a:rPr lang="en-US" dirty="0" smtClean="0"/>
              <a:t>, a scheduler dynamically assigns a new batch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7" y="1027753"/>
            <a:ext cx="7744538" cy="29687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2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Parallelism for Deep Learning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1403648" y="19168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403648" y="2420888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403648" y="29249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403648" y="342900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403648" y="393628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403648" y="444034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403648" y="4944398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403648" y="5448454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771800" y="19168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771800" y="2420888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771800" y="29249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771800" y="342900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771800" y="393628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771800" y="444034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771800" y="4944398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771800" y="5448454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4" idx="6"/>
            <a:endCxn id="12" idx="2"/>
          </p:cNvCxnSpPr>
          <p:nvPr/>
        </p:nvCxnSpPr>
        <p:spPr>
          <a:xfrm>
            <a:off x="1691680" y="206084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6"/>
            <a:endCxn id="13" idx="2"/>
          </p:cNvCxnSpPr>
          <p:nvPr/>
        </p:nvCxnSpPr>
        <p:spPr>
          <a:xfrm>
            <a:off x="1691680" y="256490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6" idx="6"/>
            <a:endCxn id="14" idx="2"/>
          </p:cNvCxnSpPr>
          <p:nvPr/>
        </p:nvCxnSpPr>
        <p:spPr>
          <a:xfrm>
            <a:off x="1691680" y="306896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7" idx="6"/>
            <a:endCxn id="15" idx="2"/>
          </p:cNvCxnSpPr>
          <p:nvPr/>
        </p:nvCxnSpPr>
        <p:spPr>
          <a:xfrm>
            <a:off x="1691680" y="3573016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6"/>
            <a:endCxn id="16" idx="2"/>
          </p:cNvCxnSpPr>
          <p:nvPr/>
        </p:nvCxnSpPr>
        <p:spPr>
          <a:xfrm>
            <a:off x="1691680" y="4080302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9" idx="6"/>
            <a:endCxn id="17" idx="2"/>
          </p:cNvCxnSpPr>
          <p:nvPr/>
        </p:nvCxnSpPr>
        <p:spPr>
          <a:xfrm>
            <a:off x="1691680" y="458435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0" idx="6"/>
            <a:endCxn id="18" idx="2"/>
          </p:cNvCxnSpPr>
          <p:nvPr/>
        </p:nvCxnSpPr>
        <p:spPr>
          <a:xfrm>
            <a:off x="1691680" y="508841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1" idx="6"/>
            <a:endCxn id="19" idx="2"/>
          </p:cNvCxnSpPr>
          <p:nvPr/>
        </p:nvCxnSpPr>
        <p:spPr>
          <a:xfrm>
            <a:off x="1691680" y="559247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4" idx="6"/>
            <a:endCxn id="13" idx="1"/>
          </p:cNvCxnSpPr>
          <p:nvPr/>
        </p:nvCxnSpPr>
        <p:spPr>
          <a:xfrm>
            <a:off x="1691680" y="206084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endCxn id="14" idx="1"/>
          </p:cNvCxnSpPr>
          <p:nvPr/>
        </p:nvCxnSpPr>
        <p:spPr>
          <a:xfrm>
            <a:off x="1691680" y="206084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4" idx="6"/>
            <a:endCxn id="15" idx="1"/>
          </p:cNvCxnSpPr>
          <p:nvPr/>
        </p:nvCxnSpPr>
        <p:spPr>
          <a:xfrm>
            <a:off x="1691680" y="2060848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6" idx="1"/>
          </p:cNvCxnSpPr>
          <p:nvPr/>
        </p:nvCxnSpPr>
        <p:spPr>
          <a:xfrm>
            <a:off x="1691680" y="2060848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endCxn id="17" idx="1"/>
          </p:cNvCxnSpPr>
          <p:nvPr/>
        </p:nvCxnSpPr>
        <p:spPr>
          <a:xfrm>
            <a:off x="1691680" y="2060848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18" idx="1"/>
          </p:cNvCxnSpPr>
          <p:nvPr/>
        </p:nvCxnSpPr>
        <p:spPr>
          <a:xfrm>
            <a:off x="1691680" y="2060848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19" idx="1"/>
          </p:cNvCxnSpPr>
          <p:nvPr/>
        </p:nvCxnSpPr>
        <p:spPr>
          <a:xfrm>
            <a:off x="1691680" y="2060848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5" idx="6"/>
            <a:endCxn id="14" idx="1"/>
          </p:cNvCxnSpPr>
          <p:nvPr/>
        </p:nvCxnSpPr>
        <p:spPr>
          <a:xfrm>
            <a:off x="1691680" y="256490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5" idx="6"/>
            <a:endCxn id="15" idx="1"/>
          </p:cNvCxnSpPr>
          <p:nvPr/>
        </p:nvCxnSpPr>
        <p:spPr>
          <a:xfrm>
            <a:off x="1691680" y="2564904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5" idx="6"/>
            <a:endCxn id="16" idx="1"/>
          </p:cNvCxnSpPr>
          <p:nvPr/>
        </p:nvCxnSpPr>
        <p:spPr>
          <a:xfrm>
            <a:off x="1691680" y="2564904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5" idx="6"/>
            <a:endCxn id="17" idx="1"/>
          </p:cNvCxnSpPr>
          <p:nvPr/>
        </p:nvCxnSpPr>
        <p:spPr>
          <a:xfrm>
            <a:off x="1691680" y="2564904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5" idx="6"/>
            <a:endCxn id="18" idx="1"/>
          </p:cNvCxnSpPr>
          <p:nvPr/>
        </p:nvCxnSpPr>
        <p:spPr>
          <a:xfrm>
            <a:off x="1691680" y="2564904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5" idx="6"/>
            <a:endCxn id="19" idx="1"/>
          </p:cNvCxnSpPr>
          <p:nvPr/>
        </p:nvCxnSpPr>
        <p:spPr>
          <a:xfrm>
            <a:off x="1691680" y="2564904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5" idx="6"/>
            <a:endCxn id="12" idx="3"/>
          </p:cNvCxnSpPr>
          <p:nvPr/>
        </p:nvCxnSpPr>
        <p:spPr>
          <a:xfrm flipV="1">
            <a:off x="1691680" y="216268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6"/>
            <a:endCxn id="12" idx="3"/>
          </p:cNvCxnSpPr>
          <p:nvPr/>
        </p:nvCxnSpPr>
        <p:spPr>
          <a:xfrm flipV="1">
            <a:off x="1691680" y="216268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6" idx="6"/>
            <a:endCxn id="13" idx="3"/>
          </p:cNvCxnSpPr>
          <p:nvPr/>
        </p:nvCxnSpPr>
        <p:spPr>
          <a:xfrm flipV="1">
            <a:off x="1691680" y="266673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6" idx="6"/>
            <a:endCxn id="15" idx="1"/>
          </p:cNvCxnSpPr>
          <p:nvPr/>
        </p:nvCxnSpPr>
        <p:spPr>
          <a:xfrm>
            <a:off x="1691680" y="3068960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6" idx="6"/>
            <a:endCxn id="16" idx="1"/>
          </p:cNvCxnSpPr>
          <p:nvPr/>
        </p:nvCxnSpPr>
        <p:spPr>
          <a:xfrm>
            <a:off x="1691680" y="3068960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6" idx="6"/>
            <a:endCxn id="17" idx="1"/>
          </p:cNvCxnSpPr>
          <p:nvPr/>
        </p:nvCxnSpPr>
        <p:spPr>
          <a:xfrm>
            <a:off x="1691680" y="3068960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6" idx="6"/>
            <a:endCxn id="18" idx="1"/>
          </p:cNvCxnSpPr>
          <p:nvPr/>
        </p:nvCxnSpPr>
        <p:spPr>
          <a:xfrm>
            <a:off x="1691680" y="3068960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6" idx="6"/>
            <a:endCxn id="19" idx="1"/>
          </p:cNvCxnSpPr>
          <p:nvPr/>
        </p:nvCxnSpPr>
        <p:spPr>
          <a:xfrm>
            <a:off x="1691680" y="3068960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7" idx="6"/>
            <a:endCxn id="12" idx="3"/>
          </p:cNvCxnSpPr>
          <p:nvPr/>
        </p:nvCxnSpPr>
        <p:spPr>
          <a:xfrm flipV="1">
            <a:off x="1691680" y="2162683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7" idx="6"/>
            <a:endCxn id="13" idx="3"/>
          </p:cNvCxnSpPr>
          <p:nvPr/>
        </p:nvCxnSpPr>
        <p:spPr>
          <a:xfrm flipV="1">
            <a:off x="1691680" y="2666739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7" idx="6"/>
            <a:endCxn id="14" idx="3"/>
          </p:cNvCxnSpPr>
          <p:nvPr/>
        </p:nvCxnSpPr>
        <p:spPr>
          <a:xfrm flipV="1">
            <a:off x="1691680" y="3170795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7" idx="6"/>
            <a:endCxn id="16" idx="1"/>
          </p:cNvCxnSpPr>
          <p:nvPr/>
        </p:nvCxnSpPr>
        <p:spPr>
          <a:xfrm>
            <a:off x="1691680" y="3573016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" idx="6"/>
            <a:endCxn id="17" idx="1"/>
          </p:cNvCxnSpPr>
          <p:nvPr/>
        </p:nvCxnSpPr>
        <p:spPr>
          <a:xfrm>
            <a:off x="1691680" y="3573016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7" idx="6"/>
            <a:endCxn id="18" idx="1"/>
          </p:cNvCxnSpPr>
          <p:nvPr/>
        </p:nvCxnSpPr>
        <p:spPr>
          <a:xfrm>
            <a:off x="1691680" y="3573016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7" idx="6"/>
            <a:endCxn id="19" idx="1"/>
          </p:cNvCxnSpPr>
          <p:nvPr/>
        </p:nvCxnSpPr>
        <p:spPr>
          <a:xfrm>
            <a:off x="1691680" y="3573016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8" idx="6"/>
            <a:endCxn id="12" idx="3"/>
          </p:cNvCxnSpPr>
          <p:nvPr/>
        </p:nvCxnSpPr>
        <p:spPr>
          <a:xfrm flipV="1">
            <a:off x="1691680" y="2162683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8" idx="6"/>
            <a:endCxn id="13" idx="3"/>
          </p:cNvCxnSpPr>
          <p:nvPr/>
        </p:nvCxnSpPr>
        <p:spPr>
          <a:xfrm flipV="1">
            <a:off x="1691680" y="2666739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8" idx="6"/>
            <a:endCxn id="14" idx="3"/>
          </p:cNvCxnSpPr>
          <p:nvPr/>
        </p:nvCxnSpPr>
        <p:spPr>
          <a:xfrm flipV="1">
            <a:off x="1691680" y="3170795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8" idx="6"/>
            <a:endCxn id="15" idx="3"/>
          </p:cNvCxnSpPr>
          <p:nvPr/>
        </p:nvCxnSpPr>
        <p:spPr>
          <a:xfrm flipV="1">
            <a:off x="1691680" y="3674851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8" idx="6"/>
            <a:endCxn id="17" idx="1"/>
          </p:cNvCxnSpPr>
          <p:nvPr/>
        </p:nvCxnSpPr>
        <p:spPr>
          <a:xfrm>
            <a:off x="1691680" y="4080302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8" idx="6"/>
            <a:endCxn id="18" idx="1"/>
          </p:cNvCxnSpPr>
          <p:nvPr/>
        </p:nvCxnSpPr>
        <p:spPr>
          <a:xfrm>
            <a:off x="1691680" y="4080302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8" idx="6"/>
            <a:endCxn id="19" idx="1"/>
          </p:cNvCxnSpPr>
          <p:nvPr/>
        </p:nvCxnSpPr>
        <p:spPr>
          <a:xfrm>
            <a:off x="1691680" y="4080302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9" idx="6"/>
            <a:endCxn id="12" idx="3"/>
          </p:cNvCxnSpPr>
          <p:nvPr/>
        </p:nvCxnSpPr>
        <p:spPr>
          <a:xfrm flipV="1">
            <a:off x="1691680" y="2162683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9" idx="6"/>
            <a:endCxn id="13" idx="3"/>
          </p:cNvCxnSpPr>
          <p:nvPr/>
        </p:nvCxnSpPr>
        <p:spPr>
          <a:xfrm flipV="1">
            <a:off x="1691680" y="2666739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9" idx="6"/>
            <a:endCxn id="14" idx="3"/>
          </p:cNvCxnSpPr>
          <p:nvPr/>
        </p:nvCxnSpPr>
        <p:spPr>
          <a:xfrm flipV="1">
            <a:off x="1691680" y="3170795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9" idx="6"/>
            <a:endCxn id="15" idx="3"/>
          </p:cNvCxnSpPr>
          <p:nvPr/>
        </p:nvCxnSpPr>
        <p:spPr>
          <a:xfrm flipV="1">
            <a:off x="1691680" y="3674851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9" idx="6"/>
            <a:endCxn id="16" idx="3"/>
          </p:cNvCxnSpPr>
          <p:nvPr/>
        </p:nvCxnSpPr>
        <p:spPr>
          <a:xfrm flipV="1">
            <a:off x="1691680" y="4182137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9" idx="6"/>
            <a:endCxn id="18" idx="1"/>
          </p:cNvCxnSpPr>
          <p:nvPr/>
        </p:nvCxnSpPr>
        <p:spPr>
          <a:xfrm>
            <a:off x="1691680" y="458435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9" idx="6"/>
            <a:endCxn id="19" idx="1"/>
          </p:cNvCxnSpPr>
          <p:nvPr/>
        </p:nvCxnSpPr>
        <p:spPr>
          <a:xfrm>
            <a:off x="1691680" y="458435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10" idx="6"/>
            <a:endCxn id="12" idx="3"/>
          </p:cNvCxnSpPr>
          <p:nvPr/>
        </p:nvCxnSpPr>
        <p:spPr>
          <a:xfrm flipV="1">
            <a:off x="1691680" y="2162683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10" idx="6"/>
            <a:endCxn id="13" idx="3"/>
          </p:cNvCxnSpPr>
          <p:nvPr/>
        </p:nvCxnSpPr>
        <p:spPr>
          <a:xfrm flipV="1">
            <a:off x="1691680" y="2666739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10" idx="6"/>
            <a:endCxn id="14" idx="3"/>
          </p:cNvCxnSpPr>
          <p:nvPr/>
        </p:nvCxnSpPr>
        <p:spPr>
          <a:xfrm flipV="1">
            <a:off x="1691680" y="3170795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0" idx="6"/>
            <a:endCxn id="15" idx="3"/>
          </p:cNvCxnSpPr>
          <p:nvPr/>
        </p:nvCxnSpPr>
        <p:spPr>
          <a:xfrm flipV="1">
            <a:off x="1691680" y="3674851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10" idx="6"/>
            <a:endCxn id="16" idx="3"/>
          </p:cNvCxnSpPr>
          <p:nvPr/>
        </p:nvCxnSpPr>
        <p:spPr>
          <a:xfrm flipV="1">
            <a:off x="1691680" y="4182137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0" idx="6"/>
            <a:endCxn id="17" idx="3"/>
          </p:cNvCxnSpPr>
          <p:nvPr/>
        </p:nvCxnSpPr>
        <p:spPr>
          <a:xfrm flipV="1">
            <a:off x="1691680" y="468619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10" idx="6"/>
            <a:endCxn id="19" idx="1"/>
          </p:cNvCxnSpPr>
          <p:nvPr/>
        </p:nvCxnSpPr>
        <p:spPr>
          <a:xfrm>
            <a:off x="1691680" y="508841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6"/>
            <a:endCxn id="12" idx="3"/>
          </p:cNvCxnSpPr>
          <p:nvPr/>
        </p:nvCxnSpPr>
        <p:spPr>
          <a:xfrm flipV="1">
            <a:off x="1691680" y="2162683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>
            <a:stCxn id="11" idx="6"/>
            <a:endCxn id="13" idx="3"/>
          </p:cNvCxnSpPr>
          <p:nvPr/>
        </p:nvCxnSpPr>
        <p:spPr>
          <a:xfrm flipV="1">
            <a:off x="1691680" y="2666739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6"/>
            <a:endCxn id="14" idx="3"/>
          </p:cNvCxnSpPr>
          <p:nvPr/>
        </p:nvCxnSpPr>
        <p:spPr>
          <a:xfrm flipV="1">
            <a:off x="1691680" y="3170795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11" idx="6"/>
            <a:endCxn id="15" idx="3"/>
          </p:cNvCxnSpPr>
          <p:nvPr/>
        </p:nvCxnSpPr>
        <p:spPr>
          <a:xfrm flipV="1">
            <a:off x="1691680" y="3674851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11" idx="6"/>
            <a:endCxn id="16" idx="3"/>
          </p:cNvCxnSpPr>
          <p:nvPr/>
        </p:nvCxnSpPr>
        <p:spPr>
          <a:xfrm flipV="1">
            <a:off x="1691680" y="4182137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11" idx="6"/>
            <a:endCxn id="17" idx="3"/>
          </p:cNvCxnSpPr>
          <p:nvPr/>
        </p:nvCxnSpPr>
        <p:spPr>
          <a:xfrm flipV="1">
            <a:off x="1691680" y="468619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11" idx="6"/>
            <a:endCxn id="18" idx="3"/>
          </p:cNvCxnSpPr>
          <p:nvPr/>
        </p:nvCxnSpPr>
        <p:spPr>
          <a:xfrm flipV="1">
            <a:off x="1691680" y="519024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4139952" y="19168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4139952" y="2420888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/>
          <p:cNvSpPr/>
          <p:nvPr/>
        </p:nvSpPr>
        <p:spPr>
          <a:xfrm>
            <a:off x="4139952" y="29249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/>
          <p:cNvSpPr/>
          <p:nvPr/>
        </p:nvSpPr>
        <p:spPr>
          <a:xfrm>
            <a:off x="4139952" y="342900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Ellipse 87"/>
          <p:cNvSpPr/>
          <p:nvPr/>
        </p:nvSpPr>
        <p:spPr>
          <a:xfrm>
            <a:off x="4139952" y="393628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4139952" y="444034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139952" y="4944398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4139952" y="5448454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5508104" y="19168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/>
          <p:nvPr/>
        </p:nvSpPr>
        <p:spPr>
          <a:xfrm>
            <a:off x="5508104" y="2420888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/>
          <p:nvPr/>
        </p:nvSpPr>
        <p:spPr>
          <a:xfrm>
            <a:off x="5508104" y="29249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94"/>
          <p:cNvSpPr/>
          <p:nvPr/>
        </p:nvSpPr>
        <p:spPr>
          <a:xfrm>
            <a:off x="5508104" y="342900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llipse 95"/>
          <p:cNvSpPr/>
          <p:nvPr/>
        </p:nvSpPr>
        <p:spPr>
          <a:xfrm>
            <a:off x="5508104" y="393628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Ellipse 96"/>
          <p:cNvSpPr/>
          <p:nvPr/>
        </p:nvSpPr>
        <p:spPr>
          <a:xfrm>
            <a:off x="5508104" y="444034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Ellipse 97"/>
          <p:cNvSpPr/>
          <p:nvPr/>
        </p:nvSpPr>
        <p:spPr>
          <a:xfrm>
            <a:off x="5508104" y="4944398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Ellipse 98"/>
          <p:cNvSpPr/>
          <p:nvPr/>
        </p:nvSpPr>
        <p:spPr>
          <a:xfrm>
            <a:off x="5508104" y="5448454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0" name="Gerade Verbindung mit Pfeil 99"/>
          <p:cNvCxnSpPr>
            <a:stCxn id="84" idx="6"/>
            <a:endCxn id="92" idx="2"/>
          </p:cNvCxnSpPr>
          <p:nvPr/>
        </p:nvCxnSpPr>
        <p:spPr>
          <a:xfrm>
            <a:off x="4427984" y="206084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>
            <a:stCxn id="85" idx="6"/>
            <a:endCxn id="93" idx="2"/>
          </p:cNvCxnSpPr>
          <p:nvPr/>
        </p:nvCxnSpPr>
        <p:spPr>
          <a:xfrm>
            <a:off x="4427984" y="256490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86" idx="6"/>
            <a:endCxn id="94" idx="2"/>
          </p:cNvCxnSpPr>
          <p:nvPr/>
        </p:nvCxnSpPr>
        <p:spPr>
          <a:xfrm>
            <a:off x="4427984" y="306896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>
            <a:stCxn id="87" idx="6"/>
            <a:endCxn id="95" idx="2"/>
          </p:cNvCxnSpPr>
          <p:nvPr/>
        </p:nvCxnSpPr>
        <p:spPr>
          <a:xfrm>
            <a:off x="4427984" y="3573016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>
            <a:stCxn id="88" idx="6"/>
            <a:endCxn id="96" idx="2"/>
          </p:cNvCxnSpPr>
          <p:nvPr/>
        </p:nvCxnSpPr>
        <p:spPr>
          <a:xfrm>
            <a:off x="4427984" y="4080302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>
            <a:stCxn id="89" idx="6"/>
            <a:endCxn id="97" idx="2"/>
          </p:cNvCxnSpPr>
          <p:nvPr/>
        </p:nvCxnSpPr>
        <p:spPr>
          <a:xfrm>
            <a:off x="4427984" y="458435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0" idx="6"/>
            <a:endCxn id="98" idx="2"/>
          </p:cNvCxnSpPr>
          <p:nvPr/>
        </p:nvCxnSpPr>
        <p:spPr>
          <a:xfrm>
            <a:off x="4427984" y="508841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>
            <a:stCxn id="91" idx="6"/>
            <a:endCxn id="99" idx="2"/>
          </p:cNvCxnSpPr>
          <p:nvPr/>
        </p:nvCxnSpPr>
        <p:spPr>
          <a:xfrm>
            <a:off x="4427984" y="559247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84" idx="6"/>
            <a:endCxn id="93" idx="1"/>
          </p:cNvCxnSpPr>
          <p:nvPr/>
        </p:nvCxnSpPr>
        <p:spPr>
          <a:xfrm>
            <a:off x="4427984" y="206084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>
            <a:endCxn id="94" idx="1"/>
          </p:cNvCxnSpPr>
          <p:nvPr/>
        </p:nvCxnSpPr>
        <p:spPr>
          <a:xfrm>
            <a:off x="4427984" y="206084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>
            <a:stCxn id="84" idx="6"/>
            <a:endCxn id="95" idx="1"/>
          </p:cNvCxnSpPr>
          <p:nvPr/>
        </p:nvCxnSpPr>
        <p:spPr>
          <a:xfrm>
            <a:off x="4427984" y="2060848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>
            <a:endCxn id="96" idx="1"/>
          </p:cNvCxnSpPr>
          <p:nvPr/>
        </p:nvCxnSpPr>
        <p:spPr>
          <a:xfrm>
            <a:off x="4427984" y="2060848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>
            <a:endCxn id="97" idx="1"/>
          </p:cNvCxnSpPr>
          <p:nvPr/>
        </p:nvCxnSpPr>
        <p:spPr>
          <a:xfrm>
            <a:off x="4427984" y="2060848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endCxn id="98" idx="1"/>
          </p:cNvCxnSpPr>
          <p:nvPr/>
        </p:nvCxnSpPr>
        <p:spPr>
          <a:xfrm>
            <a:off x="4427984" y="2060848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>
            <a:endCxn id="99" idx="1"/>
          </p:cNvCxnSpPr>
          <p:nvPr/>
        </p:nvCxnSpPr>
        <p:spPr>
          <a:xfrm>
            <a:off x="4427984" y="2060848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85" idx="6"/>
            <a:endCxn id="94" idx="1"/>
          </p:cNvCxnSpPr>
          <p:nvPr/>
        </p:nvCxnSpPr>
        <p:spPr>
          <a:xfrm>
            <a:off x="4427984" y="256490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stCxn id="85" idx="6"/>
            <a:endCxn id="95" idx="1"/>
          </p:cNvCxnSpPr>
          <p:nvPr/>
        </p:nvCxnSpPr>
        <p:spPr>
          <a:xfrm>
            <a:off x="4427984" y="2564904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>
            <a:stCxn id="85" idx="6"/>
            <a:endCxn id="96" idx="1"/>
          </p:cNvCxnSpPr>
          <p:nvPr/>
        </p:nvCxnSpPr>
        <p:spPr>
          <a:xfrm>
            <a:off x="4427984" y="2564904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85" idx="6"/>
            <a:endCxn id="97" idx="1"/>
          </p:cNvCxnSpPr>
          <p:nvPr/>
        </p:nvCxnSpPr>
        <p:spPr>
          <a:xfrm>
            <a:off x="4427984" y="2564904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>
            <a:stCxn id="85" idx="6"/>
            <a:endCxn id="98" idx="1"/>
          </p:cNvCxnSpPr>
          <p:nvPr/>
        </p:nvCxnSpPr>
        <p:spPr>
          <a:xfrm>
            <a:off x="4427984" y="2564904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85" idx="6"/>
            <a:endCxn id="99" idx="1"/>
          </p:cNvCxnSpPr>
          <p:nvPr/>
        </p:nvCxnSpPr>
        <p:spPr>
          <a:xfrm>
            <a:off x="4427984" y="2564904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>
            <a:stCxn id="85" idx="6"/>
            <a:endCxn id="92" idx="3"/>
          </p:cNvCxnSpPr>
          <p:nvPr/>
        </p:nvCxnSpPr>
        <p:spPr>
          <a:xfrm flipV="1">
            <a:off x="4427984" y="216268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>
            <a:stCxn id="86" idx="6"/>
            <a:endCxn id="92" idx="3"/>
          </p:cNvCxnSpPr>
          <p:nvPr/>
        </p:nvCxnSpPr>
        <p:spPr>
          <a:xfrm flipV="1">
            <a:off x="4427984" y="216268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>
            <a:stCxn id="86" idx="6"/>
            <a:endCxn id="93" idx="3"/>
          </p:cNvCxnSpPr>
          <p:nvPr/>
        </p:nvCxnSpPr>
        <p:spPr>
          <a:xfrm flipV="1">
            <a:off x="4427984" y="266673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>
            <a:stCxn id="86" idx="6"/>
            <a:endCxn id="95" idx="1"/>
          </p:cNvCxnSpPr>
          <p:nvPr/>
        </p:nvCxnSpPr>
        <p:spPr>
          <a:xfrm>
            <a:off x="4427984" y="3068960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>
            <a:stCxn id="86" idx="6"/>
            <a:endCxn id="96" idx="1"/>
          </p:cNvCxnSpPr>
          <p:nvPr/>
        </p:nvCxnSpPr>
        <p:spPr>
          <a:xfrm>
            <a:off x="4427984" y="3068960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>
            <a:stCxn id="86" idx="6"/>
            <a:endCxn id="97" idx="1"/>
          </p:cNvCxnSpPr>
          <p:nvPr/>
        </p:nvCxnSpPr>
        <p:spPr>
          <a:xfrm>
            <a:off x="4427984" y="3068960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>
            <a:stCxn id="86" idx="6"/>
            <a:endCxn id="98" idx="1"/>
          </p:cNvCxnSpPr>
          <p:nvPr/>
        </p:nvCxnSpPr>
        <p:spPr>
          <a:xfrm>
            <a:off x="4427984" y="3068960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>
            <a:stCxn id="86" idx="6"/>
            <a:endCxn id="99" idx="1"/>
          </p:cNvCxnSpPr>
          <p:nvPr/>
        </p:nvCxnSpPr>
        <p:spPr>
          <a:xfrm>
            <a:off x="4427984" y="3068960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>
            <a:stCxn id="87" idx="6"/>
            <a:endCxn id="92" idx="3"/>
          </p:cNvCxnSpPr>
          <p:nvPr/>
        </p:nvCxnSpPr>
        <p:spPr>
          <a:xfrm flipV="1">
            <a:off x="4427984" y="2162683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87" idx="6"/>
            <a:endCxn id="93" idx="3"/>
          </p:cNvCxnSpPr>
          <p:nvPr/>
        </p:nvCxnSpPr>
        <p:spPr>
          <a:xfrm flipV="1">
            <a:off x="4427984" y="2666739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130"/>
          <p:cNvCxnSpPr>
            <a:stCxn id="87" idx="6"/>
            <a:endCxn id="94" idx="3"/>
          </p:cNvCxnSpPr>
          <p:nvPr/>
        </p:nvCxnSpPr>
        <p:spPr>
          <a:xfrm flipV="1">
            <a:off x="4427984" y="3170795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/>
          <p:cNvCxnSpPr>
            <a:stCxn id="87" idx="6"/>
            <a:endCxn id="96" idx="1"/>
          </p:cNvCxnSpPr>
          <p:nvPr/>
        </p:nvCxnSpPr>
        <p:spPr>
          <a:xfrm>
            <a:off x="4427984" y="3573016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>
            <a:stCxn id="87" idx="6"/>
            <a:endCxn id="97" idx="1"/>
          </p:cNvCxnSpPr>
          <p:nvPr/>
        </p:nvCxnSpPr>
        <p:spPr>
          <a:xfrm>
            <a:off x="4427984" y="3573016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>
            <a:stCxn id="87" idx="6"/>
            <a:endCxn id="98" idx="1"/>
          </p:cNvCxnSpPr>
          <p:nvPr/>
        </p:nvCxnSpPr>
        <p:spPr>
          <a:xfrm>
            <a:off x="4427984" y="3573016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>
            <a:stCxn id="87" idx="6"/>
            <a:endCxn id="99" idx="1"/>
          </p:cNvCxnSpPr>
          <p:nvPr/>
        </p:nvCxnSpPr>
        <p:spPr>
          <a:xfrm>
            <a:off x="4427984" y="3573016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>
            <a:stCxn id="88" idx="6"/>
            <a:endCxn id="92" idx="3"/>
          </p:cNvCxnSpPr>
          <p:nvPr/>
        </p:nvCxnSpPr>
        <p:spPr>
          <a:xfrm flipV="1">
            <a:off x="4427984" y="2162683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>
            <a:stCxn id="88" idx="6"/>
            <a:endCxn id="93" idx="3"/>
          </p:cNvCxnSpPr>
          <p:nvPr/>
        </p:nvCxnSpPr>
        <p:spPr>
          <a:xfrm flipV="1">
            <a:off x="4427984" y="2666739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stCxn id="88" idx="6"/>
            <a:endCxn id="94" idx="3"/>
          </p:cNvCxnSpPr>
          <p:nvPr/>
        </p:nvCxnSpPr>
        <p:spPr>
          <a:xfrm flipV="1">
            <a:off x="4427984" y="3170795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>
            <a:stCxn id="88" idx="6"/>
            <a:endCxn id="95" idx="3"/>
          </p:cNvCxnSpPr>
          <p:nvPr/>
        </p:nvCxnSpPr>
        <p:spPr>
          <a:xfrm flipV="1">
            <a:off x="4427984" y="3674851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/>
          <p:cNvCxnSpPr>
            <a:stCxn id="88" idx="6"/>
            <a:endCxn id="97" idx="1"/>
          </p:cNvCxnSpPr>
          <p:nvPr/>
        </p:nvCxnSpPr>
        <p:spPr>
          <a:xfrm>
            <a:off x="4427984" y="4080302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>
            <a:stCxn id="88" idx="6"/>
            <a:endCxn id="98" idx="1"/>
          </p:cNvCxnSpPr>
          <p:nvPr/>
        </p:nvCxnSpPr>
        <p:spPr>
          <a:xfrm>
            <a:off x="4427984" y="4080302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88" idx="6"/>
            <a:endCxn id="99" idx="1"/>
          </p:cNvCxnSpPr>
          <p:nvPr/>
        </p:nvCxnSpPr>
        <p:spPr>
          <a:xfrm>
            <a:off x="4427984" y="4080302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42"/>
          <p:cNvCxnSpPr>
            <a:stCxn id="89" idx="6"/>
            <a:endCxn id="92" idx="3"/>
          </p:cNvCxnSpPr>
          <p:nvPr/>
        </p:nvCxnSpPr>
        <p:spPr>
          <a:xfrm flipV="1">
            <a:off x="4427984" y="2162683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>
            <a:stCxn id="89" idx="6"/>
            <a:endCxn id="93" idx="3"/>
          </p:cNvCxnSpPr>
          <p:nvPr/>
        </p:nvCxnSpPr>
        <p:spPr>
          <a:xfrm flipV="1">
            <a:off x="4427984" y="2666739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89" idx="6"/>
            <a:endCxn id="94" idx="3"/>
          </p:cNvCxnSpPr>
          <p:nvPr/>
        </p:nvCxnSpPr>
        <p:spPr>
          <a:xfrm flipV="1">
            <a:off x="4427984" y="3170795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/>
          <p:cNvCxnSpPr>
            <a:stCxn id="89" idx="6"/>
            <a:endCxn id="95" idx="3"/>
          </p:cNvCxnSpPr>
          <p:nvPr/>
        </p:nvCxnSpPr>
        <p:spPr>
          <a:xfrm flipV="1">
            <a:off x="4427984" y="3674851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>
            <a:stCxn id="89" idx="6"/>
            <a:endCxn id="96" idx="3"/>
          </p:cNvCxnSpPr>
          <p:nvPr/>
        </p:nvCxnSpPr>
        <p:spPr>
          <a:xfrm flipV="1">
            <a:off x="4427984" y="4182137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>
            <a:stCxn id="89" idx="6"/>
            <a:endCxn id="98" idx="1"/>
          </p:cNvCxnSpPr>
          <p:nvPr/>
        </p:nvCxnSpPr>
        <p:spPr>
          <a:xfrm>
            <a:off x="4427984" y="458435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148"/>
          <p:cNvCxnSpPr>
            <a:stCxn id="89" idx="6"/>
            <a:endCxn id="99" idx="1"/>
          </p:cNvCxnSpPr>
          <p:nvPr/>
        </p:nvCxnSpPr>
        <p:spPr>
          <a:xfrm>
            <a:off x="4427984" y="458435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>
            <a:stCxn id="90" idx="6"/>
            <a:endCxn id="92" idx="3"/>
          </p:cNvCxnSpPr>
          <p:nvPr/>
        </p:nvCxnSpPr>
        <p:spPr>
          <a:xfrm flipV="1">
            <a:off x="4427984" y="2162683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>
            <a:stCxn id="90" idx="6"/>
            <a:endCxn id="93" idx="3"/>
          </p:cNvCxnSpPr>
          <p:nvPr/>
        </p:nvCxnSpPr>
        <p:spPr>
          <a:xfrm flipV="1">
            <a:off x="4427984" y="2666739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151"/>
          <p:cNvCxnSpPr>
            <a:stCxn id="90" idx="6"/>
            <a:endCxn id="94" idx="3"/>
          </p:cNvCxnSpPr>
          <p:nvPr/>
        </p:nvCxnSpPr>
        <p:spPr>
          <a:xfrm flipV="1">
            <a:off x="4427984" y="3170795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>
            <a:stCxn id="90" idx="6"/>
            <a:endCxn id="95" idx="3"/>
          </p:cNvCxnSpPr>
          <p:nvPr/>
        </p:nvCxnSpPr>
        <p:spPr>
          <a:xfrm flipV="1">
            <a:off x="4427984" y="3674851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>
            <a:stCxn id="90" idx="6"/>
            <a:endCxn id="96" idx="3"/>
          </p:cNvCxnSpPr>
          <p:nvPr/>
        </p:nvCxnSpPr>
        <p:spPr>
          <a:xfrm flipV="1">
            <a:off x="4427984" y="4182137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90" idx="6"/>
            <a:endCxn id="97" idx="3"/>
          </p:cNvCxnSpPr>
          <p:nvPr/>
        </p:nvCxnSpPr>
        <p:spPr>
          <a:xfrm flipV="1">
            <a:off x="4427984" y="468619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>
            <a:stCxn id="90" idx="6"/>
            <a:endCxn id="99" idx="1"/>
          </p:cNvCxnSpPr>
          <p:nvPr/>
        </p:nvCxnSpPr>
        <p:spPr>
          <a:xfrm>
            <a:off x="4427984" y="508841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>
            <a:stCxn id="91" idx="6"/>
            <a:endCxn id="92" idx="3"/>
          </p:cNvCxnSpPr>
          <p:nvPr/>
        </p:nvCxnSpPr>
        <p:spPr>
          <a:xfrm flipV="1">
            <a:off x="4427984" y="2162683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stCxn id="91" idx="6"/>
            <a:endCxn id="93" idx="3"/>
          </p:cNvCxnSpPr>
          <p:nvPr/>
        </p:nvCxnSpPr>
        <p:spPr>
          <a:xfrm flipV="1">
            <a:off x="4427984" y="2666739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>
            <a:stCxn id="91" idx="6"/>
            <a:endCxn id="94" idx="3"/>
          </p:cNvCxnSpPr>
          <p:nvPr/>
        </p:nvCxnSpPr>
        <p:spPr>
          <a:xfrm flipV="1">
            <a:off x="4427984" y="3170795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>
            <a:stCxn id="91" idx="6"/>
            <a:endCxn id="95" idx="3"/>
          </p:cNvCxnSpPr>
          <p:nvPr/>
        </p:nvCxnSpPr>
        <p:spPr>
          <a:xfrm flipV="1">
            <a:off x="4427984" y="3674851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>
            <a:stCxn id="91" idx="6"/>
            <a:endCxn id="96" idx="3"/>
          </p:cNvCxnSpPr>
          <p:nvPr/>
        </p:nvCxnSpPr>
        <p:spPr>
          <a:xfrm flipV="1">
            <a:off x="4427984" y="4182137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>
            <a:stCxn id="91" idx="6"/>
            <a:endCxn id="97" idx="3"/>
          </p:cNvCxnSpPr>
          <p:nvPr/>
        </p:nvCxnSpPr>
        <p:spPr>
          <a:xfrm flipV="1">
            <a:off x="4427984" y="468619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>
            <a:stCxn id="91" idx="6"/>
            <a:endCxn id="98" idx="3"/>
          </p:cNvCxnSpPr>
          <p:nvPr/>
        </p:nvCxnSpPr>
        <p:spPr>
          <a:xfrm flipV="1">
            <a:off x="4427984" y="519024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/>
          <p:cNvCxnSpPr/>
          <p:nvPr/>
        </p:nvCxnSpPr>
        <p:spPr>
          <a:xfrm>
            <a:off x="3059832" y="206084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mit Pfeil 164"/>
          <p:cNvCxnSpPr/>
          <p:nvPr/>
        </p:nvCxnSpPr>
        <p:spPr>
          <a:xfrm>
            <a:off x="3059832" y="256490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3059832" y="306896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3059832" y="3573016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/>
          <p:nvPr/>
        </p:nvCxnSpPr>
        <p:spPr>
          <a:xfrm>
            <a:off x="3059832" y="4080302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/>
          <p:nvPr/>
        </p:nvCxnSpPr>
        <p:spPr>
          <a:xfrm>
            <a:off x="3059832" y="4584358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mit Pfeil 169"/>
          <p:cNvCxnSpPr/>
          <p:nvPr/>
        </p:nvCxnSpPr>
        <p:spPr>
          <a:xfrm>
            <a:off x="3059832" y="508841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mit Pfeil 170"/>
          <p:cNvCxnSpPr/>
          <p:nvPr/>
        </p:nvCxnSpPr>
        <p:spPr>
          <a:xfrm>
            <a:off x="3059832" y="5592470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3059832" y="206084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3059832" y="206084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>
            <a:off x="3059832" y="2060848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/>
          <p:cNvCxnSpPr/>
          <p:nvPr/>
        </p:nvCxnSpPr>
        <p:spPr>
          <a:xfrm>
            <a:off x="3059832" y="2060848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/>
          <p:nvPr/>
        </p:nvCxnSpPr>
        <p:spPr>
          <a:xfrm>
            <a:off x="3059832" y="2060848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mit Pfeil 176"/>
          <p:cNvCxnSpPr/>
          <p:nvPr/>
        </p:nvCxnSpPr>
        <p:spPr>
          <a:xfrm>
            <a:off x="3059832" y="2060848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3059832" y="2060848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/>
          <p:nvPr/>
        </p:nvCxnSpPr>
        <p:spPr>
          <a:xfrm>
            <a:off x="3059832" y="256490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/>
          <p:nvPr/>
        </p:nvCxnSpPr>
        <p:spPr>
          <a:xfrm>
            <a:off x="3059832" y="2564904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mit Pfeil 180"/>
          <p:cNvCxnSpPr/>
          <p:nvPr/>
        </p:nvCxnSpPr>
        <p:spPr>
          <a:xfrm>
            <a:off x="3059832" y="2564904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/>
          <p:cNvCxnSpPr/>
          <p:nvPr/>
        </p:nvCxnSpPr>
        <p:spPr>
          <a:xfrm>
            <a:off x="3059832" y="2564904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3059832" y="2564904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/>
          <p:nvPr/>
        </p:nvCxnSpPr>
        <p:spPr>
          <a:xfrm>
            <a:off x="3059832" y="2564904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mit Pfeil 184"/>
          <p:cNvCxnSpPr/>
          <p:nvPr/>
        </p:nvCxnSpPr>
        <p:spPr>
          <a:xfrm flipV="1">
            <a:off x="3059832" y="216268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/>
          <p:nvPr/>
        </p:nvCxnSpPr>
        <p:spPr>
          <a:xfrm flipV="1">
            <a:off x="3059832" y="216268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mit Pfeil 186"/>
          <p:cNvCxnSpPr/>
          <p:nvPr/>
        </p:nvCxnSpPr>
        <p:spPr>
          <a:xfrm flipV="1">
            <a:off x="3059832" y="266673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mit Pfeil 187"/>
          <p:cNvCxnSpPr/>
          <p:nvPr/>
        </p:nvCxnSpPr>
        <p:spPr>
          <a:xfrm>
            <a:off x="3059832" y="3068960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mit Pfeil 188"/>
          <p:cNvCxnSpPr/>
          <p:nvPr/>
        </p:nvCxnSpPr>
        <p:spPr>
          <a:xfrm>
            <a:off x="3059832" y="3068960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059832" y="3068960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3059832" y="3068960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/>
          <p:cNvCxnSpPr/>
          <p:nvPr/>
        </p:nvCxnSpPr>
        <p:spPr>
          <a:xfrm>
            <a:off x="3059832" y="3068960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/>
          <p:nvPr/>
        </p:nvCxnSpPr>
        <p:spPr>
          <a:xfrm flipV="1">
            <a:off x="3059832" y="2162683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mit Pfeil 193"/>
          <p:cNvCxnSpPr/>
          <p:nvPr/>
        </p:nvCxnSpPr>
        <p:spPr>
          <a:xfrm flipV="1">
            <a:off x="3059832" y="2666739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erade Verbindung mit Pfeil 194"/>
          <p:cNvCxnSpPr/>
          <p:nvPr/>
        </p:nvCxnSpPr>
        <p:spPr>
          <a:xfrm flipV="1">
            <a:off x="3059832" y="3170795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Gerade Verbindung mit Pfeil 195"/>
          <p:cNvCxnSpPr/>
          <p:nvPr/>
        </p:nvCxnSpPr>
        <p:spPr>
          <a:xfrm>
            <a:off x="3059832" y="3573016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Gerade Verbindung mit Pfeil 196"/>
          <p:cNvCxnSpPr/>
          <p:nvPr/>
        </p:nvCxnSpPr>
        <p:spPr>
          <a:xfrm>
            <a:off x="3059832" y="3573016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Gerade Verbindung mit Pfeil 197"/>
          <p:cNvCxnSpPr/>
          <p:nvPr/>
        </p:nvCxnSpPr>
        <p:spPr>
          <a:xfrm>
            <a:off x="3059832" y="3573016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mit Pfeil 198"/>
          <p:cNvCxnSpPr/>
          <p:nvPr/>
        </p:nvCxnSpPr>
        <p:spPr>
          <a:xfrm>
            <a:off x="3059832" y="3573016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 flipV="1">
            <a:off x="3059832" y="2162683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 flipV="1">
            <a:off x="3059832" y="2666739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mit Pfeil 201"/>
          <p:cNvCxnSpPr/>
          <p:nvPr/>
        </p:nvCxnSpPr>
        <p:spPr>
          <a:xfrm flipV="1">
            <a:off x="3059832" y="3170795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Gerade Verbindung mit Pfeil 202"/>
          <p:cNvCxnSpPr/>
          <p:nvPr/>
        </p:nvCxnSpPr>
        <p:spPr>
          <a:xfrm flipV="1">
            <a:off x="3059832" y="3674851"/>
            <a:ext cx="1122301" cy="405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 Verbindung mit Pfeil 203"/>
          <p:cNvCxnSpPr/>
          <p:nvPr/>
        </p:nvCxnSpPr>
        <p:spPr>
          <a:xfrm>
            <a:off x="3059832" y="4080302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 Verbindung mit Pfeil 204"/>
          <p:cNvCxnSpPr/>
          <p:nvPr/>
        </p:nvCxnSpPr>
        <p:spPr>
          <a:xfrm>
            <a:off x="3059832" y="4080302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mit Pfeil 205"/>
          <p:cNvCxnSpPr/>
          <p:nvPr/>
        </p:nvCxnSpPr>
        <p:spPr>
          <a:xfrm>
            <a:off x="3059832" y="4080302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Gerade Verbindung mit Pfeil 206"/>
          <p:cNvCxnSpPr/>
          <p:nvPr/>
        </p:nvCxnSpPr>
        <p:spPr>
          <a:xfrm flipV="1">
            <a:off x="3059832" y="2162683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Gerade Verbindung mit Pfeil 207"/>
          <p:cNvCxnSpPr/>
          <p:nvPr/>
        </p:nvCxnSpPr>
        <p:spPr>
          <a:xfrm flipV="1">
            <a:off x="3059832" y="2666739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 Verbindung mit Pfeil 208"/>
          <p:cNvCxnSpPr/>
          <p:nvPr/>
        </p:nvCxnSpPr>
        <p:spPr>
          <a:xfrm flipV="1">
            <a:off x="3059832" y="3170795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/>
          <p:nvPr/>
        </p:nvCxnSpPr>
        <p:spPr>
          <a:xfrm flipV="1">
            <a:off x="3059832" y="3674851"/>
            <a:ext cx="1122301" cy="9095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rade Verbindung mit Pfeil 210"/>
          <p:cNvCxnSpPr/>
          <p:nvPr/>
        </p:nvCxnSpPr>
        <p:spPr>
          <a:xfrm flipV="1">
            <a:off x="3059832" y="4182137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Gerade Verbindung mit Pfeil 211"/>
          <p:cNvCxnSpPr/>
          <p:nvPr/>
        </p:nvCxnSpPr>
        <p:spPr>
          <a:xfrm>
            <a:off x="3059832" y="4584358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/>
          <p:nvPr/>
        </p:nvCxnSpPr>
        <p:spPr>
          <a:xfrm>
            <a:off x="3059832" y="4584358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erade Verbindung mit Pfeil 213"/>
          <p:cNvCxnSpPr/>
          <p:nvPr/>
        </p:nvCxnSpPr>
        <p:spPr>
          <a:xfrm flipV="1">
            <a:off x="3059832" y="2162683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mit Pfeil 214"/>
          <p:cNvCxnSpPr/>
          <p:nvPr/>
        </p:nvCxnSpPr>
        <p:spPr>
          <a:xfrm flipV="1">
            <a:off x="3059832" y="2666739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mit Pfeil 215"/>
          <p:cNvCxnSpPr/>
          <p:nvPr/>
        </p:nvCxnSpPr>
        <p:spPr>
          <a:xfrm flipV="1">
            <a:off x="3059832" y="3170795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mit Pfeil 216"/>
          <p:cNvCxnSpPr/>
          <p:nvPr/>
        </p:nvCxnSpPr>
        <p:spPr>
          <a:xfrm flipV="1">
            <a:off x="3059832" y="3674851"/>
            <a:ext cx="1122301" cy="141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 Verbindung mit Pfeil 217"/>
          <p:cNvCxnSpPr/>
          <p:nvPr/>
        </p:nvCxnSpPr>
        <p:spPr>
          <a:xfrm flipV="1">
            <a:off x="3059832" y="4182137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 Verbindung mit Pfeil 218"/>
          <p:cNvCxnSpPr/>
          <p:nvPr/>
        </p:nvCxnSpPr>
        <p:spPr>
          <a:xfrm flipV="1">
            <a:off x="3059832" y="4686193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mit Pfeil 219"/>
          <p:cNvCxnSpPr/>
          <p:nvPr/>
        </p:nvCxnSpPr>
        <p:spPr>
          <a:xfrm>
            <a:off x="3059832" y="5088414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rade Verbindung mit Pfeil 220"/>
          <p:cNvCxnSpPr/>
          <p:nvPr/>
        </p:nvCxnSpPr>
        <p:spPr>
          <a:xfrm flipV="1">
            <a:off x="3059832" y="2162683"/>
            <a:ext cx="1122301" cy="3429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mit Pfeil 221"/>
          <p:cNvCxnSpPr/>
          <p:nvPr/>
        </p:nvCxnSpPr>
        <p:spPr>
          <a:xfrm flipV="1">
            <a:off x="3059832" y="2666739"/>
            <a:ext cx="1122301" cy="2925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 Verbindung mit Pfeil 222"/>
          <p:cNvCxnSpPr/>
          <p:nvPr/>
        </p:nvCxnSpPr>
        <p:spPr>
          <a:xfrm flipV="1">
            <a:off x="3059832" y="3170795"/>
            <a:ext cx="1122301" cy="2421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rade Verbindung mit Pfeil 223"/>
          <p:cNvCxnSpPr/>
          <p:nvPr/>
        </p:nvCxnSpPr>
        <p:spPr>
          <a:xfrm flipV="1">
            <a:off x="3059832" y="3674851"/>
            <a:ext cx="1122301" cy="1917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mit Pfeil 224"/>
          <p:cNvCxnSpPr/>
          <p:nvPr/>
        </p:nvCxnSpPr>
        <p:spPr>
          <a:xfrm flipV="1">
            <a:off x="3059832" y="4182137"/>
            <a:ext cx="1122301" cy="14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mit Pfeil 225"/>
          <p:cNvCxnSpPr/>
          <p:nvPr/>
        </p:nvCxnSpPr>
        <p:spPr>
          <a:xfrm flipV="1">
            <a:off x="3059832" y="4686193"/>
            <a:ext cx="1122301" cy="906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226"/>
          <p:cNvCxnSpPr/>
          <p:nvPr/>
        </p:nvCxnSpPr>
        <p:spPr>
          <a:xfrm flipV="1">
            <a:off x="3059832" y="5190249"/>
            <a:ext cx="1122301" cy="402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r Verbinder 227"/>
          <p:cNvCxnSpPr/>
          <p:nvPr/>
        </p:nvCxnSpPr>
        <p:spPr>
          <a:xfrm>
            <a:off x="899592" y="2780928"/>
            <a:ext cx="68407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feld 228"/>
          <p:cNvSpPr txBox="1"/>
          <p:nvPr/>
        </p:nvSpPr>
        <p:spPr>
          <a:xfrm>
            <a:off x="6372200" y="216268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GPU 0</a:t>
            </a:r>
            <a:endParaRPr lang="de-DE" dirty="0"/>
          </a:p>
        </p:txBody>
      </p:sp>
      <p:cxnSp>
        <p:nvCxnSpPr>
          <p:cNvPr id="230" name="Gerader Verbinder 229"/>
          <p:cNvCxnSpPr/>
          <p:nvPr/>
        </p:nvCxnSpPr>
        <p:spPr>
          <a:xfrm>
            <a:off x="899592" y="3789040"/>
            <a:ext cx="68407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Gerader Verbinder 230"/>
          <p:cNvCxnSpPr/>
          <p:nvPr/>
        </p:nvCxnSpPr>
        <p:spPr>
          <a:xfrm>
            <a:off x="899592" y="4797152"/>
            <a:ext cx="68407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feld 231"/>
          <p:cNvSpPr txBox="1"/>
          <p:nvPr/>
        </p:nvSpPr>
        <p:spPr>
          <a:xfrm>
            <a:off x="6372200" y="31003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GPU 1</a:t>
            </a:r>
            <a:endParaRPr lang="de-DE" dirty="0"/>
          </a:p>
        </p:txBody>
      </p:sp>
      <p:sp>
        <p:nvSpPr>
          <p:cNvPr id="233" name="Textfeld 232"/>
          <p:cNvSpPr txBox="1"/>
          <p:nvPr/>
        </p:nvSpPr>
        <p:spPr>
          <a:xfrm>
            <a:off x="6360277" y="416249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GPU 2</a:t>
            </a:r>
            <a:endParaRPr lang="de-DE" dirty="0"/>
          </a:p>
        </p:txBody>
      </p:sp>
      <p:sp>
        <p:nvSpPr>
          <p:cNvPr id="234" name="Textfeld 233"/>
          <p:cNvSpPr txBox="1"/>
          <p:nvPr/>
        </p:nvSpPr>
        <p:spPr>
          <a:xfrm>
            <a:off x="6347210" y="512434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GPU 3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Motivational Example and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Its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Parallelism Basics</a:t>
            </a:r>
          </a:p>
          <a:p>
            <a:r>
              <a:rPr lang="en-US" dirty="0" smtClean="0"/>
              <a:t>HPC Trends and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4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4265050" cy="39610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18465"/>
          </a:xfrm>
        </p:spPr>
        <p:txBody>
          <a:bodyPr/>
          <a:lstStyle/>
          <a:p>
            <a:r>
              <a:rPr lang="de-DE" dirty="0" smtClean="0"/>
              <a:t>TOP500 Trends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581128"/>
            <a:ext cx="8928992" cy="21931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Supercomputers ranked according to their maximally achieved LINPACK performance (top500.org)  </a:t>
            </a:r>
          </a:p>
          <a:p>
            <a:pPr lvl="1"/>
            <a:r>
              <a:rPr lang="en-US" dirty="0" smtClean="0"/>
              <a:t>Measures the performance for solving a dense system of linear equations (</a:t>
            </a:r>
            <a:r>
              <a:rPr lang="en-US" i="1" dirty="0" err="1" smtClean="0"/>
              <a:t>A</a:t>
            </a:r>
            <a:r>
              <a:rPr lang="en-US" dirty="0" err="1" smtClean="0"/>
              <a:t>⋅</a:t>
            </a:r>
            <a:r>
              <a:rPr lang="en-US" i="1" dirty="0" err="1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b</a:t>
            </a:r>
            <a:r>
              <a:rPr lang="en-US" dirty="0" smtClean="0"/>
              <a:t>) in terms of Flop/s</a:t>
            </a:r>
          </a:p>
          <a:p>
            <a:pPr lvl="1"/>
            <a:r>
              <a:rPr lang="en-US" dirty="0" smtClean="0"/>
              <a:t>Top-ranked system in 2019: </a:t>
            </a:r>
            <a:r>
              <a:rPr lang="en-US" i="1" dirty="0" smtClean="0"/>
              <a:t>Summit </a:t>
            </a:r>
            <a:r>
              <a:rPr lang="en-US" dirty="0" smtClean="0"/>
              <a:t>contains over 2.4 million cores and achieves 149 </a:t>
            </a:r>
            <a:r>
              <a:rPr lang="en-US" dirty="0" err="1" smtClean="0"/>
              <a:t>PFlop</a:t>
            </a:r>
            <a:r>
              <a:rPr lang="en-US" dirty="0" smtClean="0"/>
              <a:t>/s, 14.7 </a:t>
            </a:r>
            <a:r>
              <a:rPr lang="en-US" dirty="0" err="1" smtClean="0"/>
              <a:t>Gflop</a:t>
            </a:r>
            <a:r>
              <a:rPr lang="en-US" dirty="0" err="1" smtClean="0"/>
              <a:t>s</a:t>
            </a:r>
            <a:r>
              <a:rPr lang="en-US" dirty="0" smtClean="0"/>
              <a:t>/W (2</a:t>
            </a:r>
            <a:r>
              <a:rPr lang="en-US" baseline="30000" dirty="0" smtClean="0"/>
              <a:t>nd</a:t>
            </a:r>
            <a:r>
              <a:rPr lang="en-US" dirty="0" smtClean="0"/>
              <a:t> rank), 10 MW</a:t>
            </a:r>
            <a:endParaRPr lang="en-US" dirty="0" smtClean="0"/>
          </a:p>
          <a:p>
            <a:r>
              <a:rPr lang="en-US" dirty="0" smtClean="0"/>
              <a:t>Green500: Flop/s-per-Watt of achieved LINPACK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Heterogeneous HPC system and associated programming languages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3347864" y="2996952"/>
            <a:ext cx="2232248" cy="1368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1634747" y="1490310"/>
            <a:ext cx="1008112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r>
              <a:rPr lang="de-DE" dirty="0" smtClean="0">
                <a:solidFill>
                  <a:schemeClr val="tx1"/>
                </a:solidFill>
              </a:rPr>
              <a:t> 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002899" y="1490310"/>
            <a:ext cx="1008112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r>
              <a:rPr lang="de-DE" dirty="0" smtClean="0">
                <a:solidFill>
                  <a:schemeClr val="tx1"/>
                </a:solidFill>
              </a:rPr>
              <a:t> 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371051" y="1490310"/>
            <a:ext cx="1008112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r>
              <a:rPr lang="de-DE" dirty="0" smtClean="0">
                <a:solidFill>
                  <a:schemeClr val="tx1"/>
                </a:solidFill>
              </a:rPr>
              <a:t> 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891330" y="1490310"/>
            <a:ext cx="1154977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r>
              <a:rPr lang="de-DE" i="1" dirty="0" smtClean="0">
                <a:solidFill>
                  <a:schemeClr val="tx1"/>
                </a:solidFill>
              </a:rPr>
              <a:t> k</a:t>
            </a:r>
            <a:r>
              <a:rPr lang="de-DE" dirty="0" smtClean="0">
                <a:solidFill>
                  <a:schemeClr val="tx1"/>
                </a:solidFill>
                <a:sym typeface="Symbol" panose="05050102010706020507" pitchFamily="18" charset="2"/>
              </a:rPr>
              <a:t>1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5379163" y="1746332"/>
            <a:ext cx="15121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1778763" y="2394404"/>
            <a:ext cx="6192688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Interconnection Network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>
            <a:stCxn id="5" idx="2"/>
          </p:cNvCxnSpPr>
          <p:nvPr/>
        </p:nvCxnSpPr>
        <p:spPr>
          <a:xfrm>
            <a:off x="2138803" y="1994366"/>
            <a:ext cx="0" cy="4000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2"/>
          </p:cNvCxnSpPr>
          <p:nvPr/>
        </p:nvCxnSpPr>
        <p:spPr>
          <a:xfrm>
            <a:off x="3506955" y="1994366"/>
            <a:ext cx="0" cy="4000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2"/>
            <a:endCxn id="10" idx="0"/>
          </p:cNvCxnSpPr>
          <p:nvPr/>
        </p:nvCxnSpPr>
        <p:spPr>
          <a:xfrm>
            <a:off x="4875107" y="1994366"/>
            <a:ext cx="0" cy="4000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2"/>
          </p:cNvCxnSpPr>
          <p:nvPr/>
        </p:nvCxnSpPr>
        <p:spPr>
          <a:xfrm>
            <a:off x="7468819" y="1994366"/>
            <a:ext cx="1425" cy="4000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12362" y="1932739"/>
            <a:ext cx="115212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Cluster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12362" y="3480974"/>
            <a:ext cx="112724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Node</a:t>
            </a:r>
            <a:endParaRPr lang="de-DE" sz="20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56" y="4882630"/>
            <a:ext cx="115212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Socket</a:t>
            </a:r>
            <a:endParaRPr lang="de-DE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05956" y="6123805"/>
            <a:ext cx="176368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Accelerators</a:t>
            </a:r>
            <a:endParaRPr lang="de-DE" sz="2000" b="1" dirty="0"/>
          </a:p>
        </p:txBody>
      </p:sp>
      <p:sp>
        <p:nvSpPr>
          <p:cNvPr id="19" name="Rechteck 18"/>
          <p:cNvSpPr/>
          <p:nvPr/>
        </p:nvSpPr>
        <p:spPr>
          <a:xfrm>
            <a:off x="3625153" y="3141890"/>
            <a:ext cx="656500" cy="396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CPU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646322" y="3143510"/>
            <a:ext cx="656500" cy="396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CPU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625153" y="3852195"/>
            <a:ext cx="656500" cy="396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CPU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646321" y="3854895"/>
            <a:ext cx="656500" cy="396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CPU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3" name="Gerader Verbinder 22"/>
          <p:cNvCxnSpPr>
            <a:stCxn id="19" idx="3"/>
            <a:endCxn id="20" idx="1"/>
          </p:cNvCxnSpPr>
          <p:nvPr/>
        </p:nvCxnSpPr>
        <p:spPr>
          <a:xfrm>
            <a:off x="4281653" y="3340058"/>
            <a:ext cx="364669" cy="1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stCxn id="21" idx="3"/>
            <a:endCxn id="22" idx="1"/>
          </p:cNvCxnSpPr>
          <p:nvPr/>
        </p:nvCxnSpPr>
        <p:spPr>
          <a:xfrm>
            <a:off x="4281653" y="4050363"/>
            <a:ext cx="364668" cy="2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21" idx="0"/>
            <a:endCxn id="19" idx="2"/>
          </p:cNvCxnSpPr>
          <p:nvPr/>
        </p:nvCxnSpPr>
        <p:spPr>
          <a:xfrm flipV="1">
            <a:off x="3953403" y="3538225"/>
            <a:ext cx="0" cy="313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20" idx="2"/>
            <a:endCxn id="22" idx="0"/>
          </p:cNvCxnSpPr>
          <p:nvPr/>
        </p:nvCxnSpPr>
        <p:spPr>
          <a:xfrm flipH="1">
            <a:off x="4974571" y="3539845"/>
            <a:ext cx="1" cy="315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4278384" y="3537146"/>
            <a:ext cx="367937" cy="335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4281653" y="3545431"/>
            <a:ext cx="364668" cy="327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835352" y="4543562"/>
            <a:ext cx="1354414" cy="946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882459" y="4596552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546638" y="4595894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882459" y="4901908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546638" y="4901250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882459" y="5209119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546638" y="5208461"/>
            <a:ext cx="584825" cy="252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Core 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6" name="Gerader Verbinder 35"/>
          <p:cNvCxnSpPr/>
          <p:nvPr/>
        </p:nvCxnSpPr>
        <p:spPr>
          <a:xfrm flipH="1">
            <a:off x="4173325" y="5485513"/>
            <a:ext cx="1546" cy="580817"/>
          </a:xfrm>
          <a:prstGeom prst="line">
            <a:avLst/>
          </a:prstGeom>
          <a:ln w="381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4875107" y="5502577"/>
            <a:ext cx="0" cy="563753"/>
          </a:xfrm>
          <a:prstGeom prst="line">
            <a:avLst/>
          </a:prstGeom>
          <a:ln w="381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3049917" y="6066330"/>
            <a:ext cx="1412435" cy="5765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Accelerator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board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705180" y="6066330"/>
            <a:ext cx="1412435" cy="5765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Accelerator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board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0" name="Flussdiagramm: Sortieren 39"/>
          <p:cNvSpPr/>
          <p:nvPr/>
        </p:nvSpPr>
        <p:spPr>
          <a:xfrm>
            <a:off x="4693213" y="2934762"/>
            <a:ext cx="4408617" cy="1473510"/>
          </a:xfrm>
          <a:prstGeom prst="flowChartSo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MPI, </a:t>
            </a:r>
            <a:endParaRPr lang="de-DE" sz="2000" dirty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UPC</a:t>
            </a:r>
          </a:p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OpenMP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</a:rPr>
              <a:t>Pthreads</a:t>
            </a:r>
            <a:r>
              <a:rPr lang="de-DE" sz="2000" dirty="0" smtClean="0">
                <a:solidFill>
                  <a:schemeClr val="tx1"/>
                </a:solidFill>
              </a:rPr>
              <a:t>, CUDA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4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2888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1044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Q1: </a:t>
            </a:r>
            <a:r>
              <a:rPr lang="en-US" dirty="0" smtClean="0"/>
              <a:t>Another well-known HPC ranking is the Graph500 project. Study the website </a:t>
            </a:r>
            <a:r>
              <a:rPr lang="en-US" dirty="0" smtClean="0">
                <a:hlinkClick r:id="rId2"/>
              </a:rPr>
              <a:t>www.graph500.org</a:t>
            </a:r>
            <a:r>
              <a:rPr lang="en-US" dirty="0" smtClean="0"/>
              <a:t> and answer the following questions: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utilized benchmark and how is performance measured?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measured performance and the specification of the top-ranked system?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some of the advantages and disadvantages compared to the TOP500?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19298" cy="1143000"/>
          </a:xfrm>
        </p:spPr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504056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dirty="0" smtClean="0"/>
              <a:t>Q2: </a:t>
            </a:r>
            <a:r>
              <a:rPr lang="en-US" dirty="0" smtClean="0"/>
              <a:t>How does our parallel prefix computation work on a shared memory system, input array size </a:t>
            </a:r>
            <a:r>
              <a:rPr lang="en-US" i="1" dirty="0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processors</a:t>
            </a:r>
            <a:r>
              <a:rPr lang="de-DE" dirty="0" smtClean="0"/>
              <a:t>? </a:t>
            </a:r>
            <a:r>
              <a:rPr lang="en-US" dirty="0" smtClean="0"/>
              <a:t>D</a:t>
            </a:r>
            <a:r>
              <a:rPr lang="en-US" dirty="0" smtClean="0"/>
              <a:t>efine its terms of speedup</a:t>
            </a:r>
            <a:r>
              <a:rPr lang="en-US" dirty="0" smtClean="0"/>
              <a:t>, cost, and </a:t>
            </a:r>
            <a:r>
              <a:rPr lang="en-US" dirty="0" smtClean="0"/>
              <a:t>efficiency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Q3: State </a:t>
            </a:r>
            <a:r>
              <a:rPr lang="en-US" dirty="0" smtClean="0"/>
              <a:t>the difference between weak and strong scalability.</a:t>
            </a:r>
          </a:p>
          <a:p>
            <a:pPr marL="457200" indent="-457200">
              <a:buNone/>
            </a:pPr>
            <a:r>
              <a:rPr lang="en-US" dirty="0" smtClean="0"/>
              <a:t>Q4: What is the difference between a shared memory and a distributed memory parallel computer?</a:t>
            </a:r>
          </a:p>
          <a:p>
            <a:pPr marL="457200" indent="-457200">
              <a:buNone/>
            </a:pPr>
            <a:r>
              <a:rPr lang="en-US" dirty="0" smtClean="0"/>
              <a:t>Q5: Name and describe a few parallel 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0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188640"/>
            <a:ext cx="8280920" cy="1143000"/>
          </a:xfrm>
        </p:spPr>
        <p:txBody>
          <a:bodyPr/>
          <a:lstStyle/>
          <a:p>
            <a:r>
              <a:rPr lang="en-US" dirty="0" smtClean="0"/>
              <a:t>What we‘ll be doing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8916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 CPUs contain many cores</a:t>
            </a:r>
          </a:p>
          <a:p>
            <a:r>
              <a:rPr lang="en-US" dirty="0" smtClean="0"/>
              <a:t>An </a:t>
            </a:r>
            <a:r>
              <a:rPr lang="en-US" dirty="0"/>
              <a:t>even higher degree of parallelism is available </a:t>
            </a:r>
            <a:r>
              <a:rPr lang="en-US" dirty="0" smtClean="0"/>
              <a:t>multiple CPUs, </a:t>
            </a:r>
            <a:r>
              <a:rPr lang="en-US" dirty="0"/>
              <a:t>clusters, and supercomputers.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the ability to program these types of systems efficiently and effectively is an essential skill </a:t>
            </a:r>
            <a:endParaRPr lang="en-US" dirty="0" smtClean="0"/>
          </a:p>
          <a:p>
            <a:r>
              <a:rPr lang="en-US" dirty="0" smtClean="0"/>
              <a:t>You will learn how to write </a:t>
            </a:r>
            <a:r>
              <a:rPr lang="en-US" dirty="0"/>
              <a:t>programs that are explicitly </a:t>
            </a:r>
            <a:r>
              <a:rPr lang="en-US" dirty="0" smtClean="0"/>
              <a:t>parallel</a:t>
            </a:r>
            <a:endParaRPr lang="en-US" dirty="0"/>
          </a:p>
          <a:p>
            <a:r>
              <a:rPr lang="en-US" dirty="0"/>
              <a:t>Using the </a:t>
            </a:r>
            <a:r>
              <a:rPr lang="en-US" dirty="0" smtClean="0"/>
              <a:t>C++ language for</a:t>
            </a:r>
            <a:endParaRPr lang="en-US" dirty="0"/>
          </a:p>
          <a:p>
            <a:pPr lvl="1"/>
            <a:r>
              <a:rPr lang="en-US" dirty="0" smtClean="0"/>
              <a:t>Message-Passing </a:t>
            </a:r>
            <a:r>
              <a:rPr lang="en-US" dirty="0"/>
              <a:t>Interface (MPI)</a:t>
            </a:r>
          </a:p>
          <a:p>
            <a:pPr lvl="1"/>
            <a:r>
              <a:rPr lang="en-US" dirty="0" smtClean="0"/>
              <a:t>Multithreading </a:t>
            </a:r>
          </a:p>
          <a:p>
            <a:pPr lvl="1"/>
            <a:r>
              <a:rPr lang="en-US" dirty="0" err="1" smtClean="0"/>
              <a:t>OpenMP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1000108"/>
          </a:xfrm>
        </p:spPr>
        <p:txBody>
          <a:bodyPr/>
          <a:lstStyle/>
          <a:p>
            <a:r>
              <a:rPr lang="en-US" dirty="0" smtClean="0"/>
              <a:t>Learning Outcomes Today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39165" cy="50405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Understand and analyze a parallel algorithm for adding numbers </a:t>
            </a:r>
          </a:p>
          <a:p>
            <a:r>
              <a:rPr lang="en-US" dirty="0" smtClean="0"/>
              <a:t>Learn about the terms </a:t>
            </a:r>
            <a:r>
              <a:rPr lang="en-US" b="1" dirty="0" smtClean="0"/>
              <a:t>Speedup</a:t>
            </a:r>
            <a:r>
              <a:rPr lang="en-US" dirty="0" smtClean="0"/>
              <a:t>, </a:t>
            </a:r>
            <a:r>
              <a:rPr lang="en-US" b="1" dirty="0" smtClean="0"/>
              <a:t>Efficiency</a:t>
            </a:r>
            <a:r>
              <a:rPr lang="en-US" dirty="0" smtClean="0"/>
              <a:t>, </a:t>
            </a:r>
            <a:r>
              <a:rPr lang="en-US" b="1" dirty="0" smtClean="0"/>
              <a:t>Scalability</a:t>
            </a:r>
            <a:r>
              <a:rPr lang="en-US" dirty="0" smtClean="0"/>
              <a:t>, and </a:t>
            </a:r>
            <a:r>
              <a:rPr lang="en-US" b="1" dirty="0" smtClean="0"/>
              <a:t>Compute-to-Computation Ratio</a:t>
            </a:r>
          </a:p>
          <a:p>
            <a:r>
              <a:rPr lang="en-US" dirty="0" smtClean="0"/>
              <a:t>Know the difference between </a:t>
            </a:r>
            <a:r>
              <a:rPr lang="en-US" i="1" dirty="0" smtClean="0"/>
              <a:t>shared-memory</a:t>
            </a:r>
            <a:r>
              <a:rPr lang="en-US" dirty="0" smtClean="0"/>
              <a:t> and </a:t>
            </a:r>
            <a:r>
              <a:rPr lang="en-US" i="1" dirty="0" smtClean="0"/>
              <a:t>distributed-memory</a:t>
            </a:r>
            <a:r>
              <a:rPr lang="en-US" dirty="0" smtClean="0"/>
              <a:t> architectures and some corresponding parallel programming languages</a:t>
            </a:r>
          </a:p>
          <a:p>
            <a:r>
              <a:rPr lang="en-US" dirty="0" smtClean="0"/>
              <a:t>Understand important considerations for parallel program design: </a:t>
            </a:r>
          </a:p>
          <a:p>
            <a:pPr lvl="1"/>
            <a:r>
              <a:rPr lang="en-US" dirty="0" smtClean="0"/>
              <a:t>Partitioning, Communication, Synchronization, Load Balancing</a:t>
            </a:r>
          </a:p>
          <a:p>
            <a:r>
              <a:rPr lang="en-US" dirty="0" smtClean="0"/>
              <a:t>Learn about important HPC Trends and Rankings </a:t>
            </a:r>
          </a:p>
          <a:p>
            <a:pPr lvl="1"/>
            <a:r>
              <a:rPr lang="en-US" dirty="0" smtClean="0"/>
              <a:t>Top 500, Green 500, Graph 500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Motivational Example and its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412776"/>
                <a:ext cx="8496944" cy="475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 smtClean="0"/>
                  <a:t>Input:	</a:t>
                </a:r>
                <a:r>
                  <a:rPr lang="en-US" sz="2400" dirty="0" smtClean="0"/>
                  <a:t>Array </a:t>
                </a:r>
                <a:r>
                  <a:rPr lang="en-US" sz="2400" i="1" dirty="0" smtClean="0"/>
                  <a:t>A</a:t>
                </a:r>
                <a:r>
                  <a:rPr lang="en-US" sz="2400" dirty="0" smtClean="0"/>
                  <a:t> of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numbers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b="1" dirty="0" smtClean="0"/>
                  <a:t>Output: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de-DE" sz="2400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b="1" dirty="0" smtClean="0"/>
                  <a:t>Task: 	</a:t>
                </a:r>
                <a:r>
                  <a:rPr lang="en-US" sz="2400" dirty="0" smtClean="0"/>
                  <a:t>Parallelize this problem efficiently using an array of 			</a:t>
                </a:r>
                <a:r>
                  <a:rPr lang="en-US" sz="2400" b="1" i="1" dirty="0" smtClean="0"/>
                  <a:t>processing elements </a:t>
                </a:r>
                <a:r>
                  <a:rPr lang="en-US" sz="2400" dirty="0" smtClean="0"/>
                  <a:t>(</a:t>
                </a:r>
                <a:r>
                  <a:rPr lang="en-US" sz="2400" b="1" dirty="0" smtClean="0"/>
                  <a:t>PEs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b="1" dirty="0" smtClean="0"/>
                  <a:t>Assumptions:</a:t>
                </a:r>
                <a:endParaRPr lang="en-US" sz="2400" b="1" dirty="0"/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000" b="1" dirty="0" smtClean="0"/>
                  <a:t>Computation: </a:t>
                </a:r>
                <a:r>
                  <a:rPr lang="en-US" sz="2000" dirty="0" smtClean="0"/>
                  <a:t>Each </a:t>
                </a:r>
                <a:r>
                  <a:rPr lang="en-US" sz="2000" dirty="0"/>
                  <a:t>PE can add two numbers stored in its local memory in </a:t>
                </a:r>
                <a:r>
                  <a:rPr lang="en-US" sz="2000" b="1" u="sng" dirty="0" smtClean="0"/>
                  <a:t>1 sec </a:t>
                </a:r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000" b="1" dirty="0" smtClean="0"/>
                  <a:t>Communication: </a:t>
                </a:r>
                <a:r>
                  <a:rPr lang="en-US" sz="2000" dirty="0"/>
                  <a:t>A PE can send data </a:t>
                </a:r>
                <a:r>
                  <a:rPr lang="en-US" sz="2000" dirty="0" smtClean="0"/>
                  <a:t>from its local memory </a:t>
                </a:r>
                <a:r>
                  <a:rPr lang="en-US" sz="2000" dirty="0"/>
                  <a:t>to the </a:t>
                </a:r>
                <a:r>
                  <a:rPr lang="en-US" sz="2000" dirty="0" smtClean="0"/>
                  <a:t>local memory of </a:t>
                </a:r>
                <a:r>
                  <a:rPr lang="en-US" sz="2000" dirty="0"/>
                  <a:t>any other PE in </a:t>
                </a:r>
                <a:r>
                  <a:rPr lang="en-US" sz="2000" b="1" u="sng" dirty="0"/>
                  <a:t>3 </a:t>
                </a:r>
                <a:r>
                  <a:rPr lang="en-US" sz="2000" b="1" u="sng" dirty="0" smtClean="0"/>
                  <a:t>sec </a:t>
                </a:r>
                <a:r>
                  <a:rPr lang="en-US" sz="2000" dirty="0" smtClean="0"/>
                  <a:t>(independent </a:t>
                </a:r>
                <a:r>
                  <a:rPr lang="en-US" sz="2000" dirty="0"/>
                  <a:t>of the size of the data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000" b="1" dirty="0"/>
                  <a:t>Input and </a:t>
                </a:r>
                <a:r>
                  <a:rPr lang="en-US" sz="2000" b="1" dirty="0" smtClean="0"/>
                  <a:t>Output: </a:t>
                </a:r>
                <a:r>
                  <a:rPr lang="en-US" sz="2000" dirty="0"/>
                  <a:t>At the beginning of the program the whole input array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stored </a:t>
                </a:r>
                <a:r>
                  <a:rPr lang="en-US" sz="2000" dirty="0"/>
                  <a:t>in PE #0. At the end the result should be gathered in PE #</a:t>
                </a:r>
                <a:r>
                  <a:rPr lang="en-US" sz="2000" dirty="0" smtClean="0"/>
                  <a:t>0</a:t>
                </a:r>
                <a:endParaRPr lang="en-US" sz="2000" dirty="0"/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000" b="1" dirty="0" smtClean="0"/>
                  <a:t>Synchronization: </a:t>
                </a:r>
                <a:r>
                  <a:rPr lang="en-US" sz="2000" dirty="0"/>
                  <a:t>All PEs operate in </a:t>
                </a:r>
                <a:r>
                  <a:rPr lang="en-US" sz="2000" dirty="0" smtClean="0"/>
                  <a:t>lock-step manner</a:t>
                </a:r>
                <a:r>
                  <a:rPr lang="en-US" sz="2000" dirty="0"/>
                  <a:t>; i.e. they can either </a:t>
                </a:r>
                <a:r>
                  <a:rPr lang="en-US" sz="2000" dirty="0" smtClean="0"/>
                  <a:t>compute, communicate </a:t>
                </a:r>
                <a:r>
                  <a:rPr lang="en-US" sz="2000" dirty="0"/>
                  <a:t>or be idle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412776"/>
                <a:ext cx="8496944" cy="4752528"/>
              </a:xfrm>
              <a:blipFill>
                <a:blip r:embed="rId2"/>
                <a:stretch>
                  <a:fillRect l="-1004" t="-1797" r="-502" b="-11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3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4" y="113715"/>
            <a:ext cx="9144000" cy="1155045"/>
          </a:xfrm>
        </p:spPr>
        <p:txBody>
          <a:bodyPr>
            <a:noAutofit/>
          </a:bodyPr>
          <a:lstStyle/>
          <a:p>
            <a:r>
              <a:rPr lang="en-US" dirty="0"/>
              <a:t>Motivational Example and its Analysis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20910"/>
            <a:ext cx="8712968" cy="26983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Establish sequential runtime as a baseline (</a:t>
            </a:r>
            <a:r>
              <a:rPr lang="en-US" i="1" dirty="0" smtClean="0"/>
              <a:t>p</a:t>
            </a:r>
            <a:r>
              <a:rPr lang="en-US" dirty="0" smtClean="0"/>
              <a:t> = 1):</a:t>
            </a:r>
          </a:p>
          <a:p>
            <a:pPr lvl="1"/>
            <a:r>
              <a:rPr lang="en-US" dirty="0" smtClean="0"/>
              <a:t>For our example: </a:t>
            </a:r>
            <a:r>
              <a:rPr lang="en-US" b="1" i="1" dirty="0" smtClean="0"/>
              <a:t>T</a:t>
            </a:r>
            <a:r>
              <a:rPr lang="en-US" b="1" dirty="0" smtClean="0"/>
              <a:t>(1</a:t>
            </a:r>
            <a:r>
              <a:rPr lang="en-US" b="1" dirty="0" smtClean="0"/>
              <a:t>, </a:t>
            </a:r>
            <a:r>
              <a:rPr lang="en-US" b="1" i="1" dirty="0" smtClean="0"/>
              <a:t>n</a:t>
            </a:r>
            <a:r>
              <a:rPr lang="en-US" b="1" dirty="0" smtClean="0"/>
              <a:t>) </a:t>
            </a:r>
            <a:r>
              <a:rPr lang="en-US" b="1" i="1" dirty="0" smtClean="0"/>
              <a:t>= n</a:t>
            </a:r>
            <a:r>
              <a:rPr lang="en-US" b="1" dirty="0" smtClean="0">
                <a:sym typeface="Symbol" panose="05050102010706020507" pitchFamily="18" charset="2"/>
              </a:rPr>
              <a:t>1 sec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What are we interested in? 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Speedup: </a:t>
            </a:r>
            <a:r>
              <a:rPr lang="en-US" dirty="0" smtClean="0">
                <a:sym typeface="Symbol" panose="05050102010706020507" pitchFamily="18" charset="2"/>
              </a:rPr>
              <a:t>How much faster can we get with </a:t>
            </a:r>
            <a:r>
              <a:rPr lang="en-US" i="1" dirty="0" smtClean="0">
                <a:sym typeface="Symbol" panose="05050102010706020507" pitchFamily="18" charset="2"/>
              </a:rPr>
              <a:t>p</a:t>
            </a:r>
            <a:r>
              <a:rPr lang="en-US" dirty="0" smtClean="0">
                <a:sym typeface="Symbol" panose="05050102010706020507" pitchFamily="18" charset="2"/>
              </a:rPr>
              <a:t> &gt; 1 processors?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Efficiency: </a:t>
            </a:r>
            <a:r>
              <a:rPr lang="en-US" dirty="0" smtClean="0">
                <a:sym typeface="Symbol" panose="05050102010706020507" pitchFamily="18" charset="2"/>
              </a:rPr>
              <a:t>Is our parallel program efficient?</a:t>
            </a:r>
          </a:p>
          <a:p>
            <a:pPr lvl="1">
              <a:tabLst>
                <a:tab pos="808038" algn="l"/>
              </a:tabLst>
            </a:pPr>
            <a:r>
              <a:rPr lang="en-US" b="1" dirty="0" smtClean="0">
                <a:sym typeface="Symbol" panose="05050102010706020507" pitchFamily="18" charset="2"/>
              </a:rPr>
              <a:t>Scalability: </a:t>
            </a:r>
            <a:r>
              <a:rPr lang="en-US" dirty="0" smtClean="0">
                <a:sym typeface="Symbol" panose="05050102010706020507" pitchFamily="18" charset="2"/>
              </a:rPr>
              <a:t>How does our parallel program behave for varying number of processors (for fixed/varying problem size)?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07904" y="1700808"/>
                <a:ext cx="1480790" cy="553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00808"/>
                <a:ext cx="14807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bgerundetes Rechteck 2"/>
          <p:cNvSpPr/>
          <p:nvPr/>
        </p:nvSpPr>
        <p:spPr>
          <a:xfrm>
            <a:off x="2555776" y="3144618"/>
            <a:ext cx="1584176" cy="4185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Problem size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/>
          <p:cNvCxnSpPr>
            <a:stCxn id="3" idx="0"/>
          </p:cNvCxnSpPr>
          <p:nvPr/>
        </p:nvCxnSpPr>
        <p:spPr>
          <a:xfrm flipV="1">
            <a:off x="3347864" y="2166248"/>
            <a:ext cx="1008112" cy="9783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5188694" y="3144618"/>
            <a:ext cx="1543546" cy="4185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#</a:t>
            </a:r>
            <a:r>
              <a:rPr lang="en-US" sz="2000" dirty="0" smtClean="0">
                <a:solidFill>
                  <a:schemeClr val="tx1"/>
                </a:solidFill>
              </a:rPr>
              <a:t>Processors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>
            <a:stCxn id="21" idx="0"/>
          </p:cNvCxnSpPr>
          <p:nvPr/>
        </p:nvCxnSpPr>
        <p:spPr>
          <a:xfrm flipH="1" flipV="1">
            <a:off x="4860033" y="2173924"/>
            <a:ext cx="1100434" cy="9706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3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014"/>
            <a:ext cx="9108504" cy="911225"/>
          </a:xfrm>
        </p:spPr>
        <p:txBody>
          <a:bodyPr>
            <a:noAutofit/>
          </a:bodyPr>
          <a:lstStyle/>
          <a:p>
            <a:r>
              <a:rPr lang="en-US" dirty="0"/>
              <a:t>Motivational Example and its Analysis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376" y="3643132"/>
            <a:ext cx="8409104" cy="2882212"/>
          </a:xfrm>
        </p:spPr>
        <p:txBody>
          <a:bodyPr>
            <a:normAutofit/>
          </a:bodyPr>
          <a:lstStyle/>
          <a:p>
            <a:r>
              <a:rPr lang="en-US" dirty="0" smtClean="0"/>
              <a:t>Establish </a:t>
            </a:r>
            <a:r>
              <a:rPr lang="en-US" dirty="0"/>
              <a:t>runtime for 2 PEs (</a:t>
            </a:r>
            <a:r>
              <a:rPr lang="en-US" i="1" dirty="0"/>
              <a:t>p</a:t>
            </a:r>
            <a:r>
              <a:rPr lang="en-US" dirty="0"/>
              <a:t> = 2</a:t>
            </a:r>
            <a:r>
              <a:rPr lang="en-US" dirty="0" smtClean="0"/>
              <a:t>) and 1024 numbers (</a:t>
            </a:r>
            <a:r>
              <a:rPr lang="en-US" i="1" dirty="0" smtClean="0"/>
              <a:t>n</a:t>
            </a:r>
            <a:r>
              <a:rPr lang="en-US" dirty="0" smtClean="0"/>
              <a:t> = 1024): 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(2</a:t>
            </a:r>
            <a:r>
              <a:rPr lang="en-US" dirty="0" smtClean="0"/>
              <a:t>, 1024</a:t>
            </a:r>
            <a:r>
              <a:rPr lang="en-US" dirty="0"/>
              <a:t>) = 3 + 511 + 3 + 1 = </a:t>
            </a:r>
            <a:r>
              <a:rPr lang="en-US" b="1" dirty="0" smtClean="0"/>
              <a:t>518 sec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Speedup</a:t>
            </a:r>
            <a:r>
              <a:rPr lang="en-US" b="1" dirty="0"/>
              <a:t>: </a:t>
            </a:r>
            <a:r>
              <a:rPr lang="en-US" i="1" dirty="0" smtClean="0"/>
              <a:t>T</a:t>
            </a:r>
            <a:r>
              <a:rPr lang="en-US" dirty="0" smtClean="0"/>
              <a:t>(1</a:t>
            </a:r>
            <a:r>
              <a:rPr lang="en-US" dirty="0" smtClean="0"/>
              <a:t>, 1024</a:t>
            </a:r>
            <a:r>
              <a:rPr lang="en-US" dirty="0" smtClean="0"/>
              <a:t>)/</a:t>
            </a:r>
            <a:r>
              <a:rPr lang="en-US" i="1" dirty="0" smtClean="0"/>
              <a:t>T</a:t>
            </a:r>
            <a:r>
              <a:rPr lang="en-US" dirty="0" smtClean="0"/>
              <a:t>(2</a:t>
            </a:r>
            <a:r>
              <a:rPr lang="en-US" dirty="0" smtClean="0"/>
              <a:t>, 1024</a:t>
            </a:r>
            <a:r>
              <a:rPr lang="en-US" dirty="0"/>
              <a:t>) </a:t>
            </a:r>
            <a:r>
              <a:rPr lang="en-US" dirty="0" smtClean="0"/>
              <a:t>= 1023/518 </a:t>
            </a:r>
            <a:r>
              <a:rPr lang="en-US" dirty="0"/>
              <a:t>= </a:t>
            </a:r>
            <a:r>
              <a:rPr lang="en-US" dirty="0" smtClean="0"/>
              <a:t>1.975</a:t>
            </a:r>
          </a:p>
          <a:p>
            <a:pPr lvl="1"/>
            <a:r>
              <a:rPr lang="en-US" b="1" dirty="0" smtClean="0"/>
              <a:t>Efficiency: </a:t>
            </a:r>
            <a:r>
              <a:rPr lang="en-US" dirty="0" smtClean="0"/>
              <a:t>1.975/2 = 98.75%</a:t>
            </a:r>
            <a:endParaRPr lang="en-US" dirty="0"/>
          </a:p>
        </p:txBody>
      </p:sp>
      <p:sp>
        <p:nvSpPr>
          <p:cNvPr id="16" name="Abgerundetes Rechteck 15"/>
          <p:cNvSpPr/>
          <p:nvPr/>
        </p:nvSpPr>
        <p:spPr>
          <a:xfrm>
            <a:off x="2339752" y="1484784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#0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11760" y="1844824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644008" y="1481010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#1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16016" y="1841050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411760" y="1841050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688808" y="1841050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3707904" y="2348880"/>
            <a:ext cx="936104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2411760" y="1837276"/>
                <a:ext cx="1224136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837276"/>
                <a:ext cx="1224136" cy="1224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4688808" y="1841050"/>
                <a:ext cx="1296144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08" y="1841050"/>
                <a:ext cx="1296144" cy="1224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3680696" y="2492896"/>
            <a:ext cx="9633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2418529" y="1839890"/>
                <a:ext cx="1224136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400" dirty="0" smtClean="0">
                  <a:solidFill>
                    <a:schemeClr val="tx1"/>
                  </a:solidFill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29" y="1839890"/>
                <a:ext cx="1224136" cy="1224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hteck 29"/>
          <p:cNvSpPr/>
          <p:nvPr/>
        </p:nvSpPr>
        <p:spPr>
          <a:xfrm>
            <a:off x="4688808" y="1837276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2414978" y="1844824"/>
                <a:ext cx="1224136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78" y="1844824"/>
                <a:ext cx="1224136" cy="1224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1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uiExpand="1" build="p" bldLvl="2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8" grpId="0" animBg="1"/>
      <p:bldP spid="28" grpId="1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014"/>
            <a:ext cx="9108504" cy="911225"/>
          </a:xfrm>
        </p:spPr>
        <p:txBody>
          <a:bodyPr>
            <a:noAutofit/>
          </a:bodyPr>
          <a:lstStyle/>
          <a:p>
            <a:r>
              <a:rPr lang="en-US" dirty="0"/>
              <a:t>Motivational Example and its Analysis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2555776" y="1251409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#0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627784" y="1611449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4860032" y="1251409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#1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932040" y="1611449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2555776" y="350100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#2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2627784" y="386104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4860032" y="350100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#3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4932040" y="386104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627784" y="1611449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906449" y="1598749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3923928" y="2143114"/>
            <a:ext cx="936104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275856" y="2996952"/>
            <a:ext cx="0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H="1">
            <a:off x="5508104" y="2979601"/>
            <a:ext cx="0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4894055" y="1606604"/>
            <a:ext cx="1308538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[512..767]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2602193" y="1606604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[0..255]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2591780" y="3861048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[256..511]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4896036" y="3861048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[768..1023]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eck 62"/>
              <p:cNvSpPr/>
              <p:nvPr/>
            </p:nvSpPr>
            <p:spPr>
              <a:xfrm>
                <a:off x="2591779" y="1606604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255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hteck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9" y="1606604"/>
                <a:ext cx="1306557" cy="1224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/>
              <p:cNvSpPr/>
              <p:nvPr/>
            </p:nvSpPr>
            <p:spPr>
              <a:xfrm>
                <a:off x="4896036" y="1598749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767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6" y="1598749"/>
                <a:ext cx="1306557" cy="1224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hteck 74"/>
              <p:cNvSpPr/>
              <p:nvPr/>
            </p:nvSpPr>
            <p:spPr>
              <a:xfrm>
                <a:off x="2591522" y="3861048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htec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22" y="3861048"/>
                <a:ext cx="1306557" cy="1224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eck 75"/>
              <p:cNvSpPr/>
              <p:nvPr/>
            </p:nvSpPr>
            <p:spPr>
              <a:xfrm>
                <a:off x="4901242" y="3845303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768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htec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42" y="3845303"/>
                <a:ext cx="1306557" cy="1224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7"/>
          <p:cNvSpPr>
            <a:spLocks noChangeShapeType="1"/>
          </p:cNvSpPr>
          <p:nvPr/>
        </p:nvSpPr>
        <p:spPr bwMode="auto">
          <a:xfrm flipV="1">
            <a:off x="3159048" y="2977033"/>
            <a:ext cx="0" cy="52140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V="1">
            <a:off x="5652120" y="2996952"/>
            <a:ext cx="0" cy="52140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hteck 66"/>
          <p:cNvSpPr/>
          <p:nvPr/>
        </p:nvSpPr>
        <p:spPr>
          <a:xfrm>
            <a:off x="2591522" y="3861048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4901242" y="385177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hteck 65"/>
              <p:cNvSpPr/>
              <p:nvPr/>
            </p:nvSpPr>
            <p:spPr>
              <a:xfrm>
                <a:off x="2573391" y="1589253"/>
                <a:ext cx="1332406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+</a:t>
                </a:r>
              </a:p>
              <a:p>
                <a:pPr lvl="0"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b>
                      <m:sup>
                        <m:r>
                          <a:rPr lang="de-DE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511</m:t>
                        </m:r>
                      </m:sup>
                      <m:e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de-DE" sz="1400" dirty="0" smtClean="0">
                    <a:solidFill>
                      <a:prstClr val="black"/>
                    </a:solidFill>
                  </a:rPr>
                  <a:t> 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Rechteck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91" y="1589253"/>
                <a:ext cx="1332406" cy="1224136"/>
              </a:xfrm>
              <a:prstGeom prst="rect">
                <a:avLst/>
              </a:prstGeom>
              <a:blipFill>
                <a:blip r:embed="rId6"/>
                <a:stretch>
                  <a:fillRect l="-4054" b="-117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eck 79"/>
              <p:cNvSpPr/>
              <p:nvPr/>
            </p:nvSpPr>
            <p:spPr>
              <a:xfrm>
                <a:off x="4877117" y="1595704"/>
                <a:ext cx="1332406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512</m:t>
                        </m:r>
                      </m:sub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767</m:t>
                        </m:r>
                      </m:sup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+</a:t>
                </a:r>
              </a:p>
              <a:p>
                <a:pPr lvl="0"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768</m:t>
                        </m:r>
                      </m:sub>
                      <m:sup>
                        <m:r>
                          <a:rPr lang="de-DE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1023</m:t>
                        </m:r>
                      </m:sup>
                      <m:e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de-DE" sz="1400" dirty="0" smtClean="0">
                    <a:solidFill>
                      <a:prstClr val="black"/>
                    </a:solidFill>
                  </a:rPr>
                  <a:t> 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Rechteck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117" y="1595704"/>
                <a:ext cx="1332406" cy="1224136"/>
              </a:xfrm>
              <a:prstGeom prst="rect">
                <a:avLst/>
              </a:prstGeom>
              <a:blipFill>
                <a:blip r:embed="rId7"/>
                <a:stretch>
                  <a:fillRect l="-9009" b="-117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Line 7"/>
          <p:cNvSpPr>
            <a:spLocks noChangeShapeType="1"/>
          </p:cNvSpPr>
          <p:nvPr/>
        </p:nvSpPr>
        <p:spPr bwMode="auto">
          <a:xfrm flipH="1">
            <a:off x="3923928" y="2276872"/>
            <a:ext cx="9633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eck 67"/>
              <p:cNvSpPr/>
              <p:nvPr/>
            </p:nvSpPr>
            <p:spPr>
              <a:xfrm>
                <a:off x="2581367" y="1593367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hteck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67" y="1593367"/>
                <a:ext cx="1316712" cy="1224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hteck 81"/>
          <p:cNvSpPr/>
          <p:nvPr/>
        </p:nvSpPr>
        <p:spPr>
          <a:xfrm>
            <a:off x="4876976" y="1597333"/>
            <a:ext cx="1349632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233772" y="5517232"/>
            <a:ext cx="8640960" cy="118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</a:t>
            </a:r>
            <a:r>
              <a:rPr lang="en-US" dirty="0" smtClean="0"/>
              <a:t>(4</a:t>
            </a:r>
            <a:r>
              <a:rPr lang="en-US" dirty="0" smtClean="0"/>
              <a:t>, 1024</a:t>
            </a:r>
            <a:r>
              <a:rPr lang="en-US" dirty="0" smtClean="0"/>
              <a:t>) = </a:t>
            </a:r>
            <a:r>
              <a:rPr lang="en-US" dirty="0"/>
              <a:t>3</a:t>
            </a:r>
            <a:r>
              <a:rPr lang="en-US" dirty="0">
                <a:sym typeface="Symbol" pitchFamily="18" charset="2"/>
              </a:rPr>
              <a:t>2</a:t>
            </a:r>
            <a:r>
              <a:rPr lang="en-US" dirty="0"/>
              <a:t> + 255 + 3</a:t>
            </a:r>
            <a:r>
              <a:rPr lang="en-US" dirty="0">
                <a:sym typeface="Symbol" pitchFamily="18" charset="2"/>
              </a:rPr>
              <a:t>2</a:t>
            </a:r>
            <a:r>
              <a:rPr lang="en-US" dirty="0"/>
              <a:t> + 2 = </a:t>
            </a:r>
            <a:r>
              <a:rPr lang="en-US" b="1" dirty="0"/>
              <a:t>269</a:t>
            </a:r>
            <a:r>
              <a:rPr lang="en-US" dirty="0"/>
              <a:t> seconds </a:t>
            </a:r>
            <a:endParaRPr lang="en-US" dirty="0" smtClean="0"/>
          </a:p>
          <a:p>
            <a:r>
              <a:rPr lang="en-US" b="1" dirty="0" smtClean="0"/>
              <a:t>Speedup: </a:t>
            </a:r>
            <a:r>
              <a:rPr lang="en-US" i="1" dirty="0" smtClean="0"/>
              <a:t>T</a:t>
            </a:r>
            <a:r>
              <a:rPr lang="en-US" dirty="0" smtClean="0"/>
              <a:t>(1</a:t>
            </a:r>
            <a:r>
              <a:rPr lang="en-US" dirty="0" smtClean="0"/>
              <a:t>, 1024</a:t>
            </a:r>
            <a:r>
              <a:rPr lang="en-US" dirty="0" smtClean="0"/>
              <a:t>)/</a:t>
            </a:r>
            <a:r>
              <a:rPr lang="en-US" i="1" dirty="0" smtClean="0"/>
              <a:t>T</a:t>
            </a:r>
            <a:r>
              <a:rPr lang="en-US" dirty="0" smtClean="0"/>
              <a:t>(4</a:t>
            </a:r>
            <a:r>
              <a:rPr lang="en-US" dirty="0" smtClean="0"/>
              <a:t>, 1024</a:t>
            </a:r>
            <a:r>
              <a:rPr lang="en-US" dirty="0" smtClean="0"/>
              <a:t>) = 1023/269 = 3.803</a:t>
            </a:r>
          </a:p>
          <a:p>
            <a:r>
              <a:rPr lang="en-US" b="1" dirty="0" smtClean="0"/>
              <a:t>Efficiency: </a:t>
            </a:r>
            <a:r>
              <a:rPr lang="en-US" dirty="0" smtClean="0"/>
              <a:t>3.803/4 = 95.07%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2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2" grpId="1" animBg="1"/>
      <p:bldP spid="65" grpId="0" animBg="1"/>
      <p:bldP spid="65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6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67" grpId="0" animBg="1"/>
      <p:bldP spid="79" grpId="0" animBg="1"/>
      <p:bldP spid="66" grpId="0" animBg="1"/>
      <p:bldP spid="80" grpId="0" animBg="1"/>
      <p:bldP spid="81" grpId="0" animBg="1"/>
      <p:bldP spid="68" grpId="0" animBg="1"/>
      <p:bldP spid="82" grpId="0" animBg="1"/>
      <p:bldP spid="8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83"/>
            <a:ext cx="9108504" cy="997787"/>
          </a:xfrm>
        </p:spPr>
        <p:txBody>
          <a:bodyPr>
            <a:noAutofit/>
          </a:bodyPr>
          <a:lstStyle/>
          <a:p>
            <a:r>
              <a:rPr lang="en-US" dirty="0"/>
              <a:t>Motivational Example and its Analysis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95536" y="134076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#0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67544" y="170080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2699792" y="134076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#1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771800" y="170080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395536" y="3590367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#2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67544" y="3950407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2699792" y="3590367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#3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771800" y="3950407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467544" y="170080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746209" y="1688108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1763688" y="2232473"/>
            <a:ext cx="936104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1115616" y="3086311"/>
            <a:ext cx="0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H="1">
            <a:off x="3347864" y="3068960"/>
            <a:ext cx="0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2733815" y="1695963"/>
            <a:ext cx="1308538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[512..767]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441953" y="1695963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[0..255]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31540" y="395040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[256..511]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2735796" y="395040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[768..1023]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 flipV="1">
            <a:off x="3445023" y="3051608"/>
            <a:ext cx="0" cy="52140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V="1">
            <a:off x="1043608" y="3051609"/>
            <a:ext cx="0" cy="52140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7"/>
          <p:cNvSpPr>
            <a:spLocks noChangeShapeType="1"/>
          </p:cNvSpPr>
          <p:nvPr/>
        </p:nvSpPr>
        <p:spPr bwMode="auto">
          <a:xfrm flipH="1">
            <a:off x="1750084" y="2132856"/>
            <a:ext cx="9633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Abgerundetes Rechteck 33"/>
          <p:cNvSpPr/>
          <p:nvPr/>
        </p:nvSpPr>
        <p:spPr>
          <a:xfrm>
            <a:off x="5054351" y="133268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#4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126359" y="169272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7358607" y="1332688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#5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430615" y="1692728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5054351" y="3582287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#6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5126359" y="3942327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7358607" y="3582287"/>
            <a:ext cx="1368152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PE #7</a:t>
            </a:r>
          </a:p>
          <a:p>
            <a:pPr algn="ctr"/>
            <a:endParaRPr lang="de-DE" sz="1400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430615" y="3942327"/>
            <a:ext cx="122413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1763688" y="1037278"/>
            <a:ext cx="3362671" cy="512631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>
            <a:off x="4044960" y="993234"/>
            <a:ext cx="3479368" cy="494364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Freeform 34"/>
          <p:cNvSpPr>
            <a:spLocks/>
          </p:cNvSpPr>
          <p:nvPr/>
        </p:nvSpPr>
        <p:spPr bwMode="auto">
          <a:xfrm>
            <a:off x="1736109" y="3239598"/>
            <a:ext cx="3390250" cy="507362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>
            <a:off x="4048353" y="3254933"/>
            <a:ext cx="3475975" cy="471819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Rechteck 98"/>
          <p:cNvSpPr/>
          <p:nvPr/>
        </p:nvSpPr>
        <p:spPr>
          <a:xfrm>
            <a:off x="431540" y="1695963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[0..127]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5077335" y="1691650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[128..255]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2733815" y="1687885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[512..639]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7419762" y="1688108"/>
            <a:ext cx="124584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[640..767]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441953" y="394580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[256..383]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5090355" y="394232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[384..511]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2738906" y="3951047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[768..895]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7394610" y="3940694"/>
            <a:ext cx="129614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[896..1023]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eck 62"/>
              <p:cNvSpPr/>
              <p:nvPr/>
            </p:nvSpPr>
            <p:spPr>
              <a:xfrm>
                <a:off x="422464" y="1691650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hteck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4" y="1691650"/>
                <a:ext cx="1306557" cy="1224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hteck 74"/>
              <p:cNvSpPr/>
              <p:nvPr/>
            </p:nvSpPr>
            <p:spPr>
              <a:xfrm>
                <a:off x="427111" y="3952928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htec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1" y="3952928"/>
                <a:ext cx="1306557" cy="1224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/>
              <p:cNvSpPr/>
              <p:nvPr/>
            </p:nvSpPr>
            <p:spPr>
              <a:xfrm>
                <a:off x="2723402" y="1695740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639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02" y="1695740"/>
                <a:ext cx="1306557" cy="1224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eck 75"/>
              <p:cNvSpPr/>
              <p:nvPr/>
            </p:nvSpPr>
            <p:spPr>
              <a:xfrm>
                <a:off x="2723402" y="3957052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768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895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htec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02" y="3957052"/>
                <a:ext cx="1306557" cy="1224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hteck 107"/>
              <p:cNvSpPr/>
              <p:nvPr/>
            </p:nvSpPr>
            <p:spPr>
              <a:xfrm>
                <a:off x="5073942" y="1686101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255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Rechteck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942" y="1686101"/>
                <a:ext cx="1306557" cy="1224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hteck 108"/>
              <p:cNvSpPr/>
              <p:nvPr/>
            </p:nvSpPr>
            <p:spPr>
              <a:xfrm>
                <a:off x="5078589" y="3947379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384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echteck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89" y="3947379"/>
                <a:ext cx="1306557" cy="1224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hteck 109"/>
              <p:cNvSpPr/>
              <p:nvPr/>
            </p:nvSpPr>
            <p:spPr>
              <a:xfrm>
                <a:off x="7397176" y="1686101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767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echteck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6" y="1686101"/>
                <a:ext cx="1306557" cy="1224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hteck 110"/>
              <p:cNvSpPr/>
              <p:nvPr/>
            </p:nvSpPr>
            <p:spPr>
              <a:xfrm>
                <a:off x="7397176" y="3940694"/>
                <a:ext cx="1306557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896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Rechteck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6" y="3940694"/>
                <a:ext cx="1306557" cy="1224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reeform 54"/>
          <p:cNvSpPr>
            <a:spLocks/>
          </p:cNvSpPr>
          <p:nvPr/>
        </p:nvSpPr>
        <p:spPr bwMode="auto">
          <a:xfrm>
            <a:off x="3995936" y="900458"/>
            <a:ext cx="3686175" cy="539344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Freeform 54"/>
          <p:cNvSpPr>
            <a:spLocks/>
          </p:cNvSpPr>
          <p:nvPr/>
        </p:nvSpPr>
        <p:spPr bwMode="auto">
          <a:xfrm>
            <a:off x="1727684" y="917922"/>
            <a:ext cx="3686175" cy="539344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Freeform 54"/>
          <p:cNvSpPr>
            <a:spLocks/>
          </p:cNvSpPr>
          <p:nvPr/>
        </p:nvSpPr>
        <p:spPr bwMode="auto">
          <a:xfrm>
            <a:off x="1714619" y="3170111"/>
            <a:ext cx="3699240" cy="523002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Freeform 54"/>
          <p:cNvSpPr>
            <a:spLocks/>
          </p:cNvSpPr>
          <p:nvPr/>
        </p:nvSpPr>
        <p:spPr bwMode="auto">
          <a:xfrm>
            <a:off x="4031777" y="3178191"/>
            <a:ext cx="3699240" cy="523002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932" y="24"/>
              </a:cxn>
              <a:cxn ang="0">
                <a:pos x="2322" y="435"/>
              </a:cxn>
            </a:cxnLst>
            <a:rect l="0" t="0" r="r" b="b"/>
            <a:pathLst>
              <a:path w="2322" h="581">
                <a:moveTo>
                  <a:pt x="0" y="581"/>
                </a:moveTo>
                <a:cubicBezTo>
                  <a:pt x="272" y="314"/>
                  <a:pt x="545" y="48"/>
                  <a:pt x="932" y="24"/>
                </a:cubicBezTo>
                <a:cubicBezTo>
                  <a:pt x="1319" y="0"/>
                  <a:pt x="1820" y="217"/>
                  <a:pt x="2322" y="4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eck 67"/>
              <p:cNvSpPr/>
              <p:nvPr/>
            </p:nvSpPr>
            <p:spPr>
              <a:xfrm>
                <a:off x="415799" y="1685223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255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hteck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9" y="1685223"/>
                <a:ext cx="1316712" cy="1224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hteck 115"/>
              <p:cNvSpPr/>
              <p:nvPr/>
            </p:nvSpPr>
            <p:spPr>
              <a:xfrm>
                <a:off x="2722378" y="1692728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767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hteck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378" y="1692728"/>
                <a:ext cx="1316712" cy="1224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hteck 116"/>
              <p:cNvSpPr/>
              <p:nvPr/>
            </p:nvSpPr>
            <p:spPr>
              <a:xfrm>
                <a:off x="422464" y="3947068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Rechteck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4" y="3947068"/>
                <a:ext cx="1316712" cy="12241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hteck 117"/>
              <p:cNvSpPr/>
              <p:nvPr/>
            </p:nvSpPr>
            <p:spPr>
              <a:xfrm>
                <a:off x="2723625" y="3948934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768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hteck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25" y="3948934"/>
                <a:ext cx="1316712" cy="12241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hteck 81"/>
          <p:cNvSpPr/>
          <p:nvPr/>
        </p:nvSpPr>
        <p:spPr>
          <a:xfrm>
            <a:off x="5060276" y="1685223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7367417" y="1680771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5069936" y="3952379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7376173" y="3939061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hteck 121"/>
              <p:cNvSpPr/>
              <p:nvPr/>
            </p:nvSpPr>
            <p:spPr>
              <a:xfrm>
                <a:off x="412536" y="1694702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511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Rechteck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" y="1694702"/>
                <a:ext cx="1316712" cy="12241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hteck 122"/>
              <p:cNvSpPr/>
              <p:nvPr/>
            </p:nvSpPr>
            <p:spPr>
              <a:xfrm>
                <a:off x="2725373" y="1689095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hteck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73" y="1689095"/>
                <a:ext cx="1316712" cy="12241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hteck 123"/>
          <p:cNvSpPr/>
          <p:nvPr/>
        </p:nvSpPr>
        <p:spPr>
          <a:xfrm>
            <a:off x="400429" y="3949053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2699792" y="3950407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hteck 125"/>
              <p:cNvSpPr/>
              <p:nvPr/>
            </p:nvSpPr>
            <p:spPr>
              <a:xfrm>
                <a:off x="414005" y="1679329"/>
                <a:ext cx="1316712" cy="12241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1023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Rechteck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5" y="1679329"/>
                <a:ext cx="1316712" cy="12241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hteck 126"/>
          <p:cNvSpPr/>
          <p:nvPr/>
        </p:nvSpPr>
        <p:spPr>
          <a:xfrm>
            <a:off x="2715428" y="1688455"/>
            <a:ext cx="1348561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233772" y="5517232"/>
            <a:ext cx="8640960" cy="118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</a:t>
            </a:r>
            <a:r>
              <a:rPr lang="en-US" dirty="0" smtClean="0"/>
              <a:t>(8</a:t>
            </a:r>
            <a:r>
              <a:rPr lang="en-US" dirty="0" smtClean="0"/>
              <a:t>, 1024</a:t>
            </a:r>
            <a:r>
              <a:rPr lang="en-US" dirty="0" smtClean="0"/>
              <a:t>) = </a:t>
            </a:r>
            <a:r>
              <a:rPr lang="en-US" dirty="0"/>
              <a:t>3</a:t>
            </a:r>
            <a:r>
              <a:rPr lang="en-US" dirty="0">
                <a:sym typeface="Symbol" pitchFamily="18" charset="2"/>
              </a:rPr>
              <a:t>3</a:t>
            </a:r>
            <a:r>
              <a:rPr lang="en-US" dirty="0"/>
              <a:t> + 127 + 3</a:t>
            </a:r>
            <a:r>
              <a:rPr lang="en-US" dirty="0">
                <a:sym typeface="Symbol" pitchFamily="18" charset="2"/>
              </a:rPr>
              <a:t>3</a:t>
            </a:r>
            <a:r>
              <a:rPr lang="en-US" dirty="0"/>
              <a:t> + 3 = </a:t>
            </a:r>
            <a:r>
              <a:rPr lang="en-US" b="1" dirty="0"/>
              <a:t>148</a:t>
            </a:r>
            <a:r>
              <a:rPr lang="en-US" dirty="0"/>
              <a:t> seconds </a:t>
            </a:r>
            <a:endParaRPr lang="en-US" dirty="0" smtClean="0"/>
          </a:p>
          <a:p>
            <a:r>
              <a:rPr lang="en-US" b="1" dirty="0" smtClean="0"/>
              <a:t>Speedup: </a:t>
            </a:r>
            <a:r>
              <a:rPr lang="en-US" i="1" dirty="0" smtClean="0"/>
              <a:t>T</a:t>
            </a:r>
            <a:r>
              <a:rPr lang="en-US" dirty="0" smtClean="0"/>
              <a:t>(1</a:t>
            </a:r>
            <a:r>
              <a:rPr lang="en-US" dirty="0" smtClean="0"/>
              <a:t>, 1024</a:t>
            </a:r>
            <a:r>
              <a:rPr lang="en-US" dirty="0" smtClean="0"/>
              <a:t>)/</a:t>
            </a:r>
            <a:r>
              <a:rPr lang="en-US" i="1" dirty="0" smtClean="0"/>
              <a:t>T</a:t>
            </a:r>
            <a:r>
              <a:rPr lang="en-US" dirty="0" smtClean="0"/>
              <a:t>(8</a:t>
            </a:r>
            <a:r>
              <a:rPr lang="en-US" dirty="0" smtClean="0"/>
              <a:t>, 1024</a:t>
            </a:r>
            <a:r>
              <a:rPr lang="en-US" dirty="0" smtClean="0"/>
              <a:t>) = 1023/148 = 6.91</a:t>
            </a:r>
          </a:p>
          <a:p>
            <a:r>
              <a:rPr lang="en-US" b="1" dirty="0" smtClean="0"/>
              <a:t>Efficiency: </a:t>
            </a:r>
            <a:r>
              <a:rPr lang="en-US" dirty="0" smtClean="0"/>
              <a:t>6.91/8 = 86%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2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2" grpId="1" animBg="1"/>
      <p:bldP spid="65" grpId="0" animBg="1"/>
      <p:bldP spid="65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77" grpId="0" animBg="1"/>
      <p:bldP spid="77" grpId="1" animBg="1"/>
      <p:bldP spid="78" grpId="0" animBg="1"/>
      <p:bldP spid="78" grpId="1" animBg="1"/>
      <p:bldP spid="81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63" grpId="0" animBg="1"/>
      <p:bldP spid="75" grpId="0" animBg="1"/>
      <p:bldP spid="74" grpId="0" animBg="1"/>
      <p:bldP spid="7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68" grpId="0" animBg="1"/>
      <p:bldP spid="116" grpId="0" animBg="1"/>
      <p:bldP spid="117" grpId="0" animBg="1"/>
      <p:bldP spid="118" grpId="0" animBg="1"/>
      <p:bldP spid="82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uiExpand="1" build="p" bldLvl="2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1529</Words>
  <Application>Microsoft Office PowerPoint</Application>
  <PresentationFormat>On-screen Show (4:3)</PresentationFormat>
  <Paragraphs>342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Consolas</vt:lpstr>
      <vt:lpstr>Courier New</vt:lpstr>
      <vt:lpstr>Symbol</vt:lpstr>
      <vt:lpstr>Larissa</vt:lpstr>
      <vt:lpstr>Chapter 01: Introduction</vt:lpstr>
      <vt:lpstr>Outline</vt:lpstr>
      <vt:lpstr>What we‘ll be doing</vt:lpstr>
      <vt:lpstr>Learning Outcomes Today</vt:lpstr>
      <vt:lpstr>Motivational Example and its Analysis</vt:lpstr>
      <vt:lpstr>Motivational Example and its Analysis</vt:lpstr>
      <vt:lpstr>Motivational Example and its Analysis</vt:lpstr>
      <vt:lpstr>Motivational Example and its Analysis</vt:lpstr>
      <vt:lpstr>Motivational Example and its Analysis</vt:lpstr>
      <vt:lpstr>Motivational Example and its Analysis</vt:lpstr>
      <vt:lpstr>Strong Scalability Analysis for n = 1024</vt:lpstr>
      <vt:lpstr>Weak Scalability Analysis for n = 1024p</vt:lpstr>
      <vt:lpstr>The General Case and  the Compute-to-Communication Ratio</vt:lpstr>
      <vt:lpstr>Outline</vt:lpstr>
      <vt:lpstr>Distributed Memory Systems</vt:lpstr>
      <vt:lpstr>Shared Memory Systems</vt:lpstr>
      <vt:lpstr>Shared Memory Systems</vt:lpstr>
      <vt:lpstr>Parallel Program Design</vt:lpstr>
      <vt:lpstr>Discovering Parallelism (Prefix Sum)</vt:lpstr>
      <vt:lpstr>Partitioning Strategies</vt:lpstr>
      <vt:lpstr>Model Parallelism for Deep Learning</vt:lpstr>
      <vt:lpstr>Outline</vt:lpstr>
      <vt:lpstr>TOP500 Trends</vt:lpstr>
      <vt:lpstr>Heterogeneous HPC system and associated programming languages</vt:lpstr>
      <vt:lpstr>Homework 1</vt:lpstr>
      <vt:lpstr>Homework 1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x</dc:creator>
  <cp:lastModifiedBy>Gheith Abandah</cp:lastModifiedBy>
  <cp:revision>237</cp:revision>
  <cp:lastPrinted>2019-09-24T08:11:34Z</cp:lastPrinted>
  <dcterms:created xsi:type="dcterms:W3CDTF">2011-08-11T13:49:43Z</dcterms:created>
  <dcterms:modified xsi:type="dcterms:W3CDTF">2019-09-24T08:19:18Z</dcterms:modified>
</cp:coreProperties>
</file>