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322" r:id="rId2"/>
    <p:sldId id="323" r:id="rId3"/>
    <p:sldId id="494" r:id="rId4"/>
    <p:sldId id="495" r:id="rId5"/>
    <p:sldId id="505" r:id="rId6"/>
    <p:sldId id="496" r:id="rId7"/>
    <p:sldId id="498" r:id="rId8"/>
    <p:sldId id="500" r:id="rId9"/>
  </p:sldIdLst>
  <p:sldSz cx="9144000" cy="6858000" type="letter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109" d="100"/>
          <a:sy n="109" d="100"/>
        </p:scale>
        <p:origin x="16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245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719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3245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CPE 734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719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22F9432-307C-4BB8-A650-F9929A5BE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40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245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719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245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CPE 734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719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2A79A63-5F38-45D4-9449-4F06FD80E2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48794" y="6476978"/>
            <a:ext cx="829050" cy="27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02D3B7E1-B6C6-4616-A541-5974AA9FC8E1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54400" y="654050"/>
            <a:ext cx="3017838" cy="22621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1389" y="3227619"/>
            <a:ext cx="7283862" cy="306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61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t>CPE 734</a:t>
            </a:r>
            <a:endParaRPr lang="en-US" altLang="en-US" sz="10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2CC0D91B-9CE1-4346-A7E8-C8CF9253CE64}" type="slidenum"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D8E6-DF2A-4962-8109-702634928B9D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6B1B-A131-4066-97F9-E83043D36F9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79095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0D4E-6B0C-4728-8A93-437D11C7E2C4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5EA33-BD0D-4D33-BF22-71A83F2A93A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28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481D-7CDC-4E70-A996-2116B85FF71D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94B1-51CC-4B94-9AEC-2B2D6A43CDA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2720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FF57-204A-4099-93DA-8B5C171FD737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81BCC-D51F-4D61-872E-55A91412AA9C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713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596F-DFE7-415D-B915-4B9B079C863F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52CB0-3AAB-4D31-A4AB-8F913ED0341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2365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250D3-CF5C-4313-BDCA-7FBC365A2DC6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0AA5-A5A7-4810-A974-AFE56455FE83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9079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AC41-871A-4B98-977F-E1A5A8432A73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931F8-EE60-472A-B6CA-485E90BFF4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22753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5EB1-2DB1-45D7-8FCA-6C513A17DEC1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2B54-B7D3-4B23-A0CA-3702DDCE8D2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3230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C740-270A-4D4F-B5F2-10169F1F53E3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114D-28EE-4DB7-9E7E-B01CE28BCA4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4470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2AD7-A8E1-4637-812E-0EFA0A8833DC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25138-EDE5-4513-9DB9-D65C419F267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4164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1635-C54A-4493-9F72-5136F9D93116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85004-DF46-4757-BED8-139899B14F8E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07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2812EE2-B326-4ABC-B362-8098B0058955}" type="datetime1">
              <a:rPr lang="en-US"/>
              <a:pPr>
                <a:defRPr/>
              </a:pPr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3EA2FB47-5931-43B0-8BF9-D3B3E37A9C2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andah.com/gheith" TargetMode="External"/><Relationship Id="rId2" Type="http://schemas.openxmlformats.org/officeDocument/2006/relationships/hyperlink" Target="mailto:abandah@ju.edu.j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groups/695454750958228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jo/books?hl=en&amp;lr=&amp;id=-y9HDgAAQBAJ" TargetMode="External"/><Relationship Id="rId2" Type="http://schemas.openxmlformats.org/officeDocument/2006/relationships/hyperlink" Target="https://parallelprogrammingboo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-users.cs.umn.edu/~karypis/parbook/" TargetMode="External"/><Relationship Id="rId5" Type="http://schemas.openxmlformats.org/officeDocument/2006/relationships/hyperlink" Target="https://www.elsevier.com/books/programming-massively-parallel-processors/kirk/978-0-12-811986-0" TargetMode="External"/><Relationship Id="rId4" Type="http://schemas.openxmlformats.org/officeDocument/2006/relationships/hyperlink" Target="http://www.abandah.com/gheith/?page_id=222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Master-in-Computer-Engineering-and-Networks-in-the-University-of-Jordan/25706784107989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 smtClean="0"/>
              <a:t>CPE734: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Advanced </a:t>
            </a:r>
            <a:r>
              <a:rPr lang="en-US" sz="4000" b="1" dirty="0" smtClean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Parallel Processing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Course Information</a:t>
            </a:r>
          </a:p>
          <a:p>
            <a:pPr eaLnBrk="1" hangingPunct="1"/>
            <a:r>
              <a:rPr lang="en-US" altLang="en-US" dirty="0" smtClean="0"/>
              <a:t>Textbook and References</a:t>
            </a:r>
          </a:p>
          <a:p>
            <a:pPr eaLnBrk="1" hangingPunct="1"/>
            <a:r>
              <a:rPr lang="en-US" altLang="en-US" dirty="0" smtClean="0"/>
              <a:t>Course Outline</a:t>
            </a:r>
          </a:p>
          <a:p>
            <a:pPr eaLnBrk="1" hangingPunct="1"/>
            <a:r>
              <a:rPr lang="en-US" altLang="en-US" dirty="0" smtClean="0"/>
              <a:t>Grading</a:t>
            </a:r>
          </a:p>
          <a:p>
            <a:pPr eaLnBrk="1" hangingPunct="1"/>
            <a:r>
              <a:rPr lang="en-US" altLang="en-US" dirty="0" smtClean="0"/>
              <a:t>Policies</a:t>
            </a:r>
          </a:p>
          <a:p>
            <a:pPr eaLnBrk="1" hangingPunct="1"/>
            <a:r>
              <a:rPr lang="en-US" altLang="en-US" dirty="0" smtClean="0"/>
              <a:t>Important Dates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2EB0F0-3DEF-4008-B008-6DD6936669D7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Instructor: 	</a:t>
            </a:r>
            <a:r>
              <a:rPr lang="en-US" b="1" dirty="0" smtClean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Email: 		</a:t>
            </a:r>
            <a:r>
              <a:rPr lang="en-US" b="1" dirty="0" smtClean="0">
                <a:hlinkClick r:id="rId2"/>
              </a:rPr>
              <a:t>abandah@ju.edu.jo</a:t>
            </a:r>
            <a:r>
              <a:rPr lang="en-US" b="1" dirty="0" smtClean="0"/>
              <a:t>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Office: 		</a:t>
            </a:r>
            <a:r>
              <a:rPr lang="en-US" b="1" dirty="0" smtClean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Home page: 	</a:t>
            </a:r>
            <a:r>
              <a:rPr lang="en-US" b="1" dirty="0" smtClean="0">
                <a:hlinkClick r:id="rId3"/>
              </a:rPr>
              <a:t>http://www.abandah.com/gheith</a:t>
            </a:r>
            <a:r>
              <a:rPr lang="en-US" b="1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Facebook group:</a:t>
            </a:r>
            <a:endParaRPr lang="en-US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b="1" dirty="0" smtClean="0">
                <a:hlinkClick r:id="rId4"/>
              </a:rPr>
              <a:t>https://www.facebook.com/groups/695454750958228/</a:t>
            </a:r>
            <a:r>
              <a:rPr lang="en-US" sz="2800" b="1" dirty="0" smtClean="0"/>
              <a:t> 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Prerequisites:	</a:t>
            </a:r>
            <a:r>
              <a:rPr lang="en-US" b="1" dirty="0" smtClean="0"/>
              <a:t>Advanced Computer Arch.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 hours: 	</a:t>
            </a:r>
            <a:r>
              <a:rPr lang="en-US" b="1" dirty="0"/>
              <a:t>Sun through Thu, 12:30 – 13:30</a:t>
            </a:r>
            <a:endParaRPr lang="fr-FR" b="1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BCFFA6C-76AD-48C9-B36C-2772B8BFF07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21486" cy="493236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ea typeface="Times New Roman"/>
                <a:cs typeface="Times New Roman"/>
              </a:rPr>
              <a:t>Required books</a:t>
            </a:r>
            <a:endParaRPr lang="en-US" sz="2000" b="1" dirty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B. Schmidt, et al. Parallel Programming: Concepts and Practice. Morgan Kaufmann, 2017. </a:t>
            </a:r>
            <a:r>
              <a:rPr lang="en-US" sz="2000" dirty="0" smtClean="0">
                <a:ea typeface="Times New Roman"/>
                <a:cs typeface="Times New Roman"/>
                <a:hlinkClick r:id="rId2"/>
              </a:rPr>
              <a:t>Slides</a:t>
            </a:r>
            <a:r>
              <a:rPr lang="en-US" sz="2000" dirty="0" smtClean="0">
                <a:ea typeface="Times New Roman"/>
                <a:cs typeface="Times New Roman"/>
              </a:rPr>
              <a:t>, </a:t>
            </a:r>
            <a:r>
              <a:rPr lang="en-US" sz="2000" dirty="0">
                <a:ea typeface="Times New Roman"/>
                <a:cs typeface="Times New Roman"/>
                <a:hlinkClick r:id="rId3"/>
              </a:rPr>
              <a:t>Google </a:t>
            </a:r>
            <a:r>
              <a:rPr lang="en-US" sz="2000" dirty="0" smtClean="0">
                <a:ea typeface="Times New Roman"/>
                <a:cs typeface="Times New Roman"/>
                <a:hlinkClick r:id="rId3"/>
              </a:rPr>
              <a:t>Books</a:t>
            </a:r>
            <a:endParaRPr lang="en-US" sz="2000" dirty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P. Pacheco. An Introduction to Parallel Programming, Morgan Kaufmann, 2011.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  <a:hlinkClick r:id="rId4"/>
              </a:rPr>
              <a:t>Instructor’s </a:t>
            </a:r>
            <a:r>
              <a:rPr lang="en-US" sz="2000" dirty="0" smtClean="0">
                <a:ea typeface="Times New Roman"/>
                <a:cs typeface="Times New Roman"/>
                <a:hlinkClick r:id="rId4"/>
              </a:rPr>
              <a:t>slides</a:t>
            </a:r>
            <a:endParaRPr lang="en-US" sz="2000" dirty="0">
              <a:ea typeface="Times New Roman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Times New Roman"/>
                <a:cs typeface="Times New Roman"/>
              </a:rPr>
              <a:t>Recommended </a:t>
            </a:r>
            <a:r>
              <a:rPr lang="en-US" sz="2000" b="1" dirty="0" smtClean="0">
                <a:ea typeface="Times New Roman"/>
                <a:cs typeface="Times New Roman"/>
              </a:rPr>
              <a:t>books</a:t>
            </a:r>
            <a:endParaRPr lang="en-US" sz="2000" b="1" dirty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Hennessy and Patterson. Computer Architecture: A Quantitative Approach, 6th ed., Morgan Kaufmann, Elsevier Inc., 2017.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D. Kirk and W-M </a:t>
            </a:r>
            <a:r>
              <a:rPr lang="en-US" sz="2000" dirty="0" err="1">
                <a:ea typeface="Times New Roman"/>
                <a:cs typeface="Times New Roman"/>
              </a:rPr>
              <a:t>Hwu</a:t>
            </a:r>
            <a:r>
              <a:rPr lang="en-US" sz="2000" dirty="0">
                <a:ea typeface="Times New Roman"/>
                <a:cs typeface="Times New Roman"/>
              </a:rPr>
              <a:t>. Programming Massively Parallel Processors: A Hands-on Approach, 3</a:t>
            </a:r>
            <a:r>
              <a:rPr lang="en-US" sz="2000" baseline="30000" dirty="0">
                <a:ea typeface="Times New Roman"/>
                <a:cs typeface="Times New Roman"/>
              </a:rPr>
              <a:t>rd</a:t>
            </a:r>
            <a:r>
              <a:rPr lang="en-US" sz="2000" dirty="0">
                <a:ea typeface="Times New Roman"/>
                <a:cs typeface="Times New Roman"/>
              </a:rPr>
              <a:t> ed., Morgan Kaufmann, 2016.  </a:t>
            </a:r>
            <a:r>
              <a:rPr lang="en-US" sz="2000" dirty="0" smtClean="0">
                <a:ea typeface="Times New Roman"/>
                <a:cs typeface="Times New Roman"/>
                <a:hlinkClick r:id="rId5"/>
              </a:rPr>
              <a:t>Link</a:t>
            </a:r>
            <a:endParaRPr lang="en-US" sz="2000" dirty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A. </a:t>
            </a:r>
            <a:r>
              <a:rPr lang="en-US" sz="2000" dirty="0" err="1">
                <a:ea typeface="Times New Roman"/>
                <a:cs typeface="Times New Roman"/>
              </a:rPr>
              <a:t>Grama</a:t>
            </a:r>
            <a:r>
              <a:rPr lang="en-US" sz="2000" dirty="0">
                <a:ea typeface="Times New Roman"/>
                <a:cs typeface="Times New Roman"/>
              </a:rPr>
              <a:t>, A. Gupta, G. </a:t>
            </a:r>
            <a:r>
              <a:rPr lang="en-US" sz="2000" dirty="0" err="1">
                <a:ea typeface="Times New Roman"/>
                <a:cs typeface="Times New Roman"/>
              </a:rPr>
              <a:t>Karypis</a:t>
            </a:r>
            <a:r>
              <a:rPr lang="en-US" sz="2000" dirty="0">
                <a:ea typeface="Times New Roman"/>
                <a:cs typeface="Times New Roman"/>
              </a:rPr>
              <a:t>, V. Kumar. Introduction to Parallel Computing, 2nd edition, 2010.  </a:t>
            </a:r>
            <a:r>
              <a:rPr lang="en-US" sz="2000" dirty="0" smtClean="0">
                <a:ea typeface="Times New Roman"/>
                <a:cs typeface="Times New Roman"/>
                <a:hlinkClick r:id="rId6"/>
              </a:rPr>
              <a:t>Link</a:t>
            </a:r>
            <a:endParaRPr lang="en-US" sz="2000" dirty="0"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a typeface="Times New Roman"/>
                <a:cs typeface="Times New Roman"/>
              </a:rPr>
              <a:t>Michael J. Quinn. Parallel programming in C with MPI and </a:t>
            </a:r>
            <a:r>
              <a:rPr lang="en-US" sz="2000" dirty="0" err="1">
                <a:ea typeface="Times New Roman"/>
                <a:cs typeface="Times New Roman"/>
              </a:rPr>
              <a:t>OpenMP</a:t>
            </a:r>
            <a:r>
              <a:rPr lang="en-US" sz="2000" dirty="0">
                <a:ea typeface="Times New Roman"/>
                <a:cs typeface="Times New Roman"/>
              </a:rPr>
              <a:t>, 2003.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ea typeface="Times New Roman"/>
                <a:cs typeface="Times New Roman"/>
              </a:rPr>
              <a:t>D</a:t>
            </a:r>
            <a:r>
              <a:rPr lang="en-US" sz="2000" dirty="0">
                <a:ea typeface="Times New Roman"/>
                <a:cs typeface="Times New Roman"/>
              </a:rPr>
              <a:t>. Culler and J.P. Singh with A. Gupta. Parallel Computer Architecture: A Hardware/Software Approach, Morgan Kaufmann, 1998. 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C890A0B-76CB-4050-AD51-1E584CF0CD7D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Course Outline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1BCC-D51F-4D61-872E-55A91412AA9C}" type="slidenum">
              <a:rPr lang="en-US" altLang="en-US" smtClean="0"/>
              <a:pPr/>
              <a:t>5</a:t>
            </a:fld>
            <a:endParaRPr lang="en-US" altLang="en-US" b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273929"/>
              </p:ext>
            </p:extLst>
          </p:nvPr>
        </p:nvGraphicFramePr>
        <p:xfrm>
          <a:off x="537030" y="1940049"/>
          <a:ext cx="7837714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2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Topic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Week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Reference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Introduction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1/1 &amp; 3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Theoretical Background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1/2 &amp; 3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Modern Architectures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1/3 &amp; 3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Shared-memory programming with Pthreads and OpenMP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2/4-5 &amp; 3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Distributed-memory programming in MPI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2/3 &amp; 3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Parallel programs development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2/6 &amp; 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Grading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Programming </a:t>
            </a:r>
            <a:r>
              <a:rPr lang="en-US" altLang="en-US" dirty="0"/>
              <a:t>Assignments		30% </a:t>
            </a:r>
          </a:p>
          <a:p>
            <a:pPr eaLnBrk="1" hangingPunct="1"/>
            <a:r>
              <a:rPr lang="en-US" altLang="en-US" dirty="0" smtClean="0"/>
              <a:t>Midterm Exam 				30% </a:t>
            </a:r>
          </a:p>
          <a:p>
            <a:pPr eaLnBrk="1" hangingPunct="1"/>
            <a:r>
              <a:rPr lang="en-US" altLang="en-US" dirty="0" smtClean="0"/>
              <a:t>Final Exam 					40%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16FED58-92CB-4AB4-A70D-2F383B9C40F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Policies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Attendance is required</a:t>
            </a:r>
          </a:p>
          <a:p>
            <a:pPr eaLnBrk="1" hangingPunct="1"/>
            <a:r>
              <a:rPr lang="en-US" altLang="en-US" dirty="0" smtClean="0"/>
              <a:t>All submitted work must be yours</a:t>
            </a:r>
          </a:p>
          <a:p>
            <a:pPr eaLnBrk="1" hangingPunct="1"/>
            <a:r>
              <a:rPr lang="en-US" altLang="en-US" dirty="0" smtClean="0"/>
              <a:t>Cheating will not be tolerated</a:t>
            </a:r>
          </a:p>
          <a:p>
            <a:pPr eaLnBrk="1" hangingPunct="1"/>
            <a:r>
              <a:rPr lang="en-US" altLang="en-US" dirty="0" smtClean="0"/>
              <a:t>Open-book exams</a:t>
            </a:r>
          </a:p>
          <a:p>
            <a:pPr eaLnBrk="1" hangingPunct="1"/>
            <a:r>
              <a:rPr lang="en-US" altLang="en-US" dirty="0" smtClean="0"/>
              <a:t>Join the Facebook group</a:t>
            </a:r>
          </a:p>
          <a:p>
            <a:pPr eaLnBrk="1" hangingPunct="1"/>
            <a:r>
              <a:rPr lang="en-US" altLang="en-US" dirty="0" smtClean="0"/>
              <a:t>Check program announcements at: </a:t>
            </a:r>
            <a:r>
              <a:rPr lang="en-US" altLang="en-US" sz="2800" dirty="0" smtClean="0">
                <a:hlinkClick r:id="rId2"/>
              </a:rPr>
              <a:t>http://www.facebook.com/pages/Master-in-Computer-Engineering-and-Networks-in-the-University-of-Jordan/257067841079897</a:t>
            </a:r>
            <a:r>
              <a:rPr lang="en-US" altLang="en-US" sz="2800" dirty="0" smtClean="0"/>
              <a:t>  </a:t>
            </a:r>
            <a:endParaRPr lang="en-US" alt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D0FAE8E-FD62-4EDA-9382-E3A9E0F91BC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112844"/>
              </p:ext>
            </p:extLst>
          </p:nvPr>
        </p:nvGraphicFramePr>
        <p:xfrm>
          <a:off x="696686" y="2079613"/>
          <a:ext cx="7794852" cy="256007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8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Tue 24 Sep,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First Lecture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Tue 12 Nov,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Midterm Exam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Tue </a:t>
                      </a:r>
                      <a:r>
                        <a:rPr lang="en-GB" sz="30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26 </a:t>
                      </a: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Dec,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Last Lecture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Jan 5 – 13, 2020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Final Exam Period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  <a:buFontTx/>
              <a:buNone/>
            </a:pPr>
            <a:fld id="{AE8A4868-6F19-4026-8F1A-410565D315E0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 algn="l"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Pages>12</Pages>
  <Words>313</Words>
  <Application>Microsoft Office PowerPoint</Application>
  <PresentationFormat>Letter Paper (8.5x11 in)</PresentationFormat>
  <Paragraphs>83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SimSun</vt:lpstr>
      <vt:lpstr>Arial</vt:lpstr>
      <vt:lpstr>Calibri</vt:lpstr>
      <vt:lpstr>Helvetica</vt:lpstr>
      <vt:lpstr>Times New Roman</vt:lpstr>
      <vt:lpstr>Office Theme</vt:lpstr>
      <vt:lpstr>CPE734: Advanced Parallel Processing  Course Introduction</vt:lpstr>
      <vt:lpstr>Outline</vt:lpstr>
      <vt:lpstr>Course Information</vt:lpstr>
      <vt:lpstr>Textbook and References</vt:lpstr>
      <vt:lpstr>Course Outline</vt:lpstr>
      <vt:lpstr>Grading</vt:lpstr>
      <vt:lpstr>Policies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CPE734_Introduction</dc:title>
  <dc:creator>Dr. Gheith Abandah</dc:creator>
  <cp:lastModifiedBy>Gheith Abandah</cp:lastModifiedBy>
  <cp:revision>113</cp:revision>
  <cp:lastPrinted>2019-09-24T05:55:21Z</cp:lastPrinted>
  <dcterms:created xsi:type="dcterms:W3CDTF">2005-01-12T15:15:41Z</dcterms:created>
  <dcterms:modified xsi:type="dcterms:W3CDTF">2019-09-24T06:01:52Z</dcterms:modified>
</cp:coreProperties>
</file>