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322" r:id="rId2"/>
    <p:sldId id="323" r:id="rId3"/>
    <p:sldId id="494" r:id="rId4"/>
    <p:sldId id="495" r:id="rId5"/>
    <p:sldId id="505" r:id="rId6"/>
    <p:sldId id="496" r:id="rId7"/>
    <p:sldId id="498" r:id="rId8"/>
    <p:sldId id="500" r:id="rId9"/>
  </p:sldIdLst>
  <p:sldSz cx="9144000" cy="6858000" type="letter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5FC02"/>
    <a:srgbClr val="FBBA03"/>
    <a:srgbClr val="0332B7"/>
    <a:srgbClr val="000000"/>
    <a:srgbClr val="114FFB"/>
    <a:srgbClr val="7B00E4"/>
    <a:srgbClr val="EFFB03"/>
    <a:srgbClr val="F90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4595" autoAdjust="0"/>
  </p:normalViewPr>
  <p:slideViewPr>
    <p:cSldViewPr snapToGrid="0">
      <p:cViewPr varScale="1">
        <p:scale>
          <a:sx n="66" d="100"/>
          <a:sy n="66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96"/>
    </p:cViewPr>
  </p:sorterViewPr>
  <p:notesViewPr>
    <p:cSldViewPr snapToGrid="0">
      <p:cViewPr varScale="1">
        <p:scale>
          <a:sx n="50" d="100"/>
          <a:sy n="50" d="100"/>
        </p:scale>
        <p:origin x="-1830" y="-102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2225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7150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22225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7150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</a:defRPr>
            </a:lvl1pPr>
          </a:lstStyle>
          <a:p>
            <a:fld id="{222F9432-307C-4BB8-A650-F9929A5BEA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340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2225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7150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2225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7150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32A79A63-5F38-45D4-9449-4F06FD80E2C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984500" y="9458325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16" tIns="46508" rIns="93016" bIns="46508">
            <a:spAutoFit/>
          </a:bodyPr>
          <a:lstStyle>
            <a:lvl1pPr defTabSz="919163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919163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300" b="0">
                <a:solidFill>
                  <a:schemeClr val="tx1"/>
                </a:solidFill>
              </a:rPr>
              <a:t>Page </a:t>
            </a:r>
            <a:fld id="{02D3B7E1-B6C6-4616-A541-5974AA9FC8E1}" type="slidenum">
              <a:rPr lang="en-US" altLang="en-US" sz="1300" b="0">
                <a:solidFill>
                  <a:schemeClr val="tx1"/>
                </a:solidFill>
              </a:rPr>
              <a:pPr algn="ctr">
                <a:lnSpc>
                  <a:spcPct val="90000"/>
                </a:lnSpc>
              </a:pPr>
              <a:t>‹#›</a:t>
            </a:fld>
            <a:endParaRPr lang="en-US" altLang="en-US" sz="1300" b="0">
              <a:solidFill>
                <a:schemeClr val="tx1"/>
              </a:solidFill>
            </a:endParaRP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955675"/>
            <a:ext cx="4403725" cy="33035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3288"/>
            <a:ext cx="498792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17" tIns="48008" rIns="97517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161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r>
              <a:rPr lang="en-US" altLang="en-US" sz="1000" b="0" smtClean="0">
                <a:solidFill>
                  <a:schemeClr val="tx1"/>
                </a:solidFill>
                <a:latin typeface="Times New Roman" pitchFamily="18" charset="0"/>
              </a:rPr>
              <a:t>CS252 S05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fld id="{2CC0D91B-9CE1-4346-A7E8-C8CF9253CE64}" type="slidenum">
              <a:rPr lang="en-US" altLang="en-US" sz="1000" b="0">
                <a:solidFill>
                  <a:schemeClr val="tx1"/>
                </a:solidFill>
                <a:latin typeface="Times New Roman" pitchFamily="18" charset="0"/>
              </a:rPr>
              <a:pPr/>
              <a:t>1</a:t>
            </a:fld>
            <a:endParaRPr lang="en-US" altLang="en-US" sz="10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6D8E6-DF2A-4962-8109-702634928B9D}" type="datetime1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E6B1B-A131-4066-97F9-E83043D36F98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790958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F0D4E-6B0C-4728-8A93-437D11C7E2C4}" type="datetime1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5EA33-BD0D-4D33-BF22-71A83F2A93A8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928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2481D-7CDC-4E70-A996-2116B85FF71D}" type="datetime1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94B1-51CC-4B94-9AEC-2B2D6A43CDA7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32720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BFF57-204A-4099-93DA-8B5C171FD737}" type="datetime1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81BCC-D51F-4D61-872E-55A91412AA9C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27137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596F-DFE7-415D-B915-4B9B079C863F}" type="datetime1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52CB0-3AAB-4D31-A4AB-8F913ED0341B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22365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250D3-CF5C-4313-BDCA-7FBC365A2DC6}" type="datetime1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E0AA5-A5A7-4810-A974-AFE56455FE83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99079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9AC41-871A-4B98-977F-E1A5A8432A73}" type="datetime1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931F8-EE60-472A-B6CA-485E90BFF455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227531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5EB1-2DB1-45D7-8FCA-6C513A17DEC1}" type="datetime1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B2B54-B7D3-4B23-A0CA-3702DDCE8D24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32307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CC740-270A-4D4F-B5F2-10169F1F53E3}" type="datetime1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9114D-28EE-4DB7-9E7E-B01CE28BCA44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444706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C2AD7-A8E1-4637-812E-0EFA0A8833DC}" type="datetime1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25138-EDE5-4513-9DB9-D65C419F2674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84164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D1635-C54A-4493-9F72-5136F9D93116}" type="datetime1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85004-DF46-4757-BED8-139899B14F8E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2079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2812EE2-B326-4ABC-B362-8098B0058955}" type="datetime1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rgbClr val="898989"/>
                </a:solidFill>
              </a:defRPr>
            </a:lvl1pPr>
          </a:lstStyle>
          <a:p>
            <a:fld id="{3EA2FB47-5931-43B0-8BF9-D3B3E37A9C20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andah.com/gheith" TargetMode="External"/><Relationship Id="rId2" Type="http://schemas.openxmlformats.org/officeDocument/2006/relationships/hyperlink" Target="mailto:abandah@ju.edu.j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ebook.com/groups/1439049336332310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andah.com/gheith/?page_id=221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pages/Master-in-Computer-Engineering-and-Networks-in-the-University-of-Jordan/25706784107989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98650"/>
            <a:ext cx="7753350" cy="16668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b="1" dirty="0" smtClean="0"/>
              <a:t>CPE731: </a:t>
            </a:r>
            <a:r>
              <a:rPr lang="en-US" sz="4000" b="1" dirty="0">
                <a:solidFill>
                  <a:prstClr val="black"/>
                </a:solidFill>
                <a:latin typeface="Helvetica" pitchFamily="34" charset="0"/>
                <a:ea typeface="+mn-ea"/>
                <a:cs typeface="Arial" charset="0"/>
              </a:rPr>
              <a:t>Advanced Computer Architecture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Course Introduction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71575" y="4289425"/>
            <a:ext cx="6900863" cy="12954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Prof. Gheith Abandah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ar-JO" dirty="0" smtClean="0"/>
              <a:t>أ.د. غيث علي عبندة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Outline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Course Information</a:t>
            </a:r>
          </a:p>
          <a:p>
            <a:pPr eaLnBrk="1" hangingPunct="1"/>
            <a:r>
              <a:rPr lang="en-US" altLang="en-US" dirty="0" smtClean="0"/>
              <a:t>Textbook and References</a:t>
            </a:r>
          </a:p>
          <a:p>
            <a:pPr eaLnBrk="1" hangingPunct="1"/>
            <a:r>
              <a:rPr lang="en-US" altLang="en-US" dirty="0" smtClean="0"/>
              <a:t>Course Outline</a:t>
            </a:r>
          </a:p>
          <a:p>
            <a:pPr eaLnBrk="1" hangingPunct="1"/>
            <a:r>
              <a:rPr lang="en-US" altLang="en-US" dirty="0" smtClean="0"/>
              <a:t>Grading</a:t>
            </a:r>
          </a:p>
          <a:p>
            <a:pPr eaLnBrk="1" hangingPunct="1"/>
            <a:r>
              <a:rPr lang="en-US" altLang="en-US" dirty="0" smtClean="0"/>
              <a:t>Policies</a:t>
            </a:r>
          </a:p>
          <a:p>
            <a:pPr eaLnBrk="1" hangingPunct="1"/>
            <a:r>
              <a:rPr lang="en-US" altLang="en-US" dirty="0" smtClean="0"/>
              <a:t>Important Dates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8B2EB0F0-3DEF-4008-B008-6DD6936669D7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Course Information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Instructor: 	</a:t>
            </a:r>
            <a:r>
              <a:rPr lang="en-US" b="1" dirty="0" smtClean="0"/>
              <a:t>Prof. Gheith Abandah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Email: 		</a:t>
            </a:r>
            <a:r>
              <a:rPr lang="en-US" b="1" dirty="0" smtClean="0">
                <a:hlinkClick r:id="rId2"/>
              </a:rPr>
              <a:t>abandah@ju.edu.jo</a:t>
            </a:r>
            <a:r>
              <a:rPr lang="en-US" b="1" dirty="0" smtClean="0"/>
              <a:t> 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Office: 		</a:t>
            </a:r>
            <a:r>
              <a:rPr lang="en-US" b="1" dirty="0" smtClean="0"/>
              <a:t>CPE 406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Home page: 	</a:t>
            </a:r>
            <a:r>
              <a:rPr lang="en-US" b="1" dirty="0" smtClean="0">
                <a:hlinkClick r:id="rId3"/>
              </a:rPr>
              <a:t>http://www.abandah.com/gheith</a:t>
            </a:r>
            <a:r>
              <a:rPr lang="en-US" b="1" dirty="0" smtClean="0"/>
              <a:t>  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Facebook group:</a:t>
            </a:r>
            <a:endParaRPr lang="en-US" dirty="0"/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b="1" dirty="0">
                <a:hlinkClick r:id="rId4"/>
              </a:rPr>
              <a:t>https://www.facebook.com/groups/1439049336332310</a:t>
            </a:r>
            <a:r>
              <a:rPr lang="en-US" sz="2800" b="1" dirty="0" smtClean="0">
                <a:hlinkClick r:id="rId4"/>
              </a:rPr>
              <a:t>/</a:t>
            </a:r>
            <a:r>
              <a:rPr lang="en-US" sz="2800" b="1" dirty="0" smtClean="0"/>
              <a:t> 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Prerequisites:	</a:t>
            </a:r>
            <a:r>
              <a:rPr lang="en-US" b="1" dirty="0" smtClean="0"/>
              <a:t>None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Office hours: 	</a:t>
            </a:r>
            <a:r>
              <a:rPr lang="en-US" b="1" dirty="0"/>
              <a:t>Sun through Thu, 12:30 – 13:30</a:t>
            </a:r>
            <a:endParaRPr lang="fr-FR" b="1" dirty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BCFFA6C-76AD-48C9-B36C-2772B8BFF07A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Textbook and References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00013" y="1371600"/>
            <a:ext cx="9043987" cy="4932363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dirty="0"/>
              <a:t>Hennessy and Patterson. Computer Architecture: A Quantitative Approach, </a:t>
            </a:r>
            <a:r>
              <a:rPr lang="en-US" sz="2000" b="1" dirty="0" smtClean="0"/>
              <a:t>6th </a:t>
            </a:r>
            <a:r>
              <a:rPr lang="en-US" sz="2000" b="1" dirty="0"/>
              <a:t>ed., Morgan Kaufmann, </a:t>
            </a:r>
            <a:r>
              <a:rPr lang="en-US" sz="2000" b="1" dirty="0" smtClean="0"/>
              <a:t>2017.</a:t>
            </a:r>
            <a:endParaRPr lang="en-US" sz="2000" dirty="0" smtClean="0"/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US" sz="2400" dirty="0"/>
              <a:t>Course slides at: 	</a:t>
            </a:r>
            <a:r>
              <a:rPr lang="en-US" sz="2000" dirty="0" smtClean="0">
                <a:hlinkClick r:id="rId2"/>
              </a:rPr>
              <a:t>http://www.abandah.com/gheith/?page_id=2211</a:t>
            </a:r>
            <a:r>
              <a:rPr lang="en-US" sz="2000" dirty="0" smtClean="0"/>
              <a:t> </a:t>
            </a:r>
            <a:endParaRPr lang="en-US" sz="2000" dirty="0"/>
          </a:p>
          <a:p>
            <a:pPr eaLnBrk="1" hangingPunct="1">
              <a:defRPr/>
            </a:pPr>
            <a:r>
              <a:rPr lang="en-US" sz="2400" dirty="0" smtClean="0"/>
              <a:t>References:</a:t>
            </a:r>
          </a:p>
          <a:p>
            <a:pPr lvl="1" eaLnBrk="1" hangingPunct="1">
              <a:defRPr/>
            </a:pPr>
            <a:r>
              <a:rPr lang="en-US" sz="2000" dirty="0"/>
              <a:t>Patterson and Hennessy. Computer Organization &amp; Design: The Hardware/Software Interface, </a:t>
            </a:r>
            <a:r>
              <a:rPr lang="en-US" sz="2000" dirty="0" smtClean="0"/>
              <a:t>RISC-V ed</a:t>
            </a:r>
            <a:r>
              <a:rPr lang="en-US" sz="2000" dirty="0"/>
              <a:t>., Morgan Kaufmann, </a:t>
            </a:r>
            <a:r>
              <a:rPr lang="en-US" sz="2000" dirty="0" smtClean="0"/>
              <a:t>2018.</a:t>
            </a:r>
          </a:p>
          <a:p>
            <a:pPr lvl="1" eaLnBrk="1" hangingPunct="1">
              <a:defRPr/>
            </a:pPr>
            <a:r>
              <a:rPr lang="en-US" sz="2000" dirty="0"/>
              <a:t>J. P. Shen and M. H. </a:t>
            </a:r>
            <a:r>
              <a:rPr lang="en-US" sz="2000" dirty="0" err="1"/>
              <a:t>Lipasti</a:t>
            </a:r>
            <a:r>
              <a:rPr lang="en-US" sz="2000" dirty="0"/>
              <a:t>. Modern Processor Design: Fundamentals of Superscalar Processors, Mc </a:t>
            </a:r>
            <a:r>
              <a:rPr lang="en-US" sz="2000" dirty="0" err="1"/>
              <a:t>Graw</a:t>
            </a:r>
            <a:r>
              <a:rPr lang="en-US" sz="2000" dirty="0"/>
              <a:t> Hill, 2005</a:t>
            </a:r>
            <a:r>
              <a:rPr lang="en-US" sz="2000" dirty="0" smtClean="0"/>
              <a:t>.</a:t>
            </a:r>
            <a:endParaRPr lang="en-US" sz="2000" dirty="0"/>
          </a:p>
          <a:p>
            <a:pPr lvl="1" eaLnBrk="1" hangingPunct="1">
              <a:defRPr/>
            </a:pPr>
            <a:r>
              <a:rPr lang="en-US" sz="2000" dirty="0"/>
              <a:t>D. Culler and J.P. Singh with A. Gupta. Parallel Computer Architecture: A Hardware/Software Approach, Morgan Kaufmann, 1998. </a:t>
            </a:r>
          </a:p>
          <a:p>
            <a:pPr lvl="1" eaLnBrk="1" hangingPunct="1">
              <a:defRPr/>
            </a:pPr>
            <a:r>
              <a:rPr lang="en-US" sz="2000" dirty="0"/>
              <a:t>J. Hayes. Computer Architecture and Organization, 3rd ed., McGraw-Hill, 1998.</a:t>
            </a:r>
          </a:p>
          <a:p>
            <a:pPr lvl="1" eaLnBrk="1" hangingPunct="1">
              <a:defRPr/>
            </a:pPr>
            <a:r>
              <a:rPr lang="en-US" sz="2000" dirty="0"/>
              <a:t>Readings in Computer Architecture, Mark Hill (Editor), Norman </a:t>
            </a:r>
            <a:r>
              <a:rPr lang="en-US" sz="2000" dirty="0" err="1"/>
              <a:t>Jouppi</a:t>
            </a:r>
            <a:r>
              <a:rPr lang="en-US" sz="2000" dirty="0"/>
              <a:t> (Editor), </a:t>
            </a:r>
            <a:r>
              <a:rPr lang="en-US" sz="2000" dirty="0" err="1"/>
              <a:t>Gurindar</a:t>
            </a:r>
            <a:r>
              <a:rPr lang="en-US" sz="2000" dirty="0"/>
              <a:t> </a:t>
            </a:r>
            <a:r>
              <a:rPr lang="en-US" sz="2000" dirty="0" err="1"/>
              <a:t>Sohi</a:t>
            </a:r>
            <a:r>
              <a:rPr lang="en-US" sz="2000" dirty="0"/>
              <a:t> (Editor), Morgan Kaufmann Publishing Co., Menlo Park, CA. </a:t>
            </a:r>
            <a:r>
              <a:rPr lang="en-US" sz="2000" dirty="0" smtClean="0"/>
              <a:t>1999.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EC890A0B-76CB-4050-AD51-1E584CF0CD7D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4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Course Outline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350456"/>
              </p:ext>
            </p:extLst>
          </p:nvPr>
        </p:nvGraphicFramePr>
        <p:xfrm>
          <a:off x="522514" y="1389740"/>
          <a:ext cx="7953828" cy="48268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18515"/>
                <a:gridCol w="1335313"/>
              </a:tblGrid>
              <a:tr h="5109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Topic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Week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12064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Fundamentals of Quantitative Design and Analysis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12064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Memory Hierarchy Design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12064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Instruction-Level Parallelism and Its Exploitation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12064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Data-Level Parallelism in Vector, SIMD, and GPU Architectures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12064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Multiprocessors Thread-Level Parallelism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10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12064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The Warehouse-Scale Computers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12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12064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Domain Specific Architectures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13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12064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Project Presentations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14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1BCC-D51F-4D61-872E-55A91412AA9C}" type="slidenum">
              <a:rPr lang="en-US" altLang="en-US" smtClean="0"/>
              <a:pPr/>
              <a:t>5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78223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Grading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Midterm Exam 			30% </a:t>
            </a:r>
          </a:p>
          <a:p>
            <a:pPr eaLnBrk="1" hangingPunct="1"/>
            <a:r>
              <a:rPr lang="en-US" altLang="en-US" b="1" dirty="0" smtClean="0"/>
              <a:t>Term Project				30% </a:t>
            </a:r>
          </a:p>
          <a:p>
            <a:pPr lvl="1"/>
            <a:r>
              <a:rPr lang="en-US" altLang="en-US" dirty="0" smtClean="0"/>
              <a:t>The student researches an active research topic in computer architecture.</a:t>
            </a:r>
          </a:p>
          <a:p>
            <a:pPr lvl="1"/>
            <a:r>
              <a:rPr lang="en-US" altLang="en-US" dirty="0" smtClean="0"/>
              <a:t>Teams: 1 student each</a:t>
            </a:r>
          </a:p>
          <a:p>
            <a:pPr lvl="1"/>
            <a:r>
              <a:rPr lang="en-US" altLang="en-US" dirty="0" smtClean="0"/>
              <a:t>More info later</a:t>
            </a:r>
          </a:p>
          <a:p>
            <a:pPr eaLnBrk="1" hangingPunct="1"/>
            <a:r>
              <a:rPr lang="en-US" altLang="en-US" b="1" dirty="0" smtClean="0"/>
              <a:t>Final Exam 				40% 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E16FED58-92CB-4AB4-A70D-2F383B9C40FA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6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Policies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Attendance is required</a:t>
            </a:r>
          </a:p>
          <a:p>
            <a:pPr eaLnBrk="1" hangingPunct="1"/>
            <a:r>
              <a:rPr lang="en-US" altLang="en-US" dirty="0" smtClean="0"/>
              <a:t>All submitted work must be yours</a:t>
            </a:r>
          </a:p>
          <a:p>
            <a:pPr eaLnBrk="1" hangingPunct="1"/>
            <a:r>
              <a:rPr lang="en-US" altLang="en-US" dirty="0" smtClean="0"/>
              <a:t>Cheating will not be tolerated</a:t>
            </a:r>
          </a:p>
          <a:p>
            <a:pPr eaLnBrk="1" hangingPunct="1"/>
            <a:r>
              <a:rPr lang="en-US" altLang="en-US" dirty="0" smtClean="0"/>
              <a:t>Open-book exams</a:t>
            </a:r>
          </a:p>
          <a:p>
            <a:pPr eaLnBrk="1" hangingPunct="1"/>
            <a:r>
              <a:rPr lang="en-US" altLang="en-US" dirty="0" smtClean="0"/>
              <a:t>Join the </a:t>
            </a:r>
            <a:r>
              <a:rPr lang="en-US" altLang="en-US" dirty="0" err="1" smtClean="0"/>
              <a:t>facebook</a:t>
            </a:r>
            <a:r>
              <a:rPr lang="en-US" altLang="en-US" dirty="0" smtClean="0"/>
              <a:t> group</a:t>
            </a:r>
          </a:p>
          <a:p>
            <a:pPr eaLnBrk="1" hangingPunct="1"/>
            <a:r>
              <a:rPr lang="en-US" altLang="en-US" dirty="0" smtClean="0"/>
              <a:t>Check program announcements at: </a:t>
            </a:r>
            <a:r>
              <a:rPr lang="en-US" altLang="en-US" sz="2800" dirty="0" smtClean="0">
                <a:hlinkClick r:id="rId2"/>
              </a:rPr>
              <a:t>http://www.facebook.com/pages/Master-in-Computer-Engineering-and-Networks-in-the-University-of-Jordan/257067841079897</a:t>
            </a:r>
            <a:r>
              <a:rPr lang="en-US" altLang="en-US" sz="2800" dirty="0" smtClean="0"/>
              <a:t>  </a:t>
            </a:r>
            <a:endParaRPr lang="en-US" altLang="en-US" dirty="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D0FAE8E-FD62-4EDA-9382-E3A9E0F91BCB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7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Important Dates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402"/>
              </p:ext>
            </p:extLst>
          </p:nvPr>
        </p:nvGraphicFramePr>
        <p:xfrm>
          <a:off x="719138" y="1528081"/>
          <a:ext cx="7772400" cy="457169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836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887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4001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Thu 26 Sep, 2019</a:t>
                      </a:r>
                      <a:endParaRPr lang="en-US" sz="3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First Lecture</a:t>
                      </a:r>
                      <a:endParaRPr lang="en-US" sz="3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Thu 14 Nov, 2019</a:t>
                      </a:r>
                      <a:endParaRPr lang="en-US" sz="3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Midterm Exam</a:t>
                      </a:r>
                      <a:endParaRPr lang="en-US" sz="3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Thu 28 Nov, 2019</a:t>
                      </a:r>
                      <a:endParaRPr lang="en-US" sz="3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dirty="0">
                          <a:effectLst/>
                          <a:latin typeface="+mn-lt"/>
                          <a:ea typeface="SimSun"/>
                          <a:cs typeface="Arial"/>
                        </a:rPr>
                        <a:t>Term project proposal is due</a:t>
                      </a:r>
                      <a:endParaRPr lang="en-US" sz="3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9727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Thu 12 Dec, 2019</a:t>
                      </a:r>
                      <a:endParaRPr lang="en-US" sz="3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dirty="0">
                          <a:effectLst/>
                          <a:latin typeface="+mn-lt"/>
                          <a:ea typeface="SimSun"/>
                          <a:cs typeface="Arial"/>
                        </a:rPr>
                        <a:t>Term project report is due and start of project demonstrations</a:t>
                      </a:r>
                      <a:endParaRPr lang="en-US" sz="3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Thu 19 Dec, 2019</a:t>
                      </a:r>
                      <a:endParaRPr lang="en-US" sz="3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Last Lecture</a:t>
                      </a:r>
                      <a:endParaRPr lang="en-US" sz="3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Jan 5 – 13, 2020</a:t>
                      </a:r>
                      <a:endParaRPr lang="en-US" sz="3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0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Final Exam Period</a:t>
                      </a:r>
                      <a:endParaRPr lang="en-US" sz="3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38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spcBef>
                <a:spcPct val="50000"/>
              </a:spcBef>
              <a:buFontTx/>
              <a:buNone/>
            </a:pPr>
            <a:fld id="{AE8A4868-6F19-4026-8F1A-410565D315E0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 algn="l">
                <a:spcBef>
                  <a:spcPct val="5000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2274</TotalTime>
  <Pages>12</Pages>
  <Words>202</Words>
  <Application>Microsoft Office PowerPoint</Application>
  <PresentationFormat>Letter Paper (8.5x11 in)</PresentationFormat>
  <Paragraphs>84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CPE731: Advanced Computer Architecture  Course Introduction</vt:lpstr>
      <vt:lpstr>Outline</vt:lpstr>
      <vt:lpstr>Course Information</vt:lpstr>
      <vt:lpstr>Textbook and References</vt:lpstr>
      <vt:lpstr>Course Outline</vt:lpstr>
      <vt:lpstr>Grading</vt:lpstr>
      <vt:lpstr>Policies</vt:lpstr>
      <vt:lpstr>Important Dates</vt:lpstr>
    </vt:vector>
  </TitlesOfParts>
  <Company>University of Jordan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CPE731_F19_Introduction</dc:title>
  <dc:creator>Dr. Gheith Abandah</dc:creator>
  <cp:lastModifiedBy>Dr. Gheith Abandah</cp:lastModifiedBy>
  <cp:revision>106</cp:revision>
  <cp:lastPrinted>2017-09-17T06:43:23Z</cp:lastPrinted>
  <dcterms:created xsi:type="dcterms:W3CDTF">2005-01-12T15:15:41Z</dcterms:created>
  <dcterms:modified xsi:type="dcterms:W3CDTF">2019-09-18T16:51:02Z</dcterms:modified>
</cp:coreProperties>
</file>