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12"/>
  </p:notesMasterIdLst>
  <p:handoutMasterIdLst>
    <p:handoutMasterId r:id="rId13"/>
  </p:handoutMasterIdLst>
  <p:sldIdLst>
    <p:sldId id="322" r:id="rId2"/>
    <p:sldId id="323" r:id="rId3"/>
    <p:sldId id="494" r:id="rId4"/>
    <p:sldId id="495" r:id="rId5"/>
    <p:sldId id="502" r:id="rId6"/>
    <p:sldId id="503" r:id="rId7"/>
    <p:sldId id="501" r:id="rId8"/>
    <p:sldId id="498" r:id="rId9"/>
    <p:sldId id="496" r:id="rId10"/>
    <p:sldId id="500" r:id="rId11"/>
  </p:sldIdLst>
  <p:sldSz cx="9144000" cy="6858000" type="letter"/>
  <p:notesSz cx="9926638" cy="6797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4" autoAdjust="0"/>
    <p:restoredTop sz="94595" autoAdjust="0"/>
  </p:normalViewPr>
  <p:slideViewPr>
    <p:cSldViewPr snapToGrid="0">
      <p:cViewPr varScale="1">
        <p:scale>
          <a:sx n="66" d="100"/>
          <a:sy n="66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896"/>
    </p:cViewPr>
  </p:sorterViewPr>
  <p:notesViewPr>
    <p:cSldViewPr snapToGrid="0">
      <p:cViewPr varScale="1">
        <p:scale>
          <a:sx n="50" d="100"/>
          <a:sy n="50" d="100"/>
        </p:scale>
        <p:origin x="-1830" y="-102"/>
      </p:cViewPr>
      <p:guideLst>
        <p:guide orient="horz" pos="2141"/>
        <p:guide pos="31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2455" y="17394"/>
            <a:ext cx="4311898" cy="300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b="0" i="1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47195" y="17394"/>
            <a:ext cx="4311898" cy="300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b="0" i="1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32455" y="6478066"/>
            <a:ext cx="4311898" cy="302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b="0" i="1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CS252 S05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47195" y="6478066"/>
            <a:ext cx="4311898" cy="302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defRPr sz="10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EB32545-4A0A-460F-BD8D-CE24CC50CB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675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2455" y="17394"/>
            <a:ext cx="4311898" cy="300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b="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47195" y="17394"/>
            <a:ext cx="4311898" cy="300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b="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32455" y="6478066"/>
            <a:ext cx="4311898" cy="302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b="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CS252 S05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47195" y="6478066"/>
            <a:ext cx="4311898" cy="302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defRPr sz="1000" b="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9C2892B-1E92-4B79-A8E5-A033221431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548794" y="6476978"/>
            <a:ext cx="829050" cy="273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16" tIns="46508" rIns="93016" bIns="46508">
            <a:spAutoFit/>
          </a:bodyPr>
          <a:lstStyle>
            <a:lvl1pPr defTabSz="919163">
              <a:defRPr sz="1600" b="1">
                <a:solidFill>
                  <a:schemeClr val="hlink"/>
                </a:solidFill>
                <a:latin typeface="Arial" charset="0"/>
              </a:defRPr>
            </a:lvl1pPr>
            <a:lvl2pPr marL="742950" indent="-285750" defTabSz="919163">
              <a:defRPr sz="1600" b="1">
                <a:solidFill>
                  <a:schemeClr val="hlink"/>
                </a:solidFill>
                <a:latin typeface="Arial" charset="0"/>
              </a:defRPr>
            </a:lvl2pPr>
            <a:lvl3pPr marL="1143000" indent="-228600" defTabSz="919163">
              <a:defRPr sz="1600" b="1">
                <a:solidFill>
                  <a:schemeClr val="hlink"/>
                </a:solidFill>
                <a:latin typeface="Arial" charset="0"/>
              </a:defRPr>
            </a:lvl3pPr>
            <a:lvl4pPr marL="1600200" indent="-228600" defTabSz="919163">
              <a:defRPr sz="1600" b="1">
                <a:solidFill>
                  <a:schemeClr val="hlink"/>
                </a:solidFill>
                <a:latin typeface="Arial" charset="0"/>
              </a:defRPr>
            </a:lvl4pPr>
            <a:lvl5pPr marL="2057400" indent="-228600" defTabSz="919163">
              <a:defRPr sz="1600" b="1">
                <a:solidFill>
                  <a:schemeClr val="hlink"/>
                </a:solidFill>
                <a:latin typeface="Arial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300" b="0" smtClean="0">
                <a:solidFill>
                  <a:schemeClr val="tx1"/>
                </a:solidFill>
              </a:rPr>
              <a:t>Page </a:t>
            </a:r>
            <a:fld id="{8C9B0191-DDFD-4874-BDDB-89F4C89D6837}" type="slidenum">
              <a:rPr lang="en-US" altLang="en-US" sz="1300" b="0" smtClean="0">
                <a:solidFill>
                  <a:schemeClr val="tx1"/>
                </a:solidFill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300" b="0" smtClean="0">
              <a:solidFill>
                <a:schemeClr val="tx1"/>
              </a:solidFill>
            </a:endParaRPr>
          </a:p>
        </p:txBody>
      </p:sp>
      <p:sp>
        <p:nvSpPr>
          <p:cNvPr id="1229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454400" y="654050"/>
            <a:ext cx="3017838" cy="22621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1389" y="3227619"/>
            <a:ext cx="7283862" cy="306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4873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3600">
              <a:defRPr sz="1600" b="1">
                <a:solidFill>
                  <a:schemeClr val="hlink"/>
                </a:solidFill>
                <a:latin typeface="Arial" charset="0"/>
              </a:defRPr>
            </a:lvl1pPr>
            <a:lvl2pPr marL="742950" indent="-285750" defTabSz="863600">
              <a:defRPr sz="1600" b="1">
                <a:solidFill>
                  <a:schemeClr val="hlink"/>
                </a:solidFill>
                <a:latin typeface="Arial" charset="0"/>
              </a:defRPr>
            </a:lvl2pPr>
            <a:lvl3pPr marL="1143000" indent="-228600" defTabSz="863600">
              <a:defRPr sz="1600" b="1">
                <a:solidFill>
                  <a:schemeClr val="hlink"/>
                </a:solidFill>
                <a:latin typeface="Arial" charset="0"/>
              </a:defRPr>
            </a:lvl3pPr>
            <a:lvl4pPr marL="1600200" indent="-228600" defTabSz="863600">
              <a:defRPr sz="1600" b="1">
                <a:solidFill>
                  <a:schemeClr val="hlink"/>
                </a:solidFill>
                <a:latin typeface="Arial" charset="0"/>
              </a:defRPr>
            </a:lvl4pPr>
            <a:lvl5pPr marL="2057400" indent="-228600" defTabSz="863600">
              <a:defRPr sz="1600" b="1">
                <a:solidFill>
                  <a:schemeClr val="hlink"/>
                </a:solidFill>
                <a:latin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9pPr>
          </a:lstStyle>
          <a:p>
            <a:r>
              <a:rPr lang="en-US" altLang="en-US" sz="1000" b="0" smtClean="0">
                <a:solidFill>
                  <a:schemeClr val="tx1"/>
                </a:solidFill>
                <a:latin typeface="Times New Roman" pitchFamily="18" charset="0"/>
              </a:rPr>
              <a:t>CS252 S05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3600">
              <a:defRPr sz="1600" b="1">
                <a:solidFill>
                  <a:schemeClr val="hlink"/>
                </a:solidFill>
                <a:latin typeface="Arial" charset="0"/>
              </a:defRPr>
            </a:lvl1pPr>
            <a:lvl2pPr marL="742950" indent="-285750" defTabSz="863600">
              <a:defRPr sz="1600" b="1">
                <a:solidFill>
                  <a:schemeClr val="hlink"/>
                </a:solidFill>
                <a:latin typeface="Arial" charset="0"/>
              </a:defRPr>
            </a:lvl2pPr>
            <a:lvl3pPr marL="1143000" indent="-228600" defTabSz="863600">
              <a:defRPr sz="1600" b="1">
                <a:solidFill>
                  <a:schemeClr val="hlink"/>
                </a:solidFill>
                <a:latin typeface="Arial" charset="0"/>
              </a:defRPr>
            </a:lvl3pPr>
            <a:lvl4pPr marL="1600200" indent="-228600" defTabSz="863600">
              <a:defRPr sz="1600" b="1">
                <a:solidFill>
                  <a:schemeClr val="hlink"/>
                </a:solidFill>
                <a:latin typeface="Arial" charset="0"/>
              </a:defRPr>
            </a:lvl4pPr>
            <a:lvl5pPr marL="2057400" indent="-228600" defTabSz="863600">
              <a:defRPr sz="1600" b="1">
                <a:solidFill>
                  <a:schemeClr val="hlink"/>
                </a:solidFill>
                <a:latin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hlink"/>
                </a:solidFill>
                <a:latin typeface="Arial" charset="0"/>
              </a:defRPr>
            </a:lvl9pPr>
          </a:lstStyle>
          <a:p>
            <a:fld id="{7BDF8C23-FFCF-4035-BAB8-402D39B829C5}" type="slidenum">
              <a:rPr lang="en-US" altLang="en-US" sz="1000" b="0" smtClean="0">
                <a:solidFill>
                  <a:schemeClr val="tx1"/>
                </a:solidFill>
                <a:latin typeface="Times New Roman" pitchFamily="18" charset="0"/>
              </a:rPr>
              <a:pPr/>
              <a:t>1</a:t>
            </a:fld>
            <a:endParaRPr lang="en-US" altLang="en-US" sz="1000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30D8B-C36F-4521-884B-68551A58EBCB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E9DD-E183-48B8-99A6-6137C205CF57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2533152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97102-85C9-4BA6-B0BA-8169544B6AD4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DDAF9-D678-4875-B34B-AB7B7284A8E7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3294247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B1643-91BE-4B60-80A5-8FF887FCEC8C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81BAA-E69A-4295-8465-6188FFC79F94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2457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93A97-B836-4ADF-9986-417F7426141C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CE60-CC82-4BF4-8F55-875C6306D49D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207810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619CC-BA24-44C1-806A-0974B24DAE99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13A64-D5A7-45F8-BAD1-79CD9B66A8A5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1416713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6DBD1-29F0-4ED1-9984-760AC75C136F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83C6B-928C-4157-B913-61FBCC7D5F1E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2345965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0B4B9-3A7D-4AB7-B501-2350B8468C66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66A21-F975-4FFF-AC41-D3EDFD183640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2518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29B5A-C858-4276-A5F3-59605F447C8A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E6429-6C71-4AFA-AF62-677CA3C12604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470433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02734-9D03-4EF9-967C-B5FE56159307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EEA70-350F-4B76-B265-35BEDB973CDA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2790005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C5BD5-7442-4DF5-B264-C06102E19643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49ECE-65C0-422E-882D-4307EF501AB2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2479965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57F45-EF98-4B11-965D-F187EEE77BE5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3BDE2-6487-43BF-BA24-9F72F3BA6AD5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  <p:extLst>
      <p:ext uri="{BB962C8B-B14F-4D97-AF65-F5344CB8AC3E}">
        <p14:creationId xmlns:p14="http://schemas.microsoft.com/office/powerpoint/2010/main" val="3046776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0F6144F-0270-4C8B-AB08-A1C6B261993D}" type="datetime1">
              <a:rPr lang="en-US"/>
              <a:pPr>
                <a:defRPr/>
              </a:pPr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ct val="5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CPE335, 1-Intro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EA728A2-BD45-42ED-9953-37F4110C7C6C}" type="slidenum">
              <a:rPr lang="en-US" altLang="en-US"/>
              <a:pPr>
                <a:defRPr/>
              </a:pPr>
              <a:t>‹#›</a:t>
            </a:fld>
            <a:endParaRPr lang="en-US" altLang="en-US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groups/549894571732525/" TargetMode="External"/><Relationship Id="rId2" Type="http://schemas.openxmlformats.org/officeDocument/2006/relationships/hyperlink" Target="http://www.abandah.com/gheith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bandah.com/gheith/?page_id=221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pages/Computer-Engineering-Department/36963965646610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98650"/>
            <a:ext cx="7753350" cy="16668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b="1" dirty="0" smtClean="0"/>
              <a:t>CPE432: </a:t>
            </a:r>
            <a:r>
              <a:rPr lang="en-US" sz="4000" b="1" dirty="0" smtClean="0">
                <a:solidFill>
                  <a:prstClr val="black"/>
                </a:solidFill>
                <a:latin typeface="Helvetica" pitchFamily="34" charset="0"/>
                <a:ea typeface="+mn-ea"/>
                <a:cs typeface="Arial" charset="0"/>
              </a:rPr>
              <a:t>Computer Design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Course Introduction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7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/>
              <a:t>Prof. Gheith Abandah</a:t>
            </a:r>
          </a:p>
          <a:p>
            <a:pPr eaLnBrk="1" fontAlgn="auto" hangingPunct="1">
              <a:lnSpc>
                <a:spcPct val="7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ar-JO" dirty="0" smtClean="0"/>
              <a:t>أ.د. غيث علي عبندة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Important Dates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41065"/>
              </p:ext>
            </p:extLst>
          </p:nvPr>
        </p:nvGraphicFramePr>
        <p:xfrm>
          <a:off x="719138" y="1706563"/>
          <a:ext cx="7772400" cy="447992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49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230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3997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SimSun"/>
                          <a:cs typeface="Arial"/>
                        </a:rPr>
                        <a:t>Mon 23 Sep, 2019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+mn-lt"/>
                          <a:ea typeface="SimSun"/>
                          <a:cs typeface="Arial"/>
                        </a:rPr>
                        <a:t>First Lecture</a:t>
                      </a:r>
                      <a:endParaRPr lang="en-US" sz="2800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997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SimSun"/>
                          <a:cs typeface="Arial"/>
                        </a:rPr>
                        <a:t>Mon 21 Oct, 2019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  <a:ea typeface="SimSun"/>
                          <a:cs typeface="Arial"/>
                        </a:rPr>
                        <a:t>Quiz 1</a:t>
                      </a:r>
                      <a:endParaRPr lang="en-US" sz="280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997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SimSun"/>
                          <a:cs typeface="Arial"/>
                        </a:rPr>
                        <a:t>Mon 18 Nov, 2019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  <a:ea typeface="SimSun"/>
                          <a:cs typeface="Arial"/>
                        </a:rPr>
                        <a:t>Midterm Exam</a:t>
                      </a:r>
                      <a:endParaRPr lang="en-US" sz="280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997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SimSun"/>
                          <a:cs typeface="Arial"/>
                        </a:rPr>
                        <a:t>Mon 16 Dec, 2019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  <a:ea typeface="SimSun"/>
                          <a:cs typeface="Arial"/>
                        </a:rPr>
                        <a:t>Quiz 2</a:t>
                      </a:r>
                      <a:endParaRPr lang="en-US" sz="280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0034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SimSun"/>
                          <a:cs typeface="Arial"/>
                        </a:rPr>
                        <a:t>Wed 18 Dec, 2019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  <a:ea typeface="SimSun"/>
                          <a:cs typeface="Arial"/>
                        </a:rPr>
                        <a:t>Project Report Due</a:t>
                      </a:r>
                      <a:endParaRPr lang="en-US" sz="280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0034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SimSun"/>
                          <a:cs typeface="Arial"/>
                        </a:rPr>
                        <a:t>Mon 23 Dec, 2019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+mn-lt"/>
                          <a:ea typeface="SimSun"/>
                          <a:cs typeface="Arial"/>
                        </a:rPr>
                        <a:t>Last Lecture</a:t>
                      </a:r>
                      <a:endParaRPr lang="en-US" sz="280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3997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SimSun"/>
                          <a:cs typeface="Arial"/>
                        </a:rPr>
                        <a:t>Jan 5 – 13, 2020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+mn-lt"/>
                          <a:ea typeface="SimSun"/>
                          <a:cs typeface="Arial"/>
                        </a:rPr>
                        <a:t>Final Exam Period</a:t>
                      </a:r>
                      <a:endParaRPr lang="en-US" sz="2800" dirty="0">
                        <a:effectLst/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293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fld id="{305823B2-87E4-447B-9753-E6262B352AE1}" type="slidenum">
              <a:rPr lang="en-US" altLang="en-US" sz="1200" smtClean="0">
                <a:solidFill>
                  <a:srgbClr val="898989"/>
                </a:solidFill>
                <a:latin typeface="Arial" charset="0"/>
              </a:rPr>
              <a:pPr algn="l">
                <a:spcBef>
                  <a:spcPct val="50000"/>
                </a:spcBef>
                <a:buFontTx/>
                <a:buNone/>
              </a:pPr>
              <a:t>10</a:t>
            </a:fld>
            <a:endParaRPr lang="en-US" altLang="en-US" sz="1200" smtClean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Outline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Course Information</a:t>
            </a:r>
          </a:p>
          <a:p>
            <a:pPr eaLnBrk="1" hangingPunct="1"/>
            <a:r>
              <a:rPr lang="en-US" altLang="en-US" b="1" smtClean="0"/>
              <a:t>Textbook and References</a:t>
            </a:r>
          </a:p>
          <a:p>
            <a:pPr eaLnBrk="1" hangingPunct="1"/>
            <a:r>
              <a:rPr lang="en-US" altLang="en-US" b="1" smtClean="0"/>
              <a:t>Course Objectives and Outcomes</a:t>
            </a:r>
          </a:p>
          <a:p>
            <a:pPr eaLnBrk="1" hangingPunct="1"/>
            <a:r>
              <a:rPr lang="en-US" altLang="en-US" b="1" smtClean="0"/>
              <a:t>Course Topics</a:t>
            </a:r>
          </a:p>
          <a:p>
            <a:pPr eaLnBrk="1" hangingPunct="1"/>
            <a:r>
              <a:rPr lang="en-US" altLang="en-US" b="1" smtClean="0"/>
              <a:t>Policies</a:t>
            </a:r>
          </a:p>
          <a:p>
            <a:pPr eaLnBrk="1" hangingPunct="1"/>
            <a:r>
              <a:rPr lang="en-US" altLang="en-US" b="1" smtClean="0"/>
              <a:t>Grading</a:t>
            </a:r>
          </a:p>
          <a:p>
            <a:pPr eaLnBrk="1" hangingPunct="1"/>
            <a:r>
              <a:rPr lang="en-US" altLang="en-US" b="1" smtClean="0"/>
              <a:t>Important Dates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84790A73-7877-4D60-894F-AC34B3F3D178}" type="slidenum">
              <a:rPr lang="en-US" altLang="en-US" sz="1400" smtClean="0">
                <a:solidFill>
                  <a:srgbClr val="114FFB"/>
                </a:solidFill>
                <a:latin typeface="Helvetica" pitchFamily="34" charset="0"/>
              </a:rPr>
              <a:pPr>
                <a:spcBef>
                  <a:spcPct val="50000"/>
                </a:spcBef>
                <a:buFontTx/>
                <a:buNone/>
              </a:pPr>
              <a:t>2</a:t>
            </a:fld>
            <a:endParaRPr lang="en-US" altLang="en-US" sz="1400" b="0" smtClean="0">
              <a:solidFill>
                <a:srgbClr val="114FFB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Course Information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Instructor: 	</a:t>
            </a:r>
            <a:r>
              <a:rPr lang="en-US" b="1" dirty="0" smtClean="0"/>
              <a:t>Prof. Gheith Abandah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Email: 		</a:t>
            </a:r>
            <a:r>
              <a:rPr lang="en-US" b="1" dirty="0" smtClean="0"/>
              <a:t>abandah@ju.edu.jo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Office: 		</a:t>
            </a:r>
            <a:r>
              <a:rPr lang="en-US" b="1" dirty="0" smtClean="0"/>
              <a:t>CPE 406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Home page: 	</a:t>
            </a:r>
            <a:r>
              <a:rPr lang="en-US" b="1" dirty="0" smtClean="0">
                <a:hlinkClick r:id="rId2"/>
              </a:rPr>
              <a:t>http://www.abandah.com/gheith</a:t>
            </a:r>
            <a:r>
              <a:rPr lang="en-US" b="1" dirty="0" smtClean="0"/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Facebook group:</a:t>
            </a:r>
            <a:endParaRPr lang="en-US" dirty="0"/>
          </a:p>
          <a:p>
            <a:pPr marL="0" indent="0" algn="ctr" eaLnBrk="1" fontAlgn="auto" hangingPunct="1">
              <a:spcAft>
                <a:spcPts val="1800"/>
              </a:spcAft>
              <a:buFont typeface="Arial" charset="0"/>
              <a:buNone/>
              <a:defRPr/>
            </a:pPr>
            <a:r>
              <a:rPr lang="en-US" sz="3800" b="1" dirty="0" smtClean="0"/>
              <a:t>	</a:t>
            </a:r>
            <a:r>
              <a:rPr lang="en-US" sz="2800" b="1" u="sng" dirty="0" smtClean="0">
                <a:hlinkClick r:id="rId3"/>
              </a:rPr>
              <a:t>https://www.facebook.com/groups/549894571732525/</a:t>
            </a:r>
            <a:endParaRPr lang="en-US" sz="3300" b="1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Prerequisites:	</a:t>
            </a:r>
            <a:r>
              <a:rPr lang="en-US" b="1" dirty="0"/>
              <a:t>CPE 335: Computer Organization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Office hours: 	</a:t>
            </a:r>
            <a:r>
              <a:rPr lang="en-US" b="1" dirty="0"/>
              <a:t>Sun through Thu, 12:30 – 13:30</a:t>
            </a:r>
            <a:endParaRPr lang="en-US" b="1" dirty="0" smtClean="0"/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A465BDE9-0B00-4A21-84DF-4F1996B503BE}" type="slidenum">
              <a:rPr lang="en-US" altLang="en-US" sz="1400" smtClean="0">
                <a:solidFill>
                  <a:srgbClr val="114FFB"/>
                </a:solidFill>
                <a:latin typeface="Helvetica" pitchFamily="34" charset="0"/>
              </a:rPr>
              <a:pPr>
                <a:spcBef>
                  <a:spcPct val="50000"/>
                </a:spcBef>
                <a:buFontTx/>
                <a:buNone/>
              </a:pPr>
              <a:t>3</a:t>
            </a:fld>
            <a:endParaRPr lang="en-US" altLang="en-US" sz="1400" b="0" smtClean="0">
              <a:solidFill>
                <a:srgbClr val="114FFB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Textbook and References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8763" y="1258888"/>
            <a:ext cx="8661400" cy="4986337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dirty="0"/>
              <a:t>Patterson and Hennessy, Computer Organization and Design: The Hardware/Software Interface, </a:t>
            </a:r>
            <a:r>
              <a:rPr lang="en-US" sz="2400" b="1" dirty="0" smtClean="0"/>
              <a:t>RISC-V </a:t>
            </a:r>
            <a:r>
              <a:rPr lang="en-US" sz="2400" b="1" dirty="0"/>
              <a:t>ed., Morgan Kaufmann, </a:t>
            </a:r>
            <a:r>
              <a:rPr lang="en-US" sz="2400" b="1" dirty="0" smtClean="0"/>
              <a:t>Elsevier Inc., 2018.</a:t>
            </a:r>
          </a:p>
          <a:p>
            <a:pPr eaLnBrk="1" hangingPunct="1">
              <a:defRPr/>
            </a:pPr>
            <a:r>
              <a:rPr lang="en-US" sz="2400" dirty="0" smtClean="0"/>
              <a:t>References:</a:t>
            </a:r>
          </a:p>
          <a:p>
            <a:pPr lvl="1" eaLnBrk="1" hangingPunct="1">
              <a:defRPr/>
            </a:pPr>
            <a:r>
              <a:rPr lang="en-US" sz="2000" dirty="0"/>
              <a:t>Hennessy and Patterson. Computer Architecture: A Quantitative Approach, 6</a:t>
            </a:r>
            <a:r>
              <a:rPr lang="en-US" sz="2000" dirty="0" smtClean="0"/>
              <a:t>th </a:t>
            </a:r>
            <a:r>
              <a:rPr lang="en-US" sz="2000" dirty="0"/>
              <a:t>ed., Morgan Kaufmann, </a:t>
            </a:r>
            <a:r>
              <a:rPr lang="en-US" sz="2000" dirty="0" smtClean="0"/>
              <a:t>Elsevier Inc., 2017. </a:t>
            </a:r>
          </a:p>
          <a:p>
            <a:pPr lvl="1" eaLnBrk="1" hangingPunct="1">
              <a:defRPr/>
            </a:pPr>
            <a:r>
              <a:rPr lang="en-US" sz="2000" dirty="0" smtClean="0"/>
              <a:t>J</a:t>
            </a:r>
            <a:r>
              <a:rPr lang="en-US" sz="2000" dirty="0"/>
              <a:t>. P. Shen and M. H. </a:t>
            </a:r>
            <a:r>
              <a:rPr lang="en-US" sz="2000" dirty="0" err="1"/>
              <a:t>Lipasti</a:t>
            </a:r>
            <a:r>
              <a:rPr lang="en-US" sz="2000" dirty="0"/>
              <a:t>. Modern Processor Design: Fundamentals of Superscalar Processors, Mc </a:t>
            </a:r>
            <a:r>
              <a:rPr lang="en-US" sz="2000" dirty="0" err="1"/>
              <a:t>Graw</a:t>
            </a:r>
            <a:r>
              <a:rPr lang="en-US" sz="2000" dirty="0"/>
              <a:t> Hill, 2005.</a:t>
            </a:r>
          </a:p>
          <a:p>
            <a:pPr lvl="1" eaLnBrk="1" hangingPunct="1">
              <a:defRPr/>
            </a:pPr>
            <a:r>
              <a:rPr lang="en-US" sz="2000" dirty="0"/>
              <a:t>D. Culler and J.P. Singh with A. Gupta. Parallel Computer Architecture: A Hardware/Software Approach, Morgan Kaufmann, 1998. </a:t>
            </a:r>
          </a:p>
          <a:p>
            <a:pPr lvl="1" eaLnBrk="1" hangingPunct="1">
              <a:defRPr/>
            </a:pPr>
            <a:r>
              <a:rPr lang="en-US" sz="2000" dirty="0"/>
              <a:t>J. Hayes. Computer Architecture and Organization, 3rd ed., McGraw-Hill, 1998.</a:t>
            </a:r>
          </a:p>
          <a:p>
            <a:pPr marL="342900" lvl="1" indent="-342900" eaLnBrk="1" hangingPunct="1">
              <a:buFont typeface="Arial" charset="0"/>
              <a:buChar char="•"/>
              <a:defRPr/>
            </a:pPr>
            <a:r>
              <a:rPr lang="en-US" sz="2400" dirty="0" smtClean="0"/>
              <a:t>Course </a:t>
            </a:r>
            <a:r>
              <a:rPr lang="en-US" sz="2400" dirty="0"/>
              <a:t>slides at: </a:t>
            </a:r>
            <a:r>
              <a:rPr lang="en-US" sz="2400" dirty="0" smtClean="0"/>
              <a:t>	</a:t>
            </a:r>
            <a:r>
              <a:rPr lang="en-US" sz="2000" dirty="0" smtClean="0">
                <a:hlinkClick r:id="rId2"/>
              </a:rPr>
              <a:t>http://www.abandah.com/gheith/?page_id=2217</a:t>
            </a:r>
            <a:r>
              <a:rPr lang="en-US" sz="2000" dirty="0" smtClean="0"/>
              <a:t> </a:t>
            </a:r>
            <a:endParaRPr lang="en-US" sz="2000" dirty="0"/>
          </a:p>
          <a:p>
            <a:pPr marL="342900" lvl="1" indent="-342900" eaLnBrk="1" hangingPunct="1">
              <a:buFont typeface="Arial" charset="0"/>
              <a:buChar char="•"/>
              <a:defRPr/>
            </a:pPr>
            <a:endParaRPr lang="en-US" sz="2400" dirty="0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FCEC1F77-5FC7-4465-AF01-EC38BA9EA755}" type="slidenum">
              <a:rPr lang="en-US" altLang="en-US" sz="1400" smtClean="0">
                <a:solidFill>
                  <a:srgbClr val="114FFB"/>
                </a:solidFill>
                <a:latin typeface="Helvetica" pitchFamily="34" charset="0"/>
              </a:rPr>
              <a:pPr>
                <a:spcBef>
                  <a:spcPct val="50000"/>
                </a:spcBef>
                <a:buFontTx/>
                <a:buNone/>
              </a:pPr>
              <a:t>4</a:t>
            </a:fld>
            <a:endParaRPr lang="en-US" altLang="en-US" sz="1400" b="0" smtClean="0">
              <a:solidFill>
                <a:srgbClr val="114FFB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Course Objectives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241300" y="1466850"/>
            <a:ext cx="8626475" cy="4830763"/>
          </a:xfrm>
        </p:spPr>
        <p:txBody>
          <a:bodyPr/>
          <a:lstStyle/>
          <a:p>
            <a:r>
              <a:rPr lang="en-US" altLang="en-US" sz="2400" smtClean="0"/>
              <a:t>Introduce students to the technological changes in designing and building processors and computers. </a:t>
            </a:r>
          </a:p>
          <a:p>
            <a:r>
              <a:rPr lang="en-US" altLang="en-US" sz="2400" smtClean="0"/>
              <a:t>Introduce students to the advanced techniques used in modern processors including pipelining, branch prediction, dynamic and speculative execution, multiple issue, multithreading, and software optimizations.</a:t>
            </a:r>
          </a:p>
          <a:p>
            <a:r>
              <a:rPr lang="en-US" altLang="en-US" sz="2400" smtClean="0"/>
              <a:t> Introduce the students to the basic concepts and technologies used in designing memory and storage systems including cache, main memory, virtual memory, and secondary memory.</a:t>
            </a:r>
          </a:p>
          <a:p>
            <a:r>
              <a:rPr lang="en-US" altLang="en-US" sz="2400" smtClean="0"/>
              <a:t>Introduce the students to the various approaches in parallel processing including SIMD extensions, vector processors, GPUs, multicore processors, shared memory multiprocessors, clusters, and message-passing multicomputers.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CA6E63C1-11CB-4733-B08C-FF3757A0A1AC}" type="slidenum">
              <a:rPr lang="en-US" altLang="en-US" sz="1200" smtClean="0">
                <a:solidFill>
                  <a:srgbClr val="898989"/>
                </a:solidFill>
                <a:latin typeface="Arial" charset="0"/>
              </a:rPr>
              <a:pPr>
                <a:spcBef>
                  <a:spcPct val="50000"/>
                </a:spcBef>
                <a:buFontTx/>
                <a:buNone/>
              </a:pPr>
              <a:t>5</a:t>
            </a:fld>
            <a:endParaRPr lang="en-US" altLang="en-US" sz="1200" b="0" smtClean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Course Outcomes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73038" y="1363663"/>
            <a:ext cx="8780462" cy="4933950"/>
          </a:xfrm>
        </p:spPr>
        <p:txBody>
          <a:bodyPr/>
          <a:lstStyle/>
          <a:p>
            <a:r>
              <a:rPr lang="en-US" altLang="en-US" sz="3000" smtClean="0"/>
              <a:t>Understand and analyze the performance of single-processor architectures, as well as multiprocessor architectures [a].</a:t>
            </a:r>
          </a:p>
          <a:p>
            <a:r>
              <a:rPr lang="en-US" altLang="en-US" sz="3000" smtClean="0"/>
              <a:t>Understand and analyze the performance of memory hierarchy levels [a].</a:t>
            </a:r>
          </a:p>
          <a:p>
            <a:r>
              <a:rPr lang="en-US" altLang="en-US" sz="3000" smtClean="0"/>
              <a:t>Understand the technological improvements and the effect of these improvements on modern computers [h].</a:t>
            </a:r>
          </a:p>
          <a:p>
            <a:r>
              <a:rPr lang="en-US" altLang="en-US" sz="3000" smtClean="0"/>
              <a:t>Survey research papers that describe contemporary issues in computer design [i, j].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133F938-3DFD-4561-85AC-AD321E8462DF}" type="slidenum">
              <a:rPr lang="en-US" altLang="en-US" sz="1200" smtClean="0">
                <a:solidFill>
                  <a:srgbClr val="898989"/>
                </a:solidFill>
                <a:latin typeface="Arial" charset="0"/>
              </a:rPr>
              <a:pPr>
                <a:spcBef>
                  <a:spcPct val="50000"/>
                </a:spcBef>
                <a:buFontTx/>
                <a:buNone/>
              </a:pPr>
              <a:t>6</a:t>
            </a:fld>
            <a:endParaRPr lang="en-US" altLang="en-US" sz="1200" b="0" smtClean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Course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Introduction</a:t>
            </a:r>
          </a:p>
          <a:p>
            <a:pPr>
              <a:defRPr/>
            </a:pPr>
            <a:r>
              <a:rPr lang="en-US" sz="2800" dirty="0" smtClean="0"/>
              <a:t>Computer Technology and Performance </a:t>
            </a:r>
            <a:r>
              <a:rPr lang="en-US" sz="2800" dirty="0"/>
              <a:t>(</a:t>
            </a:r>
            <a:r>
              <a:rPr lang="en-US" sz="2800" dirty="0" smtClean="0"/>
              <a:t>1.5</a:t>
            </a:r>
            <a:r>
              <a:rPr lang="en-US" sz="2800" dirty="0"/>
              <a:t>‒</a:t>
            </a:r>
            <a:r>
              <a:rPr lang="en-US" sz="2800" dirty="0" smtClean="0"/>
              <a:t>1.11)</a:t>
            </a:r>
            <a:endParaRPr lang="en-US" sz="2800" dirty="0"/>
          </a:p>
          <a:p>
            <a:pPr>
              <a:defRPr/>
            </a:pPr>
            <a:r>
              <a:rPr lang="en-US" sz="2800" dirty="0" smtClean="0"/>
              <a:t>Processor: Instruction-Level </a:t>
            </a:r>
            <a:r>
              <a:rPr lang="en-US" sz="2800" dirty="0"/>
              <a:t>Parallelism </a:t>
            </a:r>
            <a:r>
              <a:rPr lang="en-US" sz="2800" dirty="0" smtClean="0"/>
              <a:t>(</a:t>
            </a:r>
            <a:r>
              <a:rPr lang="en-US" sz="2800" dirty="0"/>
              <a:t>4.6‒4.11, 4.14‒4.15</a:t>
            </a:r>
            <a:r>
              <a:rPr lang="en-US" sz="2800" dirty="0" smtClean="0"/>
              <a:t>)</a:t>
            </a:r>
            <a:endParaRPr lang="en-US" sz="2800" dirty="0"/>
          </a:p>
          <a:p>
            <a:pPr marL="0" indent="0" algn="ctr">
              <a:buFont typeface="Arial" charset="0"/>
              <a:buNone/>
              <a:defRPr/>
            </a:pPr>
            <a:r>
              <a:rPr lang="en-US" sz="2800" i="1" dirty="0" smtClean="0"/>
              <a:t>Midterm Exam</a:t>
            </a:r>
          </a:p>
          <a:p>
            <a:pPr>
              <a:defRPr/>
            </a:pPr>
            <a:r>
              <a:rPr lang="en-US" sz="2800" dirty="0"/>
              <a:t>Memory Hierarchy </a:t>
            </a:r>
            <a:r>
              <a:rPr lang="en-US" sz="2800" dirty="0" smtClean="0"/>
              <a:t>(</a:t>
            </a:r>
            <a:r>
              <a:rPr lang="en-US" sz="2800" dirty="0"/>
              <a:t>5.1‒5.11, 5.13, 5.16‒5.17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defRPr/>
            </a:pPr>
            <a:r>
              <a:rPr lang="en-US" sz="2800" dirty="0" smtClean="0"/>
              <a:t>Parallel Processors (</a:t>
            </a:r>
            <a:r>
              <a:rPr lang="en-US" sz="2800" dirty="0"/>
              <a:t>6.1‒6.8, 6.10‒6.14</a:t>
            </a:r>
            <a:r>
              <a:rPr lang="en-US" sz="2800" dirty="0" smtClean="0"/>
              <a:t>)</a:t>
            </a:r>
            <a:endParaRPr lang="en-US" sz="2800" dirty="0"/>
          </a:p>
          <a:p>
            <a:pPr marL="0" indent="0" algn="ctr">
              <a:buFont typeface="Arial" charset="0"/>
              <a:buNone/>
              <a:defRPr/>
            </a:pPr>
            <a:r>
              <a:rPr lang="en-US" sz="2800" i="1" dirty="0" smtClean="0"/>
              <a:t>Final Exam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111BA6E3-EFC9-4B17-BF66-B879567BE193}" type="slidenum">
              <a:rPr lang="en-US" altLang="en-US" sz="1200" smtClean="0">
                <a:solidFill>
                  <a:srgbClr val="898989"/>
                </a:solidFill>
                <a:latin typeface="Arial" charset="0"/>
              </a:rPr>
              <a:pPr>
                <a:spcBef>
                  <a:spcPct val="50000"/>
                </a:spcBef>
                <a:buFontTx/>
                <a:buNone/>
              </a:pPr>
              <a:t>7</a:t>
            </a:fld>
            <a:endParaRPr lang="en-US" altLang="en-US" sz="1200" b="0" smtClean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Policies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Attendance is required</a:t>
            </a:r>
          </a:p>
          <a:p>
            <a:pPr eaLnBrk="1" hangingPunct="1"/>
            <a:r>
              <a:rPr lang="en-US" altLang="en-US" smtClean="0"/>
              <a:t>All submitted work must be yours</a:t>
            </a:r>
          </a:p>
          <a:p>
            <a:pPr eaLnBrk="1" hangingPunct="1"/>
            <a:r>
              <a:rPr lang="en-US" altLang="en-US" smtClean="0"/>
              <a:t>Cheating will not be tolerated</a:t>
            </a:r>
          </a:p>
          <a:p>
            <a:pPr eaLnBrk="1" hangingPunct="1"/>
            <a:r>
              <a:rPr lang="en-US" altLang="en-US" smtClean="0"/>
              <a:t>Open-book exams</a:t>
            </a:r>
          </a:p>
          <a:p>
            <a:pPr eaLnBrk="1" hangingPunct="1"/>
            <a:r>
              <a:rPr lang="en-US" altLang="en-US" smtClean="0"/>
              <a:t>Join the facebook group</a:t>
            </a:r>
          </a:p>
          <a:p>
            <a:pPr eaLnBrk="1" hangingPunct="1"/>
            <a:r>
              <a:rPr lang="en-US" altLang="en-US" smtClean="0"/>
              <a:t>Check department announcements at: </a:t>
            </a:r>
            <a:r>
              <a:rPr lang="en-US" altLang="en-US" smtClean="0">
                <a:hlinkClick r:id="rId2"/>
              </a:rPr>
              <a:t>http://www.facebook.com/pages/Computer-Engineering-Department/369639656466107</a:t>
            </a:r>
            <a:r>
              <a:rPr lang="en-US" altLang="en-US" smtClean="0"/>
              <a:t> 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48DE7A07-9952-45CB-90FC-173FA59FFD6E}" type="slidenum">
              <a:rPr lang="en-US" altLang="en-US" sz="1400" smtClean="0">
                <a:solidFill>
                  <a:srgbClr val="114FFB"/>
                </a:solidFill>
                <a:latin typeface="Helvetica" pitchFamily="34" charset="0"/>
              </a:rPr>
              <a:pPr>
                <a:spcBef>
                  <a:spcPct val="50000"/>
                </a:spcBef>
                <a:buFontTx/>
                <a:buNone/>
              </a:pPr>
              <a:t>8</a:t>
            </a:fld>
            <a:endParaRPr lang="en-US" altLang="en-US" sz="1400" b="0" smtClean="0">
              <a:solidFill>
                <a:srgbClr val="114FFB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Grading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92313"/>
            <a:ext cx="8229600" cy="4133850"/>
          </a:xfrm>
        </p:spPr>
        <p:txBody>
          <a:bodyPr/>
          <a:lstStyle/>
          <a:p>
            <a:pPr eaLnBrk="1" hangingPunct="1"/>
            <a:r>
              <a:rPr lang="en-US" altLang="en-US" sz="2800" b="1" dirty="0" smtClean="0"/>
              <a:t>Quizzes 1 &amp; 2				</a:t>
            </a:r>
            <a:r>
              <a:rPr lang="en-US" altLang="en-US" sz="2800" b="1" dirty="0" smtClean="0"/>
              <a:t>8%</a:t>
            </a:r>
            <a:endParaRPr lang="en-US" altLang="en-US" sz="2800" b="1" dirty="0" smtClean="0"/>
          </a:p>
          <a:p>
            <a:pPr eaLnBrk="1" hangingPunct="1"/>
            <a:r>
              <a:rPr lang="en-US" altLang="en-US" sz="2800" b="1" dirty="0" smtClean="0"/>
              <a:t>Research Project			</a:t>
            </a:r>
            <a:r>
              <a:rPr lang="en-US" altLang="en-US" sz="2800" b="1" dirty="0" smtClean="0"/>
              <a:t>12%</a:t>
            </a:r>
            <a:endParaRPr lang="en-US" altLang="en-US" sz="2800" b="1" dirty="0" smtClean="0"/>
          </a:p>
          <a:p>
            <a:pPr eaLnBrk="1" hangingPunct="1"/>
            <a:r>
              <a:rPr lang="en-US" altLang="en-US" sz="2800" b="1" dirty="0" smtClean="0"/>
              <a:t>Midterm Exam 				30% </a:t>
            </a:r>
          </a:p>
          <a:p>
            <a:pPr eaLnBrk="1" hangingPunct="1"/>
            <a:r>
              <a:rPr lang="en-US" altLang="en-US" sz="2800" b="1" dirty="0" smtClean="0"/>
              <a:t>Final Exam 				40% 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fld id="{2EBE3B85-A8D8-42F3-9E0C-E12A231FC132}" type="slidenum">
              <a:rPr lang="en-US" altLang="en-US" sz="1400" smtClean="0">
                <a:solidFill>
                  <a:srgbClr val="114FFB"/>
                </a:solidFill>
                <a:latin typeface="Helvetica" pitchFamily="34" charset="0"/>
              </a:rPr>
              <a:pPr>
                <a:spcBef>
                  <a:spcPct val="50000"/>
                </a:spcBef>
                <a:buFontTx/>
                <a:buNone/>
              </a:pPr>
              <a:t>9</a:t>
            </a:fld>
            <a:endParaRPr lang="en-US" altLang="en-US" sz="1400" b="0" smtClean="0">
              <a:solidFill>
                <a:srgbClr val="114FFB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2409</TotalTime>
  <Pages>12</Pages>
  <Words>465</Words>
  <Application>Microsoft Office PowerPoint</Application>
  <PresentationFormat>Letter Paper (8.5x11 in)</PresentationFormat>
  <Paragraphs>84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CPE432: Computer Design  Course Introduction</vt:lpstr>
      <vt:lpstr>Outline</vt:lpstr>
      <vt:lpstr>Course Information</vt:lpstr>
      <vt:lpstr>Textbook and References</vt:lpstr>
      <vt:lpstr>Course Objectives</vt:lpstr>
      <vt:lpstr>Course Outcomes</vt:lpstr>
      <vt:lpstr>Course Topics</vt:lpstr>
      <vt:lpstr>Policies</vt:lpstr>
      <vt:lpstr>Grading</vt:lpstr>
      <vt:lpstr>Important Dates</vt:lpstr>
    </vt:vector>
  </TitlesOfParts>
  <Company>University of Jordan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CPE 432 Computer Design Course Introduction</dc:title>
  <dc:creator>Dr. Gheith Abandah</dc:creator>
  <cp:lastModifiedBy>Dr. Gheith Abandah</cp:lastModifiedBy>
  <cp:revision>120</cp:revision>
  <cp:lastPrinted>2019-01-21T06:15:27Z</cp:lastPrinted>
  <dcterms:created xsi:type="dcterms:W3CDTF">2005-01-12T15:15:41Z</dcterms:created>
  <dcterms:modified xsi:type="dcterms:W3CDTF">2019-09-18T17:20:15Z</dcterms:modified>
</cp:coreProperties>
</file>