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12"/>
  </p:notesMasterIdLst>
  <p:sldIdLst>
    <p:sldId id="256" r:id="rId2"/>
    <p:sldId id="344" r:id="rId3"/>
    <p:sldId id="268" r:id="rId4"/>
    <p:sldId id="340" r:id="rId5"/>
    <p:sldId id="341" r:id="rId6"/>
    <p:sldId id="342" r:id="rId7"/>
    <p:sldId id="343" r:id="rId8"/>
    <p:sldId id="345" r:id="rId9"/>
    <p:sldId id="346" r:id="rId10"/>
    <p:sldId id="34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5A42D"/>
    <a:srgbClr val="33622E"/>
    <a:srgbClr val="008542"/>
    <a:srgbClr val="003E63"/>
    <a:srgbClr val="004066"/>
    <a:srgbClr val="00678F"/>
    <a:srgbClr val="4A8319"/>
    <a:srgbClr val="0066A1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 autoAdjust="0"/>
    <p:restoredTop sz="97358" autoAdjust="0"/>
  </p:normalViewPr>
  <p:slideViewPr>
    <p:cSldViewPr snapToGrid="0" snapToObjects="1">
      <p:cViewPr varScale="1">
        <p:scale>
          <a:sx n="58" d="100"/>
          <a:sy n="58" d="100"/>
        </p:scale>
        <p:origin x="118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3" d="100"/>
        <a:sy n="63" d="100"/>
      </p:scale>
      <p:origin x="0" y="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Sheet1!$C$3</c:f>
              <c:strCache>
                <c:ptCount val="1"/>
                <c:pt idx="0">
                  <c:v>No. of Members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Sheet1!$B$4:$B$16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Sheet1!$C$4:$C$16</c:f>
              <c:numCache>
                <c:formatCode>General</c:formatCode>
                <c:ptCount val="13"/>
                <c:pt idx="0">
                  <c:v>394</c:v>
                </c:pt>
                <c:pt idx="1">
                  <c:v>562</c:v>
                </c:pt>
                <c:pt idx="2">
                  <c:v>637</c:v>
                </c:pt>
                <c:pt idx="3">
                  <c:v>664</c:v>
                </c:pt>
                <c:pt idx="4">
                  <c:v>607</c:v>
                </c:pt>
                <c:pt idx="5">
                  <c:v>669</c:v>
                </c:pt>
                <c:pt idx="6">
                  <c:v>981</c:v>
                </c:pt>
                <c:pt idx="7">
                  <c:v>630</c:v>
                </c:pt>
                <c:pt idx="8">
                  <c:v>812</c:v>
                </c:pt>
                <c:pt idx="9">
                  <c:v>797</c:v>
                </c:pt>
                <c:pt idx="10">
                  <c:v>738</c:v>
                </c:pt>
                <c:pt idx="11">
                  <c:v>1003</c:v>
                </c:pt>
                <c:pt idx="12">
                  <c:v>705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3377384"/>
        <c:axId val="203377776"/>
        <c:axId val="0"/>
      </c:bar3DChart>
      <c:catAx>
        <c:axId val="203377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3377776"/>
        <c:crosses val="autoZero"/>
        <c:auto val="1"/>
        <c:lblAlgn val="ctr"/>
        <c:lblOffset val="100"/>
        <c:noMultiLvlLbl val="0"/>
      </c:catAx>
      <c:valAx>
        <c:axId val="203377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3377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C1FFD-E666-4E4E-A1C6-B430A9A7BDD2}" type="datetimeFigureOut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66866-8824-FB42-A268-53AD493C3B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0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.org/about/today/index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Presenter, the following presentation is adaptable</a:t>
            </a:r>
            <a:r>
              <a:rPr lang="en-US" i="1" baseline="0" dirty="0" smtClean="0"/>
              <a:t> to your audience. Please see the notes sections for additional information, links, and other information that can improve the experience for your audience.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66866-8824-FB42-A268-53AD493C3BC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Membership is </a:t>
            </a:r>
            <a:r>
              <a:rPr lang="en-US" baseline="0" dirty="0" smtClean="0"/>
              <a:t>the foundation upon which IEEE grows.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Today, IEEE is expanding in many ways: people, communities, nations, collaborative settings, intellectual properties, and more.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i="1" dirty="0" smtClean="0"/>
              <a:t>Presenter,</a:t>
            </a:r>
            <a:r>
              <a:rPr lang="en-US" i="1" baseline="0" dirty="0" smtClean="0"/>
              <a:t> reference more robust data at this Web page: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dirty="0" smtClean="0">
                <a:hlinkClick r:id="rId3"/>
              </a:rPr>
              <a:t>http://www.ieee.org/about/today/index.html</a:t>
            </a:r>
            <a:endParaRPr lang="en-US" dirty="0" smtClean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66866-8824-FB42-A268-53AD493C3BC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2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23.jpe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Univer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Placeholder 5" descr="shutterstock_7693891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2286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Placeholder 10" descr="shutterstock_10708528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Placeholder 12" descr="shutterstock_12020635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Placeholder 8" descr="shutterstock_58382266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72645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3"/>
          </p:nvPr>
        </p:nvSpPr>
        <p:spPr>
          <a:xfrm>
            <a:off x="374826" y="1644650"/>
            <a:ext cx="4035425" cy="4367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>
          <a:xfrm>
            <a:off x="4738864" y="1636663"/>
            <a:ext cx="3952702" cy="4367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6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35289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366889" y="1645920"/>
            <a:ext cx="4035247" cy="7898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6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7"/>
          </p:nvPr>
        </p:nvSpPr>
        <p:spPr>
          <a:xfrm>
            <a:off x="4703762" y="1645920"/>
            <a:ext cx="3987803" cy="7898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4"/>
          </p:nvPr>
        </p:nvSpPr>
        <p:spPr>
          <a:xfrm>
            <a:off x="357187" y="2659063"/>
            <a:ext cx="404495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5"/>
          </p:nvPr>
        </p:nvSpPr>
        <p:spPr>
          <a:xfrm>
            <a:off x="4703762" y="2659063"/>
            <a:ext cx="3987803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27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26141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1"/>
          </p:nvPr>
        </p:nvSpPr>
        <p:spPr>
          <a:xfrm>
            <a:off x="4678538" y="1644650"/>
            <a:ext cx="4035425" cy="4367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365125" y="1644650"/>
            <a:ext cx="3997325" cy="4367213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37682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3"/>
          </p:nvPr>
        </p:nvSpPr>
        <p:spPr>
          <a:xfrm>
            <a:off x="390702" y="1644650"/>
            <a:ext cx="4035425" cy="4367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24"/>
          </p:nvPr>
        </p:nvSpPr>
        <p:spPr>
          <a:xfrm>
            <a:off x="4752975" y="1644650"/>
            <a:ext cx="3938590" cy="2077380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752975" y="3945672"/>
            <a:ext cx="3938590" cy="2072542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7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32590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370987" y="1645920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0"/>
          </p:nvPr>
        </p:nvSpPr>
        <p:spPr>
          <a:xfrm>
            <a:off x="4760290" y="1645920"/>
            <a:ext cx="3931276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348289" y="3920063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2"/>
          </p:nvPr>
        </p:nvSpPr>
        <p:spPr>
          <a:xfrm>
            <a:off x="4737592" y="3920063"/>
            <a:ext cx="3953974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27989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ubtitle 6"/>
          <p:cNvSpPr>
            <a:spLocks noGrp="1"/>
          </p:cNvSpPr>
          <p:nvPr>
            <p:ph type="body" sz="half" idx="2"/>
          </p:nvPr>
        </p:nvSpPr>
        <p:spPr>
          <a:xfrm>
            <a:off x="1473197" y="5397500"/>
            <a:ext cx="5689601" cy="609599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473200" y="1670050"/>
            <a:ext cx="5689600" cy="3587750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42409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59009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366889" y="1644952"/>
            <a:ext cx="8381999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6632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Tech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pic>
        <p:nvPicPr>
          <p:cNvPr id="8" name="Picture Placeholder 5" descr="shutterstock_76938916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7999" y="0"/>
            <a:ext cx="2315683" cy="2809875"/>
          </a:xfrm>
          <a:prstGeom prst="rect">
            <a:avLst/>
          </a:prstGeom>
        </p:spPr>
      </p:pic>
      <p:pic>
        <p:nvPicPr>
          <p:cNvPr id="9" name="Picture Placeholder 10" descr="shutterstock_10708528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2271889" cy="2809875"/>
          </a:xfrm>
          <a:prstGeom prst="rect">
            <a:avLst/>
          </a:prstGeom>
        </p:spPr>
      </p:pic>
      <p:pic>
        <p:nvPicPr>
          <p:cNvPr id="10" name="Picture Placeholder 12" descr="shutterstock_12020635.jpg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5999" y="0"/>
            <a:ext cx="2271889" cy="2809875"/>
          </a:xfrm>
          <a:prstGeom prst="rect">
            <a:avLst/>
          </a:prstGeom>
        </p:spPr>
      </p:pic>
      <p:pic>
        <p:nvPicPr>
          <p:cNvPr id="11" name="Picture Placeholder 8" descr="shutterstock_58382266.jp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1999" y="0"/>
            <a:ext cx="2271889" cy="2809875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9E4D3-F80A-BB4B-8FD5-37E8CBED91A1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93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eo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pic>
        <p:nvPicPr>
          <p:cNvPr id="8" name="Picture Placeholder 18" descr="shutterstock_2958161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70094" y="0"/>
            <a:ext cx="2315683" cy="2809875"/>
          </a:xfrm>
          <a:prstGeom prst="rect">
            <a:avLst/>
          </a:prstGeom>
        </p:spPr>
      </p:pic>
      <p:pic>
        <p:nvPicPr>
          <p:cNvPr id="9" name="Picture Placeholder 32" descr="ISP2093881.JPG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2271889" cy="2809875"/>
          </a:xfrm>
          <a:prstGeom prst="rect">
            <a:avLst/>
          </a:prstGeom>
        </p:spPr>
      </p:pic>
      <p:pic>
        <p:nvPicPr>
          <p:cNvPr id="10" name="Picture Placeholder 35" descr="shutterstock_12412126.jpg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3983" y="0"/>
            <a:ext cx="2271889" cy="2809875"/>
          </a:xfrm>
          <a:prstGeom prst="rect">
            <a:avLst/>
          </a:prstGeom>
        </p:spPr>
      </p:pic>
      <p:pic>
        <p:nvPicPr>
          <p:cNvPr id="11" name="Picture Placeholder 9" descr="shutterstock_43012507.jpg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4191" y="0"/>
            <a:ext cx="2271713" cy="2809875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B4938F-C4AA-4841-9EF1-647F18415BBC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66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65760" y="1645920"/>
            <a:ext cx="8326438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282776"/>
      </p:ext>
    </p:extLst>
  </p:cSld>
  <p:clrMapOvr>
    <a:masterClrMapping/>
  </p:clrMapOvr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eo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pic>
        <p:nvPicPr>
          <p:cNvPr id="8" name="Picture Placeholder 8" descr="shutterstock_77990686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2285999" y="0"/>
            <a:ext cx="2271889" cy="2809875"/>
          </a:xfrm>
          <a:prstGeom prst="rect">
            <a:avLst/>
          </a:prstGeom>
        </p:spPr>
      </p:pic>
      <p:pic>
        <p:nvPicPr>
          <p:cNvPr id="9" name="Picture Placeholder 10" descr="iStock_000017402661Medium.jpg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7999" y="0"/>
            <a:ext cx="2315683" cy="2809875"/>
          </a:xfrm>
          <a:prstGeom prst="rect">
            <a:avLst/>
          </a:prstGeom>
        </p:spPr>
      </p:pic>
      <p:pic>
        <p:nvPicPr>
          <p:cNvPr id="10" name="Picture Placeholder 13" descr="shutterstock_32048539.jpg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2271889" cy="2809875"/>
          </a:xfrm>
          <a:prstGeom prst="rect">
            <a:avLst/>
          </a:prstGeom>
        </p:spPr>
      </p:pic>
      <p:pic>
        <p:nvPicPr>
          <p:cNvPr id="11" name="Picture Placeholder 15" descr="shutterstock_11304505.jpg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0"/>
            <a:ext cx="2271889" cy="2809875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8F19A2-CCB0-B04A-8E0D-4699AC325FDC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62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Custom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sp>
        <p:nvSpPr>
          <p:cNvPr id="8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2271889" cy="28098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9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2285999" y="0"/>
            <a:ext cx="2271889" cy="28098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4571999" y="0"/>
            <a:ext cx="2271889" cy="28098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6857999" y="0"/>
            <a:ext cx="2315683" cy="28098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2D454DB-9398-4742-8180-7E6BB481D394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684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pic>
        <p:nvPicPr>
          <p:cNvPr id="8" name="Picture Placeholder 10" descr="cover-rgb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9144001" cy="2809875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874F24C-1F4E-AE42-86CC-06AD9557198E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36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Custom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sp>
        <p:nvSpPr>
          <p:cNvPr id="8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9144001" cy="28098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630CF5F-2495-A546-9059-04EC55BB5CFF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3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572F431-939A-E846-AA35-8F81A2153EAB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4713640" y="1644952"/>
            <a:ext cx="4035248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2" hasCustomPrompt="1"/>
          </p:nvPr>
        </p:nvSpPr>
        <p:spPr>
          <a:xfrm>
            <a:off x="366889" y="1644952"/>
            <a:ext cx="4035248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7702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572F431-939A-E846-AA35-8F81A2153EAB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 flipH="1">
            <a:off x="366889" y="1644422"/>
            <a:ext cx="3995928" cy="4366911"/>
          </a:xfrm>
          <a:prstGeom prst="roundRect">
            <a:avLst>
              <a:gd name="adj" fmla="val 3091"/>
            </a:avLst>
          </a:prstGeom>
          <a:solidFill>
            <a:schemeClr val="bg1"/>
          </a:solidFill>
          <a:ln w="0">
            <a:noFill/>
          </a:ln>
          <a:effectLst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0" hasCustomPrompt="1"/>
          </p:nvPr>
        </p:nvSpPr>
        <p:spPr>
          <a:xfrm>
            <a:off x="4713640" y="1644952"/>
            <a:ext cx="4035249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22860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br>
              <a:rPr lang="en-US" dirty="0" smtClean="0"/>
            </a:br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8783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r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B606DF8-9D0F-8048-89BC-0D4D7BC0DD55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5324124" y="1644952"/>
            <a:ext cx="3424766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22860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22" hasCustomPrompt="1"/>
          </p:nvPr>
        </p:nvSpPr>
        <p:spPr>
          <a:xfrm>
            <a:off x="366888" y="1644952"/>
            <a:ext cx="4694967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299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D5F5B39-3F3D-D443-AFEC-C37958B43239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6"/>
          </p:nvPr>
        </p:nvSpPr>
        <p:spPr>
          <a:xfrm flipH="1">
            <a:off x="4752960" y="4007160"/>
            <a:ext cx="3995928" cy="2011680"/>
          </a:xfrm>
          <a:prstGeom prst="roundRect">
            <a:avLst>
              <a:gd name="adj" fmla="val 3091"/>
            </a:avLst>
          </a:prstGeom>
          <a:solidFill>
            <a:schemeClr val="bg1"/>
          </a:solidFill>
          <a:ln w="0">
            <a:noFill/>
          </a:ln>
          <a:effectLst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7"/>
          </p:nvPr>
        </p:nvSpPr>
        <p:spPr>
          <a:xfrm flipH="1">
            <a:off x="4744493" y="1644422"/>
            <a:ext cx="3995928" cy="2011680"/>
          </a:xfrm>
          <a:prstGeom prst="roundRect">
            <a:avLst>
              <a:gd name="adj" fmla="val 3091"/>
            </a:avLst>
          </a:prstGeom>
          <a:solidFill>
            <a:schemeClr val="bg1"/>
          </a:solidFill>
          <a:ln w="0">
            <a:noFill/>
          </a:ln>
          <a:effectLst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2" hasCustomPrompt="1"/>
          </p:nvPr>
        </p:nvSpPr>
        <p:spPr>
          <a:xfrm>
            <a:off x="366889" y="1644952"/>
            <a:ext cx="4035250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079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366890" y="1645920"/>
            <a:ext cx="3996794" cy="7898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70987" y="2550051"/>
            <a:ext cx="3992697" cy="0"/>
          </a:xfrm>
          <a:prstGeom prst="line">
            <a:avLst/>
          </a:prstGeom>
          <a:ln w="19050">
            <a:solidFill>
              <a:srgbClr val="0066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7"/>
          </p:nvPr>
        </p:nvSpPr>
        <p:spPr>
          <a:xfrm>
            <a:off x="4752094" y="1645920"/>
            <a:ext cx="3996794" cy="7898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752094" y="2524153"/>
            <a:ext cx="3996794" cy="0"/>
          </a:xfrm>
          <a:prstGeom prst="line">
            <a:avLst/>
          </a:prstGeom>
          <a:ln w="19050">
            <a:solidFill>
              <a:srgbClr val="0066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357012" y="2658533"/>
            <a:ext cx="4045126" cy="3352800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br>
              <a:rPr lang="en-US" dirty="0" smtClean="0"/>
            </a:br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3" hasCustomPrompt="1"/>
          </p:nvPr>
        </p:nvSpPr>
        <p:spPr>
          <a:xfrm>
            <a:off x="4703762" y="2658533"/>
            <a:ext cx="4045126" cy="3352800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br>
              <a:rPr lang="en-US" dirty="0" smtClean="0"/>
            </a:br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74779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6" hasCustomPrompt="1"/>
          </p:nvPr>
        </p:nvSpPr>
        <p:spPr>
          <a:xfrm>
            <a:off x="370987" y="1645920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3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bg1">
                  <a:lumMod val="50000"/>
                </a:schemeClr>
              </a:buClr>
              <a:buSzPct val="100000"/>
              <a:buFont typeface="Lucida Grande"/>
              <a:buChar char="-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0" hasCustomPrompt="1"/>
          </p:nvPr>
        </p:nvSpPr>
        <p:spPr>
          <a:xfrm>
            <a:off x="4760289" y="1645920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3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bg1">
                  <a:lumMod val="50000"/>
                </a:schemeClr>
              </a:buClr>
              <a:buSzPct val="100000"/>
              <a:buFont typeface="Lucida Grande"/>
              <a:buChar char="-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 hasCustomPrompt="1"/>
          </p:nvPr>
        </p:nvSpPr>
        <p:spPr>
          <a:xfrm>
            <a:off x="348289" y="3920063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3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bg1">
                  <a:lumMod val="50000"/>
                </a:schemeClr>
              </a:buClr>
              <a:buSzPct val="100000"/>
              <a:buFont typeface="Lucida Grande"/>
              <a:buChar char="-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2" hasCustomPrompt="1"/>
          </p:nvPr>
        </p:nvSpPr>
        <p:spPr>
          <a:xfrm>
            <a:off x="4737591" y="3920063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3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bg1">
                  <a:lumMod val="50000"/>
                </a:schemeClr>
              </a:buClr>
              <a:buSzPct val="100000"/>
              <a:buFont typeface="Lucida Grande"/>
              <a:buChar char="-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84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Technolog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588" y="0"/>
            <a:ext cx="9170988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Placeholder 18" descr="shutterstock_295816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0700" y="0"/>
            <a:ext cx="22733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Placeholder 32" descr="ISP209388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Placeholder 35" descr="shutterstock_1241212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4413" y="0"/>
            <a:ext cx="2271712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Placeholder 9" descr="shutterstock_4301250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3588" y="0"/>
            <a:ext cx="2271712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99271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People and Te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Placeholder 8" descr="shutterstock_7799068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>
            <a:fillRect/>
          </a:stretch>
        </p:blipFill>
        <p:spPr bwMode="auto">
          <a:xfrm>
            <a:off x="228600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Placeholder 10" descr="iStock_000017402661Medium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2286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Placeholder 13" descr="shutterstock_32048539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Placeholder 15" descr="shutterstock_11304505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18136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Aspi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70988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Placeholder 10" descr="cover-rg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65787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Custom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11113" y="0"/>
            <a:ext cx="9172576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74163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2271889" cy="28098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2285999" y="0"/>
            <a:ext cx="2271889" cy="28098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4571999" y="0"/>
            <a:ext cx="2271889" cy="28098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6857999" y="0"/>
            <a:ext cx="2315683" cy="28098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fld id="{E2D454DB-9398-4742-8180-7E6BB481D394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7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Custom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9144001" cy="28098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630CF5F-2495-A546-9059-04EC55BB5CFF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1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1789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7717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342736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9"/>
          <p:cNvSpPr>
            <a:spLocks noGrp="1" noChangeAspect="1"/>
          </p:cNvSpPr>
          <p:nvPr>
            <p:ph type="title"/>
          </p:nvPr>
        </p:nvSpPr>
        <p:spPr bwMode="auto">
          <a:xfrm>
            <a:off x="365125" y="134938"/>
            <a:ext cx="83264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44500" y="6356350"/>
            <a:ext cx="3587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865188" y="6356350"/>
            <a:ext cx="164306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 rot="-5400000">
            <a:off x="9449594" y="5911057"/>
            <a:ext cx="1709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600" dirty="0">
                <a:solidFill>
                  <a:srgbClr val="7F7F7F"/>
                </a:solidFill>
              </a:rPr>
              <a:t>12-CRS-0106 REVISED </a:t>
            </a:r>
            <a:r>
              <a:rPr lang="en-US" sz="600" dirty="0" smtClean="0">
                <a:solidFill>
                  <a:srgbClr val="7F7F7F"/>
                </a:solidFill>
              </a:rPr>
              <a:t>8 </a:t>
            </a:r>
            <a:r>
              <a:rPr lang="en-US" sz="600" dirty="0">
                <a:solidFill>
                  <a:srgbClr val="7F7F7F"/>
                </a:solidFill>
              </a:rPr>
              <a:t>FEB 2013</a:t>
            </a:r>
          </a:p>
        </p:txBody>
      </p:sp>
      <p:sp>
        <p:nvSpPr>
          <p:cNvPr id="1030" name="Text Placeholder 11"/>
          <p:cNvSpPr>
            <a:spLocks noGrp="1"/>
          </p:cNvSpPr>
          <p:nvPr>
            <p:ph type="body" idx="1"/>
          </p:nvPr>
        </p:nvSpPr>
        <p:spPr bwMode="auto">
          <a:xfrm>
            <a:off x="365125" y="1646238"/>
            <a:ext cx="8326438" cy="438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31" name="Picture 4" descr="ieee_tag_blue_006699.png"/>
          <p:cNvPicPr>
            <a:picLocks noChangeAspect="1"/>
          </p:cNvPicPr>
          <p:nvPr/>
        </p:nvPicPr>
        <p:blipFill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18425" y="6132513"/>
            <a:ext cx="989013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70" r:id="rId17"/>
    <p:sldLayoutId id="2147483713" r:id="rId18"/>
    <p:sldLayoutId id="2147483668" r:id="rId19"/>
    <p:sldLayoutId id="2147483667" r:id="rId20"/>
    <p:sldLayoutId id="2147483666" r:id="rId21"/>
    <p:sldLayoutId id="2147483665" r:id="rId22"/>
    <p:sldLayoutId id="2147483664" r:id="rId23"/>
    <p:sldLayoutId id="2147483658" r:id="rId24"/>
    <p:sldLayoutId id="2147483675" r:id="rId25"/>
    <p:sldLayoutId id="2147483659" r:id="rId26"/>
    <p:sldLayoutId id="2147483661" r:id="rId27"/>
    <p:sldLayoutId id="2147483672" r:id="rId28"/>
    <p:sldLayoutId id="2147483674" r:id="rId29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6075" indent="-346075" algn="l" defTabSz="457200" rtl="0" eaLnBrk="1" fontAlgn="base" hangingPunct="1">
        <a:spcBef>
          <a:spcPts val="1800"/>
        </a:spcBef>
        <a:spcAft>
          <a:spcPct val="0"/>
        </a:spcAft>
        <a:buSzPct val="135000"/>
        <a:buBlip>
          <a:blip r:embed="rId33"/>
        </a:buBlip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93725" indent="-182563" algn="l" defTabSz="457200" rtl="0" eaLnBrk="1" fontAlgn="base" hangingPunct="1">
        <a:spcBef>
          <a:spcPts val="800"/>
        </a:spcBef>
        <a:spcAft>
          <a:spcPct val="0"/>
        </a:spcAft>
        <a:buClr>
          <a:srgbClr val="595959"/>
        </a:buClr>
        <a:buFont typeface="Lucida Grande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182563" algn="l" defTabSz="457200" rtl="0" eaLnBrk="1" fontAlgn="base" hangingPunct="1">
        <a:spcBef>
          <a:spcPts val="700"/>
        </a:spcBef>
        <a:spcAft>
          <a:spcPct val="0"/>
        </a:spcAft>
        <a:buClr>
          <a:srgbClr val="595959"/>
        </a:buClr>
        <a:buFont typeface="Wingdings" charset="0"/>
        <a:buChar char="§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50925" indent="-182563" algn="l" defTabSz="457200" rtl="0" eaLnBrk="1" fontAlgn="base" hangingPunct="1">
        <a:spcBef>
          <a:spcPts val="600"/>
        </a:spcBef>
        <a:spcAft>
          <a:spcPct val="0"/>
        </a:spcAft>
        <a:buClr>
          <a:srgbClr val="595959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233488" indent="-182563" algn="l" defTabSz="457200" rtl="0" eaLnBrk="1" fontAlgn="base" hangingPunct="1">
        <a:spcBef>
          <a:spcPts val="600"/>
        </a:spcBef>
        <a:spcAft>
          <a:spcPct val="0"/>
        </a:spcAft>
        <a:buClr>
          <a:srgbClr val="7F7F7F"/>
        </a:buClr>
        <a:buFont typeface="Wingdings" charset="0"/>
        <a:buChar char="§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.org/" TargetMode="External"/><Relationship Id="rId2" Type="http://schemas.openxmlformats.org/officeDocument/2006/relationships/hyperlink" Target="http://sites.ieee.org/jordan/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emf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IEEE: </a:t>
            </a:r>
            <a:r>
              <a:rPr lang="en-US" dirty="0" smtClean="0"/>
              <a:t>Worldwide and Jordan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i="1" dirty="0" smtClean="0"/>
              <a:t>Dr. Gheith Abandah, </a:t>
            </a:r>
            <a:r>
              <a:rPr lang="en-US" sz="2400" i="1" dirty="0" smtClean="0"/>
              <a:t>SMIEEE</a:t>
            </a:r>
            <a:endParaRPr lang="en-US" sz="24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 smtClean="0"/>
              <a:t>IEEE – Jordan Section, Vice Chair, 2014-2015</a:t>
            </a:r>
          </a:p>
          <a:p>
            <a:r>
              <a:rPr lang="en-US" sz="2000" dirty="0" smtClean="0"/>
              <a:t>IEEE – Jordan </a:t>
            </a:r>
            <a:r>
              <a:rPr lang="en-US" sz="2000" dirty="0" smtClean="0"/>
              <a:t>Section, </a:t>
            </a:r>
            <a:r>
              <a:rPr lang="en-US" sz="2000" dirty="0" smtClean="0"/>
              <a:t>Chair, 2016-2017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9E4D3-F80A-BB4B-8FD5-37E8CBED91A1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0911" y="3157836"/>
            <a:ext cx="8516907" cy="76505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036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n-US" dirty="0" smtClean="0"/>
              <a:t>IEEE – Jordan Section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http://sites.ieee.org/jordan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IEEE – Advancing Technology for Humanity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http://ieee.org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IEEE at a Glance</a:t>
            </a:r>
          </a:p>
          <a:p>
            <a:r>
              <a:rPr lang="en-US" dirty="0" smtClean="0"/>
              <a:t>IEEE in Jordan</a:t>
            </a:r>
          </a:p>
          <a:p>
            <a:r>
              <a:rPr lang="en-US" dirty="0" smtClean="0"/>
              <a:t>Jordanian IEEE Student Branches</a:t>
            </a:r>
          </a:p>
          <a:p>
            <a:r>
              <a:rPr lang="en-US" dirty="0" smtClean="0"/>
              <a:t>Best Practices for Student Branches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4ADE90-EC6F-724D-92C6-B4F354F44863}" type="datetime1">
              <a:rPr lang="en-US" smtClean="0"/>
              <a:pPr/>
              <a:t>5/23/2015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Today at a Glance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4B4938F-C4AA-4841-9EF1-647F18415BBC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703899" y="1879485"/>
            <a:ext cx="2499360" cy="1745034"/>
            <a:chOff x="703899" y="1879485"/>
            <a:chExt cx="2499360" cy="1745034"/>
          </a:xfrm>
        </p:grpSpPr>
        <p:pic>
          <p:nvPicPr>
            <p:cNvPr id="18" name="Picture 17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899" y="1879485"/>
              <a:ext cx="2499360" cy="1745034"/>
            </a:xfrm>
            <a:prstGeom prst="rect">
              <a:avLst/>
            </a:prstGeom>
          </p:spPr>
        </p:pic>
        <p:pic>
          <p:nvPicPr>
            <p:cNvPr id="3" name="Picture 2" descr="twopeople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35911" y="2863854"/>
              <a:ext cx="694267" cy="5207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831909" y="2059505"/>
              <a:ext cx="214342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1"/>
                  </a:solidFill>
                  <a:latin typeface="Verdana"/>
                  <a:ea typeface="Verdana"/>
                  <a:cs typeface="Verdana"/>
                </a:rPr>
                <a:t>426,000</a:t>
              </a:r>
            </a:p>
            <a:p>
              <a:pPr algn="ctr"/>
              <a:r>
                <a:rPr lang="en-US" sz="1700" dirty="0" smtClean="0">
                  <a:solidFill>
                    <a:schemeClr val="accent1"/>
                  </a:solidFill>
                  <a:latin typeface="Verdana"/>
                  <a:ea typeface="Verdana"/>
                  <a:cs typeface="Verdana"/>
                </a:rPr>
                <a:t>Members</a:t>
              </a:r>
              <a:endParaRPr lang="en-US" sz="1700" dirty="0">
                <a:solidFill>
                  <a:schemeClr val="accent1"/>
                </a:solidFill>
                <a:latin typeface="Verdana"/>
                <a:cs typeface="Verdana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3899" y="4218826"/>
            <a:ext cx="2499360" cy="1745034"/>
            <a:chOff x="703899" y="4320426"/>
            <a:chExt cx="2499360" cy="1745034"/>
          </a:xfrm>
        </p:grpSpPr>
        <p:pic>
          <p:nvPicPr>
            <p:cNvPr id="30" name="Picture 29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899" y="4320426"/>
              <a:ext cx="2499360" cy="1745034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769107" y="4474277"/>
              <a:ext cx="2392496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1,600</a:t>
              </a:r>
            </a:p>
            <a:p>
              <a:pPr algn="ctr"/>
              <a:r>
                <a:rPr lang="en-US" sz="1700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Annual Conferences</a:t>
              </a:r>
              <a:endParaRPr lang="en-US" sz="1700" dirty="0">
                <a:solidFill>
                  <a:schemeClr val="accent3"/>
                </a:solidFill>
                <a:latin typeface="Verdana"/>
                <a:cs typeface="Verdana"/>
              </a:endParaRPr>
            </a:p>
          </p:txBody>
        </p:sp>
        <p:pic>
          <p:nvPicPr>
            <p:cNvPr id="4" name="Picture 3" descr="dialog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69779" y="5294547"/>
              <a:ext cx="614623" cy="621232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6048731" y="1879485"/>
            <a:ext cx="2516293" cy="1745034"/>
            <a:chOff x="6048731" y="1879485"/>
            <a:chExt cx="2516293" cy="1745034"/>
          </a:xfrm>
        </p:grpSpPr>
        <p:pic>
          <p:nvPicPr>
            <p:cNvPr id="29" name="Picture 28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65664" y="1879485"/>
              <a:ext cx="2499360" cy="1745034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6048731" y="2059505"/>
              <a:ext cx="2408068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1"/>
                  </a:solidFill>
                  <a:latin typeface="Verdana"/>
                  <a:ea typeface="Verdana"/>
                  <a:cs typeface="Verdana"/>
                </a:rPr>
                <a:t>160</a:t>
              </a:r>
            </a:p>
            <a:p>
              <a:pPr algn="ctr"/>
              <a:r>
                <a:rPr lang="en-US" sz="1700" dirty="0" smtClean="0">
                  <a:solidFill>
                    <a:schemeClr val="accent1"/>
                  </a:solidFill>
                  <a:latin typeface="Verdana"/>
                  <a:ea typeface="Verdana"/>
                  <a:cs typeface="Verdana"/>
                </a:rPr>
                <a:t>Countries</a:t>
              </a:r>
              <a:endParaRPr lang="en-US" sz="1700" dirty="0">
                <a:solidFill>
                  <a:schemeClr val="accent1"/>
                </a:solidFill>
                <a:latin typeface="Verdana"/>
                <a:cs typeface="Verdana"/>
              </a:endParaRPr>
            </a:p>
          </p:txBody>
        </p:sp>
        <p:pic>
          <p:nvPicPr>
            <p:cNvPr id="22" name="Picture 21" descr="globe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57399" y="2792792"/>
              <a:ext cx="747268" cy="794217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3404764" y="1879485"/>
            <a:ext cx="2499360" cy="1745034"/>
            <a:chOff x="3404764" y="1879485"/>
            <a:chExt cx="2499360" cy="1745034"/>
          </a:xfrm>
        </p:grpSpPr>
        <p:pic>
          <p:nvPicPr>
            <p:cNvPr id="28" name="Picture 27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4764" y="1879485"/>
              <a:ext cx="2499360" cy="174503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3404764" y="2059505"/>
              <a:ext cx="249935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1"/>
                  </a:solidFill>
                  <a:latin typeface="Verdana"/>
                  <a:ea typeface="Verdana"/>
                  <a:cs typeface="Verdana"/>
                </a:rPr>
                <a:t>45</a:t>
              </a:r>
            </a:p>
            <a:p>
              <a:pPr algn="ctr"/>
              <a:r>
                <a:rPr lang="en-US" sz="1700" dirty="0" smtClean="0">
                  <a:solidFill>
                    <a:schemeClr val="accent1"/>
                  </a:solidFill>
                  <a:latin typeface="Verdana"/>
                  <a:ea typeface="Verdana"/>
                  <a:cs typeface="Verdana"/>
                </a:rPr>
                <a:t>Technical Societies</a:t>
              </a:r>
              <a:endParaRPr lang="en-US" sz="1700" dirty="0">
                <a:solidFill>
                  <a:schemeClr val="accent1"/>
                </a:solidFill>
                <a:latin typeface="Verdana"/>
                <a:cs typeface="Verdana"/>
              </a:endParaRPr>
            </a:p>
          </p:txBody>
        </p:sp>
        <p:pic>
          <p:nvPicPr>
            <p:cNvPr id="23" name="Picture 22" descr="atom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62970" y="2785870"/>
              <a:ext cx="749300" cy="695041"/>
            </a:xfrm>
            <a:prstGeom prst="rect">
              <a:avLst/>
            </a:prstGeom>
          </p:spPr>
        </p:pic>
      </p:grpSp>
      <p:grpSp>
        <p:nvGrpSpPr>
          <p:cNvPr id="41" name="Group 40"/>
          <p:cNvGrpSpPr/>
          <p:nvPr/>
        </p:nvGrpSpPr>
        <p:grpSpPr>
          <a:xfrm>
            <a:off x="6065664" y="4218826"/>
            <a:ext cx="2499360" cy="1745034"/>
            <a:chOff x="6065664" y="4320426"/>
            <a:chExt cx="2499360" cy="1745034"/>
          </a:xfrm>
        </p:grpSpPr>
        <p:pic>
          <p:nvPicPr>
            <p:cNvPr id="32" name="Picture 31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65664" y="4320426"/>
              <a:ext cx="2499360" cy="1745034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6116466" y="4474277"/>
              <a:ext cx="241653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180</a:t>
              </a:r>
            </a:p>
            <a:p>
              <a:pPr algn="ctr"/>
              <a:r>
                <a:rPr lang="en-US" sz="1700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Top-cited Periodicals</a:t>
              </a:r>
              <a:endParaRPr lang="en-US" sz="1700" dirty="0">
                <a:solidFill>
                  <a:schemeClr val="accent3"/>
                </a:solidFill>
                <a:latin typeface="Verdana"/>
                <a:cs typeface="Verdana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858002" y="5226810"/>
              <a:ext cx="975868" cy="69985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4" name="Picture 23" descr="book.pn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42021" y="5286080"/>
              <a:ext cx="804981" cy="587698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575736" y="1516524"/>
            <a:ext cx="8041971" cy="338554"/>
            <a:chOff x="575736" y="1516524"/>
            <a:chExt cx="8041971" cy="338554"/>
          </a:xfrm>
        </p:grpSpPr>
        <p:pic>
          <p:nvPicPr>
            <p:cNvPr id="26" name="Picture 25" descr="rule-screen-grab.png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V="1">
              <a:off x="769107" y="1635712"/>
              <a:ext cx="7848600" cy="183792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575736" y="1516524"/>
              <a:ext cx="228599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latin typeface="Verdana"/>
                  <a:ea typeface="Verdana"/>
                  <a:cs typeface="Verdana"/>
                </a:rPr>
                <a:t>Our Global Reach</a:t>
              </a:r>
              <a:endParaRPr lang="en-US" sz="1600" b="1" dirty="0">
                <a:solidFill>
                  <a:schemeClr val="tx2"/>
                </a:solidFill>
                <a:latin typeface="Verdana"/>
                <a:cs typeface="Verdana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67270" y="3777184"/>
            <a:ext cx="8050437" cy="338554"/>
            <a:chOff x="567270" y="3878784"/>
            <a:chExt cx="8050437" cy="338554"/>
          </a:xfrm>
        </p:grpSpPr>
        <p:pic>
          <p:nvPicPr>
            <p:cNvPr id="27" name="Picture 26" descr="rule-screen-grab.png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V="1">
              <a:off x="769107" y="3984391"/>
              <a:ext cx="7848600" cy="183792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567270" y="3878784"/>
              <a:ext cx="2837494" cy="338554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>
              <a:spAutoFit/>
            </a:bodyPr>
            <a:lstStyle/>
            <a:p>
              <a:r>
                <a:rPr lang="en-US" sz="1600" b="1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Our Technical Breadth</a:t>
              </a:r>
              <a:endParaRPr lang="en-US" sz="1600" b="1" dirty="0">
                <a:solidFill>
                  <a:schemeClr val="accent3"/>
                </a:solidFill>
                <a:latin typeface="Verdana"/>
                <a:cs typeface="Verdana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396297" y="4218826"/>
            <a:ext cx="2516973" cy="1745034"/>
            <a:chOff x="3396297" y="4320426"/>
            <a:chExt cx="2516973" cy="1745034"/>
          </a:xfrm>
        </p:grpSpPr>
        <p:pic>
          <p:nvPicPr>
            <p:cNvPr id="31" name="Picture 30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4764" y="4320426"/>
              <a:ext cx="2499360" cy="174503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3396297" y="4474277"/>
              <a:ext cx="2516973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3,500,000</a:t>
              </a:r>
            </a:p>
            <a:p>
              <a:pPr algn="ctr"/>
              <a:r>
                <a:rPr lang="en-US" sz="1700" dirty="0" smtClean="0">
                  <a:solidFill>
                    <a:schemeClr val="accent3"/>
                  </a:solidFill>
                  <a:latin typeface="Verdana"/>
                  <a:ea typeface="Verdana"/>
                  <a:cs typeface="Verdana"/>
                </a:rPr>
                <a:t>Technical Documents</a:t>
              </a:r>
              <a:endParaRPr lang="en-US" sz="1700" dirty="0">
                <a:solidFill>
                  <a:schemeClr val="accent3"/>
                </a:solidFill>
                <a:latin typeface="Verdana"/>
                <a:cs typeface="Verdana"/>
              </a:endParaRPr>
            </a:p>
          </p:txBody>
        </p:sp>
        <p:pic>
          <p:nvPicPr>
            <p:cNvPr id="33" name="Picture 32" descr="document-gray.png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60333" y="5226811"/>
              <a:ext cx="533409" cy="6988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692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Jordan Membership Growth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2000" b="0" i="1" dirty="0" smtClean="0">
                <a:ea typeface="ＭＳ Ｐゴシック" pitchFamily="34" charset="-128"/>
              </a:rPr>
              <a:t>(May 20, 2015)</a:t>
            </a:r>
            <a:endParaRPr lang="en-US" b="0" i="1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F5FFE48-A026-450A-99B9-16A80B39BA2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6"/>
          </p:nvPr>
        </p:nvSpPr>
        <p:spPr/>
        <p:txBody>
          <a:bodyPr/>
          <a:lstStyle/>
          <a:p>
            <a:pPr>
              <a:defRPr/>
            </a:pPr>
            <a:fld id="{E39F33F5-130B-7D45-AB13-851FA997CDAC}" type="datetime1">
              <a:rPr lang="en-US" smtClean="0"/>
              <a:pPr>
                <a:defRPr/>
              </a:pPr>
              <a:t>5/23/2015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966587"/>
              </p:ext>
            </p:extLst>
          </p:nvPr>
        </p:nvGraphicFramePr>
        <p:xfrm>
          <a:off x="444500" y="1482435"/>
          <a:ext cx="8247063" cy="4599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Branches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803275" y="1464191"/>
            <a:ext cx="8174147" cy="4766488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>
                <a:ea typeface="ＭＳ Ｐゴシック" pitchFamily="34" charset="-128"/>
              </a:rPr>
              <a:t>Hashemite University </a:t>
            </a:r>
            <a:r>
              <a:rPr lang="en-US" sz="2300" dirty="0" smtClean="0">
                <a:solidFill>
                  <a:srgbClr val="0070C0"/>
                </a:solidFill>
                <a:ea typeface="ＭＳ Ｐゴシック" pitchFamily="34" charset="-128"/>
              </a:rPr>
              <a:t>(210)</a:t>
            </a:r>
            <a:endParaRPr lang="en-US" sz="230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smtClean="0">
                <a:ea typeface="ＭＳ Ｐゴシック" pitchFamily="34" charset="-128"/>
              </a:rPr>
              <a:t>The </a:t>
            </a:r>
            <a:r>
              <a:rPr lang="en-US" sz="2300" dirty="0">
                <a:ea typeface="ＭＳ Ｐゴシック" pitchFamily="34" charset="-128"/>
              </a:rPr>
              <a:t>University of Jordan</a:t>
            </a:r>
            <a:r>
              <a:rPr lang="en-US" sz="2300" dirty="0">
                <a:solidFill>
                  <a:srgbClr val="00B050"/>
                </a:solidFill>
                <a:ea typeface="ＭＳ Ｐゴシック" pitchFamily="34" charset="-128"/>
              </a:rPr>
              <a:t> </a:t>
            </a:r>
            <a:r>
              <a:rPr lang="en-US" sz="2300" dirty="0" smtClean="0">
                <a:solidFill>
                  <a:srgbClr val="0070C0"/>
                </a:solidFill>
                <a:ea typeface="ＭＳ Ｐゴシック" pitchFamily="34" charset="-128"/>
              </a:rPr>
              <a:t>(74)</a:t>
            </a:r>
            <a:endParaRPr lang="en-US" sz="230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>
                <a:ea typeface="ＭＳ Ｐゴシック" pitchFamily="34" charset="-128"/>
              </a:rPr>
              <a:t>Yarmouk University </a:t>
            </a:r>
            <a:r>
              <a:rPr lang="en-US" sz="2300" dirty="0">
                <a:solidFill>
                  <a:srgbClr val="0070C0"/>
                </a:solidFill>
                <a:ea typeface="ＭＳ Ｐゴシック" pitchFamily="34" charset="-128"/>
              </a:rPr>
              <a:t>(68)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smtClean="0">
                <a:ea typeface="ＭＳ Ｐゴシック" pitchFamily="34" charset="-128"/>
              </a:rPr>
              <a:t>Princess </a:t>
            </a:r>
            <a:r>
              <a:rPr lang="en-US" sz="2300" dirty="0" err="1">
                <a:ea typeface="ＭＳ Ｐゴシック" pitchFamily="34" charset="-128"/>
              </a:rPr>
              <a:t>Sumaya</a:t>
            </a:r>
            <a:r>
              <a:rPr lang="en-US" sz="2300" dirty="0">
                <a:ea typeface="ＭＳ Ｐゴシック" pitchFamily="34" charset="-128"/>
              </a:rPr>
              <a:t> University for Technology </a:t>
            </a:r>
            <a:r>
              <a:rPr lang="en-US" sz="2300" dirty="0">
                <a:solidFill>
                  <a:srgbClr val="0070C0"/>
                </a:solidFill>
                <a:ea typeface="ＭＳ Ｐゴシック" pitchFamily="34" charset="-128"/>
              </a:rPr>
              <a:t>(58)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smtClean="0">
                <a:ea typeface="ＭＳ Ｐゴシック" pitchFamily="34" charset="-128"/>
              </a:rPr>
              <a:t>Jordan </a:t>
            </a:r>
            <a:r>
              <a:rPr lang="en-US" sz="2300" dirty="0">
                <a:ea typeface="ＭＳ Ｐゴシック" pitchFamily="34" charset="-128"/>
              </a:rPr>
              <a:t>University of Science and Technology </a:t>
            </a:r>
            <a:r>
              <a:rPr lang="en-US" sz="2300" dirty="0">
                <a:solidFill>
                  <a:srgbClr val="0070C0"/>
                </a:solidFill>
                <a:ea typeface="ＭＳ Ｐゴシック" pitchFamily="34" charset="-128"/>
              </a:rPr>
              <a:t>(51)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>
                <a:ea typeface="ＭＳ Ｐゴシック" pitchFamily="34" charset="-128"/>
              </a:rPr>
              <a:t>Al-</a:t>
            </a:r>
            <a:r>
              <a:rPr lang="en-US" sz="2300" dirty="0" err="1">
                <a:ea typeface="ＭＳ Ｐゴシック" pitchFamily="34" charset="-128"/>
              </a:rPr>
              <a:t>Balqa</a:t>
            </a:r>
            <a:r>
              <a:rPr lang="en-US" sz="2300" dirty="0">
                <a:ea typeface="ＭＳ Ｐゴシック" pitchFamily="34" charset="-128"/>
              </a:rPr>
              <a:t> Applied University </a:t>
            </a:r>
            <a:r>
              <a:rPr lang="en-US" sz="2300" dirty="0">
                <a:solidFill>
                  <a:srgbClr val="0070C0"/>
                </a:solidFill>
                <a:ea typeface="ＭＳ Ｐゴシック" pitchFamily="34" charset="-128"/>
              </a:rPr>
              <a:t>(20)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err="1" smtClean="0">
                <a:ea typeface="ＭＳ Ｐゴシック" pitchFamily="34" charset="-128"/>
              </a:rPr>
              <a:t>Mutah</a:t>
            </a:r>
            <a:r>
              <a:rPr lang="en-US" sz="2300" dirty="0" smtClean="0">
                <a:ea typeface="ＭＳ Ｐゴシック" pitchFamily="34" charset="-128"/>
              </a:rPr>
              <a:t> </a:t>
            </a:r>
            <a:r>
              <a:rPr lang="en-US" sz="2300" dirty="0">
                <a:ea typeface="ＭＳ Ｐゴシック" pitchFamily="34" charset="-128"/>
              </a:rPr>
              <a:t>University </a:t>
            </a:r>
            <a:r>
              <a:rPr lang="en-US" sz="2300" dirty="0" smtClean="0">
                <a:solidFill>
                  <a:srgbClr val="0070C0"/>
                </a:solidFill>
                <a:ea typeface="ＭＳ Ｐゴシック" pitchFamily="34" charset="-128"/>
              </a:rPr>
              <a:t>(11)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smtClean="0">
                <a:solidFill>
                  <a:schemeClr val="tx1"/>
                </a:solidFill>
                <a:ea typeface="ＭＳ Ｐゴシック" pitchFamily="34" charset="-128"/>
              </a:rPr>
              <a:t>Al-Hussein Bin </a:t>
            </a:r>
            <a:r>
              <a:rPr lang="en-US" sz="2300" dirty="0" err="1" smtClean="0">
                <a:solidFill>
                  <a:schemeClr val="tx1"/>
                </a:solidFill>
                <a:ea typeface="ＭＳ Ｐゴシック" pitchFamily="34" charset="-128"/>
              </a:rPr>
              <a:t>Talal</a:t>
            </a:r>
            <a:r>
              <a:rPr lang="en-US" sz="2300" dirty="0" smtClean="0">
                <a:solidFill>
                  <a:schemeClr val="tx1"/>
                </a:solidFill>
                <a:ea typeface="ＭＳ Ｐゴシック" pitchFamily="34" charset="-128"/>
              </a:rPr>
              <a:t> University</a:t>
            </a:r>
            <a:r>
              <a:rPr lang="en-US" sz="2300" dirty="0" smtClean="0">
                <a:solidFill>
                  <a:srgbClr val="0070C0"/>
                </a:solidFill>
                <a:ea typeface="ＭＳ Ｐゴシック" pitchFamily="34" charset="-128"/>
              </a:rPr>
              <a:t> (8)</a:t>
            </a:r>
            <a:endParaRPr lang="en-US" sz="230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err="1" smtClean="0">
                <a:solidFill>
                  <a:schemeClr val="tx1"/>
                </a:solidFill>
                <a:ea typeface="ＭＳ Ｐゴシック" pitchFamily="34" charset="-128"/>
              </a:rPr>
              <a:t>Tafila</a:t>
            </a:r>
            <a:r>
              <a:rPr lang="en-US" sz="2300" dirty="0" smtClean="0">
                <a:solidFill>
                  <a:schemeClr val="tx1"/>
                </a:solidFill>
                <a:ea typeface="ＭＳ Ｐゴシック" pitchFamily="34" charset="-128"/>
              </a:rPr>
              <a:t> Technical University</a:t>
            </a:r>
            <a:r>
              <a:rPr lang="en-US" sz="2300" dirty="0" smtClean="0">
                <a:solidFill>
                  <a:srgbClr val="0070C0"/>
                </a:solidFill>
                <a:ea typeface="ＭＳ Ｐゴシック" pitchFamily="34" charset="-128"/>
              </a:rPr>
              <a:t> (3)</a:t>
            </a:r>
            <a:endParaRPr lang="en-US" sz="230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smtClean="0">
                <a:ea typeface="ＭＳ Ｐゴシック" pitchFamily="34" charset="-128"/>
              </a:rPr>
              <a:t>German </a:t>
            </a:r>
            <a:r>
              <a:rPr lang="en-US" sz="2300" dirty="0">
                <a:ea typeface="ＭＳ Ｐゴシック" pitchFamily="34" charset="-128"/>
              </a:rPr>
              <a:t>Jordanian University </a:t>
            </a:r>
            <a:r>
              <a:rPr lang="en-US" sz="2300" dirty="0">
                <a:solidFill>
                  <a:srgbClr val="0070C0"/>
                </a:solidFill>
                <a:ea typeface="ＭＳ Ｐゴシック" pitchFamily="34" charset="-128"/>
              </a:rPr>
              <a:t>(2)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300" dirty="0" smtClean="0">
                <a:ea typeface="ＭＳ Ｐゴシック" pitchFamily="34" charset="-128"/>
              </a:rPr>
              <a:t>Al-</a:t>
            </a:r>
            <a:r>
              <a:rPr lang="en-US" sz="2300" dirty="0" err="1" smtClean="0">
                <a:ea typeface="ＭＳ Ｐゴシック" pitchFamily="34" charset="-128"/>
              </a:rPr>
              <a:t>Ahliyyah</a:t>
            </a:r>
            <a:r>
              <a:rPr lang="en-US" sz="2300" dirty="0" smtClean="0">
                <a:ea typeface="ＭＳ Ｐゴシック" pitchFamily="34" charset="-128"/>
              </a:rPr>
              <a:t> </a:t>
            </a:r>
            <a:r>
              <a:rPr lang="en-US" sz="2300" dirty="0">
                <a:ea typeface="ＭＳ Ｐゴシック" pitchFamily="34" charset="-128"/>
              </a:rPr>
              <a:t>Amman University </a:t>
            </a:r>
            <a:r>
              <a:rPr lang="en-US" sz="2300" dirty="0" smtClean="0">
                <a:solidFill>
                  <a:srgbClr val="0070C0"/>
                </a:solidFill>
                <a:ea typeface="ＭＳ Ｐゴシック" pitchFamily="34" charset="-128"/>
              </a:rPr>
              <a:t>(1)</a:t>
            </a:r>
            <a:endParaRPr lang="en-US" sz="2300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pic>
        <p:nvPicPr>
          <p:cNvPr id="6" name="Picture 7" descr="http://t0.gstatic.com/images?q=tbn:ANd9GcTMBbx8RBV4-c30Wsqy55NBHaYzgvEsLW_x4dqb58A0GtK7-o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9" y="2568856"/>
            <a:ext cx="523985" cy="64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http://t3.gstatic.com/images?q=tbn:ANd9GcSZ2CULYCwko3zoUy15eGrAkRfRIY_IUhr2e6btsO_RYywwHmm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9" y="5487347"/>
            <a:ext cx="523985" cy="52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http://t0.gstatic.com/images?q=tbn:ANd9GcQ-_KjovYY2LipFgaGTI959P1lTLr2RHt9eJ5pc34dgHsVBQaDcq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9" y="3589804"/>
            <a:ext cx="523985" cy="62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 descr="http://t2.gstatic.com/images?q=tbn:ANd9GcQp1-CZKpjNoANQGcMOcs012XMjmKmJ4JDLvflFGTompZ5ZzIU8M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9" y="4595976"/>
            <a:ext cx="523985" cy="51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9" descr="http://t2.gstatic.com/images?q=tbn:ANd9GcRTaaHmo00E7AeLLierIbdMN3SEA7kH8RI35cPVnNeWxmu7W_Pgu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9" y="1676347"/>
            <a:ext cx="523985" cy="51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5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Branches Best Practices</a:t>
            </a:r>
            <a:br>
              <a:rPr lang="en-US" dirty="0" smtClean="0"/>
            </a:br>
            <a:r>
              <a:rPr lang="en-US" dirty="0" smtClean="0"/>
              <a:t>1. Have proper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366889" y="1506728"/>
            <a:ext cx="8381999" cy="43663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Branch Officers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 smtClean="0"/>
              <a:t>Chair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 smtClean="0"/>
              <a:t>Vice Chair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 smtClean="0"/>
              <a:t>Secretary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 smtClean="0"/>
              <a:t>Treasurer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/>
              <a:t>O</a:t>
            </a:r>
            <a:r>
              <a:rPr lang="en-US" dirty="0" smtClean="0"/>
              <a:t>ther appointed volunteers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Chapter Officers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/>
              <a:t>Chair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/>
              <a:t>Vice Chair</a:t>
            </a:r>
          </a:p>
          <a:p>
            <a:pPr marL="708660" lvl="1" indent="-457200">
              <a:buFont typeface="+mj-lt"/>
              <a:buAutoNum type="arabicPeriod"/>
            </a:pPr>
            <a:r>
              <a:rPr lang="en-US" dirty="0"/>
              <a:t>Secretary/Treasurer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Branch or Chapter Counselor</a:t>
            </a:r>
          </a:p>
        </p:txBody>
      </p:sp>
    </p:spTree>
    <p:extLst>
      <p:ext uri="{BB962C8B-B14F-4D97-AF65-F5344CB8AC3E}">
        <p14:creationId xmlns:p14="http://schemas.microsoft.com/office/powerpoint/2010/main" val="131475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Branches Best Practices</a:t>
            </a:r>
            <a:br>
              <a:rPr lang="en-US" dirty="0" smtClean="0"/>
            </a:br>
            <a:r>
              <a:rPr lang="en-US" dirty="0" smtClean="0"/>
              <a:t>2. Hold annual </a:t>
            </a:r>
            <a:r>
              <a:rPr lang="en-US" dirty="0"/>
              <a:t>e</a:t>
            </a:r>
            <a:r>
              <a:rPr lang="en-US" dirty="0" smtClean="0"/>
              <a:t>lections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Starts two months before the end of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term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Ends </a:t>
            </a:r>
            <a:r>
              <a:rPr lang="en-US" sz="2400" dirty="0" smtClean="0"/>
              <a:t>before </a:t>
            </a:r>
            <a:r>
              <a:rPr lang="en-US" sz="2400" dirty="0" smtClean="0"/>
              <a:t>the last day in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term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Elected officers take charge at the first day of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term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Form nomination/election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Nominees must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Active student members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Have at least one year before graduation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Good history as active IEEE volunteers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489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Branches Best Practices</a:t>
            </a:r>
            <a:br>
              <a:rPr lang="en-US" dirty="0" smtClean="0"/>
            </a:br>
            <a:r>
              <a:rPr lang="en-US" dirty="0" smtClean="0"/>
              <a:t>3. Organize innovative activities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366889" y="1506729"/>
            <a:ext cx="8381999" cy="43663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Select theme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Start preparations ahead of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Get sponsors and patrons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Include a registration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Innovative program (Serious talks, games, prizes,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Use social media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Document and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Don’t forget membership</a:t>
            </a:r>
          </a:p>
        </p:txBody>
      </p:sp>
    </p:spTree>
    <p:extLst>
      <p:ext uri="{BB962C8B-B14F-4D97-AF65-F5344CB8AC3E}">
        <p14:creationId xmlns:p14="http://schemas.microsoft.com/office/powerpoint/2010/main" val="174923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Branches Best Practices</a:t>
            </a:r>
            <a:br>
              <a:rPr lang="en-US" dirty="0" smtClean="0"/>
            </a:br>
            <a:r>
              <a:rPr lang="en-US" dirty="0" smtClean="0"/>
              <a:t>4. Get support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50B30B4-8BA1-E748-9630-47607DB342DA}" type="datetime1">
              <a:rPr lang="en-US" smtClean="0"/>
              <a:pPr/>
              <a:t>5/23/2015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Department, faculty,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Local community and NGOs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IEEE – Jordan Section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Financial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Consultation and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Solving problems</a:t>
            </a:r>
          </a:p>
        </p:txBody>
      </p:sp>
    </p:spTree>
    <p:extLst>
      <p:ext uri="{BB962C8B-B14F-4D97-AF65-F5344CB8AC3E}">
        <p14:creationId xmlns:p14="http://schemas.microsoft.com/office/powerpoint/2010/main" val="24605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Tagline Template">
  <a:themeElements>
    <a:clrScheme name="IEEE Corporate">
      <a:dk1>
        <a:sysClr val="windowText" lastClr="000000"/>
      </a:dk1>
      <a:lt1>
        <a:sysClr val="window" lastClr="FFFFFF"/>
      </a:lt1>
      <a:dk2>
        <a:srgbClr val="00678F"/>
      </a:dk2>
      <a:lt2>
        <a:srgbClr val="EEECE1"/>
      </a:lt2>
      <a:accent1>
        <a:srgbClr val="0066A1"/>
      </a:accent1>
      <a:accent2>
        <a:srgbClr val="E37222"/>
      </a:accent2>
      <a:accent3>
        <a:srgbClr val="71953D"/>
      </a:accent3>
      <a:accent4>
        <a:srgbClr val="6B1F7C"/>
      </a:accent4>
      <a:accent5>
        <a:srgbClr val="009FDB"/>
      </a:accent5>
      <a:accent6>
        <a:srgbClr val="810031"/>
      </a:accent6>
      <a:hlink>
        <a:srgbClr val="0066A1"/>
      </a:hlink>
      <a:folHlink>
        <a:srgbClr val="541868"/>
      </a:folHlink>
    </a:clrScheme>
    <a:fontScheme name="Office">
      <a:majorFont>
        <a:latin typeface="Verdan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Tagline Template.thmx</Template>
  <TotalTime>4824</TotalTime>
  <Words>415</Words>
  <Application>Microsoft Office PowerPoint</Application>
  <PresentationFormat>On-screen Show (4:3)</PresentationFormat>
  <Paragraphs>110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Lucida Grande</vt:lpstr>
      <vt:lpstr>Verdana</vt:lpstr>
      <vt:lpstr>Wingdings</vt:lpstr>
      <vt:lpstr>IEEE Tagline Template</vt:lpstr>
      <vt:lpstr>IEEE: Worldwide and Jordan</vt:lpstr>
      <vt:lpstr>Outline</vt:lpstr>
      <vt:lpstr>IEEE Today at a Glance</vt:lpstr>
      <vt:lpstr>Jordan Membership Growth (May 20, 2015)</vt:lpstr>
      <vt:lpstr>Student Branches</vt:lpstr>
      <vt:lpstr>Student Branches Best Practices 1. Have proper structure</vt:lpstr>
      <vt:lpstr>Student Branches Best Practices 2. Hold annual elections</vt:lpstr>
      <vt:lpstr>Student Branches Best Practices 3. Organize innovative activities</vt:lpstr>
      <vt:lpstr>Student Branches Best Practices 4. Get support</vt:lpstr>
      <vt:lpstr>Thank you</vt:lpstr>
    </vt:vector>
  </TitlesOfParts>
  <Company>IEEE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Gheith Abandah</cp:lastModifiedBy>
  <cp:revision>583</cp:revision>
  <cp:lastPrinted>2013-02-22T21:52:45Z</cp:lastPrinted>
  <dcterms:created xsi:type="dcterms:W3CDTF">2012-11-14T18:53:32Z</dcterms:created>
  <dcterms:modified xsi:type="dcterms:W3CDTF">2015-05-23T20:03:10Z</dcterms:modified>
</cp:coreProperties>
</file>