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F9C027-4E33-4A48-BC86-EF88C4509511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E61668-8AF6-468C-9190-4E9DBFCAD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53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FE26FE5-A61E-45FC-ABD6-66AD30118EE3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DC1254E-8D25-404D-A754-EAB7B37405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49038D-D39E-4DE0-84B5-2338426B7F8D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1254E-8D25-404D-A754-EAB7B37405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801B2C-8C4A-4EE9-B683-7823E066520B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1254E-8D25-404D-A754-EAB7B37405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3CC639-FF36-4467-91BF-AAF47210A023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1254E-8D25-404D-A754-EAB7B37405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2CCA3-4963-46D8-AD38-C773115A1382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1254E-8D25-404D-A754-EAB7B37405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F21E7-47E4-4AB6-9EB9-95C11E9B8918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1254E-8D25-404D-A754-EAB7B37405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2C52BB-CE0B-4386-989A-074EC2E039A1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1254E-8D25-404D-A754-EAB7B37405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333197-868A-4323-AC0D-5031FD5A503B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1254E-8D25-404D-A754-EAB7B37405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983A75-AA95-4E44-B800-7AA3802829E3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1254E-8D25-404D-A754-EAB7B37405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8C6ED29-B247-4B28-A257-907534FBCE1E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1254E-8D25-404D-A754-EAB7B37405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A034BE-4E48-4018-9D24-B1A5F1F2D3CF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DC1254E-8D25-404D-A754-EAB7B37405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DBB3B85-0D0E-45DA-912A-9BDF2F1A2B19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DC1254E-8D25-404D-A754-EAB7B37405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Word_Document5.doc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Word_Document6.docx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package" Target="../embeddings/Microsoft_Word_Document7.docx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Word_Document8.docx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emf"/><Relationship Id="rId4" Type="http://schemas.openxmlformats.org/officeDocument/2006/relationships/package" Target="../embeddings/Microsoft_Word_Document9.docx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Word_Document10.docx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2.emf"/><Relationship Id="rId4" Type="http://schemas.openxmlformats.org/officeDocument/2006/relationships/package" Target="../embeddings/Microsoft_Word_Document11.docx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1.docx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2.doc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3.doc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Document4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Feature Selection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Gheith Abandah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254E-8D25-404D-A754-EAB7B37405D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254E-8D25-404D-A754-EAB7B37405D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Symmetric Uncertainty</a:t>
            </a:r>
            <a:endParaRPr lang="en-US" dirty="0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304800" y="1676400"/>
          <a:ext cx="8683625" cy="452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5" name="Document" r:id="rId4" imgW="5028311" imgH="2631047" progId="Word.Document.12">
                  <p:embed/>
                </p:oleObj>
              </mc:Choice>
              <mc:Fallback>
                <p:oleObj name="Document" r:id="rId4" imgW="5028311" imgH="2631047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676400"/>
                        <a:ext cx="8683625" cy="452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254E-8D25-404D-A754-EAB7B37405D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Symmetric Uncertainty</a:t>
            </a:r>
            <a:endParaRPr lang="en-US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228600" y="2362200"/>
          <a:ext cx="8683625" cy="289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" name="Document" r:id="rId4" imgW="5028311" imgH="1684692" progId="Word.Document.12">
                  <p:embed/>
                </p:oleObj>
              </mc:Choice>
              <mc:Fallback>
                <p:oleObj name="Document" r:id="rId4" imgW="5028311" imgH="1684692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362200"/>
                        <a:ext cx="8683625" cy="289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Sequential &lt; </a:t>
            </a:r>
            <a:r>
              <a:rPr lang="en-US" sz="2800" i="1" dirty="0" smtClean="0"/>
              <a:t>O(M</a:t>
            </a:r>
            <a:r>
              <a:rPr lang="en-US" sz="2800" i="1" baseline="30000" dirty="0" smtClean="0"/>
              <a:t>2</a:t>
            </a:r>
            <a:r>
              <a:rPr lang="en-US" sz="2800" i="1" dirty="0" smtClean="0"/>
              <a:t>)</a:t>
            </a:r>
          </a:p>
          <a:p>
            <a:pPr lvl="1"/>
            <a:r>
              <a:rPr lang="en-US" sz="2400" dirty="0" smtClean="0"/>
              <a:t>Forward selection, e.g.,</a:t>
            </a:r>
          </a:p>
          <a:p>
            <a:pPr lvl="2"/>
            <a:r>
              <a:rPr lang="en-US" sz="2400" dirty="0" smtClean="0"/>
              <a:t>Fast correlation-based filter (FCBF)</a:t>
            </a:r>
          </a:p>
          <a:p>
            <a:pPr lvl="2"/>
            <a:r>
              <a:rPr lang="en-US" sz="2400" dirty="0" smtClean="0"/>
              <a:t>Minimal-redundancy-maximal-relevance (</a:t>
            </a:r>
            <a:r>
              <a:rPr lang="en-US" sz="2400" dirty="0" err="1" smtClean="0"/>
              <a:t>mRMR</a:t>
            </a:r>
            <a:r>
              <a:rPr lang="en-US" sz="2400" dirty="0" smtClean="0"/>
              <a:t>) </a:t>
            </a:r>
          </a:p>
          <a:p>
            <a:pPr lvl="1"/>
            <a:r>
              <a:rPr lang="en-US" sz="2400" dirty="0" smtClean="0"/>
              <a:t>Backward selection</a:t>
            </a:r>
          </a:p>
          <a:p>
            <a:pPr lvl="1"/>
            <a:r>
              <a:rPr lang="en-US" sz="2400" dirty="0" smtClean="0"/>
              <a:t>Bidirectional</a:t>
            </a:r>
          </a:p>
          <a:p>
            <a:r>
              <a:rPr lang="en-US" sz="2800" dirty="0" smtClean="0"/>
              <a:t>Random</a:t>
            </a:r>
          </a:p>
          <a:p>
            <a:pPr lvl="1"/>
            <a:r>
              <a:rPr lang="en-US" sz="2400" dirty="0" smtClean="0"/>
              <a:t>Genetic algorithm, e.g.,</a:t>
            </a:r>
          </a:p>
          <a:p>
            <a:pPr lvl="2"/>
            <a:r>
              <a:rPr lang="en-US" sz="2400" dirty="0" smtClean="0"/>
              <a:t>Multi-objective genetic algorithms (MOGA)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254E-8D25-404D-A754-EAB7B37405D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Algorithms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254E-8D25-404D-A754-EAB7B37405D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Fast Correlation-Based Filter</a:t>
            </a:r>
            <a:endParaRPr lang="en-US" dirty="0"/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228600" y="2133600"/>
          <a:ext cx="8683625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" name="Document" r:id="rId4" imgW="5018596" imgH="1424760" progId="Word.Document.12">
                  <p:embed/>
                </p:oleObj>
              </mc:Choice>
              <mc:Fallback>
                <p:oleObj name="Document" r:id="rId4" imgW="5018596" imgH="1424760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133600"/>
                        <a:ext cx="8683625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254E-8D25-404D-A754-EAB7B37405D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Fast Correlation-Based Filter</a:t>
            </a:r>
            <a:endParaRPr lang="en-US" dirty="0"/>
          </a:p>
        </p:txBody>
      </p:sp>
      <p:graphicFrame>
        <p:nvGraphicFramePr>
          <p:cNvPr id="26632" name="Object 8"/>
          <p:cNvGraphicFramePr>
            <a:graphicFrameLocks noChangeAspect="1"/>
          </p:cNvGraphicFramePr>
          <p:nvPr/>
        </p:nvGraphicFramePr>
        <p:xfrm>
          <a:off x="228600" y="1600200"/>
          <a:ext cx="8683625" cy="388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3" name="Document" r:id="rId4" imgW="5018596" imgH="2245655" progId="Word.Document.12">
                  <p:embed/>
                </p:oleObj>
              </mc:Choice>
              <mc:Fallback>
                <p:oleObj name="Document" r:id="rId4" imgW="5018596" imgH="2245655" progId="Word.Document.12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600200"/>
                        <a:ext cx="8683625" cy="3887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254E-8D25-404D-A754-EAB7B37405D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Minimal-Redundancy-Maximal-Relevance</a:t>
            </a:r>
            <a:endParaRPr lang="en-US" dirty="0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228600" y="2438400"/>
          <a:ext cx="8678863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5" name="Document" r:id="rId4" imgW="5041625" imgH="1382219" progId="Word.Document.12">
                  <p:embed/>
                </p:oleObj>
              </mc:Choice>
              <mc:Fallback>
                <p:oleObj name="Document" r:id="rId4" imgW="5041625" imgH="1382219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438400"/>
                        <a:ext cx="8678863" cy="236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254E-8D25-404D-A754-EAB7B37405D8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Minimal-Redundancy-Maximal-Relevance</a:t>
            </a:r>
            <a:endParaRPr lang="en-US" dirty="0"/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300038" y="2368550"/>
          <a:ext cx="8618537" cy="265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0" name="Document" r:id="rId4" imgW="5028311" imgH="1554185" progId="Word.Document.12">
                  <p:embed/>
                </p:oleObj>
              </mc:Choice>
              <mc:Fallback>
                <p:oleObj name="Document" r:id="rId4" imgW="5028311" imgH="1554185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8" y="2368550"/>
                        <a:ext cx="8618537" cy="2652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254E-8D25-404D-A754-EAB7B37405D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Minimal-Redundancy-Maximal-Relevance</a:t>
            </a:r>
            <a:endParaRPr lang="en-US" dirty="0"/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300038" y="2203450"/>
          <a:ext cx="8618537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4" name="Document" r:id="rId4" imgW="5028311" imgH="1604657" progId="Word.Document.12">
                  <p:embed/>
                </p:oleObj>
              </mc:Choice>
              <mc:Fallback>
                <p:oleObj name="Document" r:id="rId4" imgW="5028311" imgH="1604657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8" y="2203450"/>
                        <a:ext cx="8618537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dirty="0" smtClean="0"/>
              <a:t>Use NSGA to search for optimal set of solutions with two objectives:</a:t>
            </a:r>
          </a:p>
          <a:p>
            <a:pPr marL="880110" lvl="1" indent="-514350" hangingPunct="0">
              <a:buFont typeface="+mj-lt"/>
              <a:buAutoNum type="arabicPeriod"/>
            </a:pPr>
            <a:r>
              <a:rPr lang="en-US" dirty="0" smtClean="0"/>
              <a:t>Minimize the number of features used in classification.</a:t>
            </a:r>
          </a:p>
          <a:p>
            <a:pPr marL="880110" lvl="1" indent="-514350" hangingPunct="0">
              <a:buFont typeface="+mj-lt"/>
              <a:buAutoNum type="arabicPeriod"/>
            </a:pPr>
            <a:r>
              <a:rPr lang="en-US" dirty="0" smtClean="0"/>
              <a:t>Minimize the classification error.</a:t>
            </a:r>
          </a:p>
          <a:p>
            <a:pPr lvl="0" hangingPunct="0"/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254E-8D25-404D-A754-EAB7B37405D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Non-dominated Sorting Genetic Algorithm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254E-8D25-404D-A754-EAB7B37405D8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Pareto-Optimal Front</a:t>
            </a:r>
            <a:endParaRPr lang="en-US" dirty="0"/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143000"/>
            <a:ext cx="7315200" cy="4890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Feature selection</a:t>
            </a:r>
            <a:r>
              <a:rPr lang="en-US" dirty="0" smtClean="0"/>
              <a:t> is typically a search problem for finding an optimal or suboptimal subset of </a:t>
            </a:r>
            <a:r>
              <a:rPr lang="en-US" i="1" dirty="0" smtClean="0"/>
              <a:t>m</a:t>
            </a:r>
            <a:r>
              <a:rPr lang="en-US" dirty="0" smtClean="0"/>
              <a:t> features out of original </a:t>
            </a:r>
            <a:r>
              <a:rPr lang="en-US" i="1" dirty="0" smtClean="0"/>
              <a:t>M</a:t>
            </a:r>
            <a:r>
              <a:rPr lang="en-US" dirty="0" smtClean="0"/>
              <a:t> features.</a:t>
            </a:r>
          </a:p>
          <a:p>
            <a:r>
              <a:rPr lang="en-US" dirty="0" smtClean="0"/>
              <a:t>Benefits:</a:t>
            </a:r>
          </a:p>
          <a:p>
            <a:pPr lvl="1"/>
            <a:r>
              <a:rPr lang="en-US" dirty="0" smtClean="0"/>
              <a:t>For excluding irrelevant and redundant features,</a:t>
            </a:r>
          </a:p>
          <a:p>
            <a:pPr lvl="1"/>
            <a:r>
              <a:rPr lang="en-US" dirty="0" smtClean="0"/>
              <a:t>it allows reducing system complexity and processing time,</a:t>
            </a:r>
          </a:p>
          <a:p>
            <a:pPr lvl="1"/>
            <a:r>
              <a:rPr lang="en-US" dirty="0" smtClean="0"/>
              <a:t>and often improves the recognition accuracy. </a:t>
            </a:r>
          </a:p>
          <a:p>
            <a:r>
              <a:rPr lang="en-US" dirty="0" smtClean="0"/>
              <a:t>For large number of features, exhaustive search for best subset out of </a:t>
            </a:r>
            <a:r>
              <a:rPr lang="en-US" i="1" dirty="0" smtClean="0"/>
              <a:t>2</a:t>
            </a:r>
            <a:r>
              <a:rPr lang="en-US" i="1" baseline="30000" dirty="0" smtClean="0"/>
              <a:t>M</a:t>
            </a:r>
            <a:r>
              <a:rPr lang="en-US" dirty="0" smtClean="0"/>
              <a:t> possible subsets is infeasible.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254E-8D25-404D-A754-EAB7B37405D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254E-8D25-404D-A754-EAB7B37405D8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Accuracy</a:t>
            </a:r>
            <a:endParaRPr lang="en-US" dirty="0"/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219200"/>
            <a:ext cx="7315200" cy="4801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254E-8D25-404D-A754-EAB7B37405D8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Accuracy</a:t>
            </a:r>
            <a:endParaRPr lang="en-US" dirty="0"/>
          </a:p>
        </p:txBody>
      </p:sp>
      <p:pic>
        <p:nvPicPr>
          <p:cNvPr id="337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1371600"/>
            <a:ext cx="7315200" cy="4516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46" name="Picture 2" descr="Lege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1219200"/>
            <a:ext cx="914400" cy="821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25425" y="1454150"/>
          <a:ext cx="8588375" cy="464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5009240" imgH="2715407" progId="Word.Document.12">
                  <p:embed/>
                </p:oleObj>
              </mc:Choice>
              <mc:Fallback>
                <p:oleObj name="Document" r:id="rId4" imgW="5009240" imgH="2715407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25" y="1454150"/>
                        <a:ext cx="8588375" cy="464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254E-8D25-404D-A754-EAB7B37405D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Generally be classified according to the criterion function used in searching for good features.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b="1" dirty="0" smtClean="0"/>
              <a:t>Wrapper algorithm</a:t>
            </a:r>
            <a:r>
              <a:rPr lang="en-US" dirty="0" smtClean="0"/>
              <a:t>: the performance of the classifier is used to evaluate the feature subsets.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b="1" dirty="0" smtClean="0"/>
              <a:t>Filter algorithm</a:t>
            </a:r>
            <a:r>
              <a:rPr lang="en-US" dirty="0" smtClean="0"/>
              <a:t>: some feature evaluation function is used rather than optimizing the classifier’s performance.</a:t>
            </a:r>
          </a:p>
          <a:p>
            <a:r>
              <a:rPr lang="en-US" dirty="0" smtClean="0"/>
              <a:t>Wrapper methods are usually slower than filter methods but offer better performance.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Algorithms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254E-8D25-404D-A754-EAB7B37405D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</a:t>
            </a:r>
            <a:r>
              <a:rPr lang="en-US" i="1" dirty="0" smtClean="0"/>
              <a:t>best individual features</a:t>
            </a:r>
            <a:r>
              <a:rPr lang="en-US" dirty="0" smtClean="0"/>
              <a:t>. A feature evaluation function is used to rank individual features, then the highest ranked </a:t>
            </a:r>
            <a:r>
              <a:rPr lang="en-US" i="1" dirty="0" smtClean="0"/>
              <a:t>m</a:t>
            </a:r>
            <a:r>
              <a:rPr lang="en-US" dirty="0" smtClean="0"/>
              <a:t> features are selected.</a:t>
            </a:r>
          </a:p>
          <a:p>
            <a:r>
              <a:rPr lang="en-US" dirty="0" smtClean="0"/>
              <a:t>Although these methods can exclude irrelevant features, they often include redundant features.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“The </a:t>
            </a:r>
            <a:r>
              <a:rPr lang="en-US" i="1" dirty="0" smtClean="0"/>
              <a:t>m</a:t>
            </a:r>
            <a:r>
              <a:rPr lang="en-US" dirty="0" smtClean="0"/>
              <a:t> best features are not the best </a:t>
            </a:r>
            <a:r>
              <a:rPr lang="en-US" i="1" dirty="0" smtClean="0"/>
              <a:t>m</a:t>
            </a:r>
            <a:r>
              <a:rPr lang="en-US" dirty="0" smtClean="0"/>
              <a:t> features”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Individual Features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254E-8D25-404D-A754-EAB7B37405D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Examples: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Scatter criterion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Symmetric uncertainty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Individual Features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254E-8D25-404D-A754-EAB7B37405D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Scatter Criterion</a:t>
            </a:r>
            <a:endParaRPr lang="en-US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28600" y="1219200"/>
          <a:ext cx="8620125" cy="541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Document" r:id="rId4" imgW="5028311" imgH="3160645" progId="Word.Document.12">
                  <p:embed/>
                </p:oleObj>
              </mc:Choice>
              <mc:Fallback>
                <p:oleObj name="Document" r:id="rId4" imgW="5028311" imgH="3160645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219200"/>
                        <a:ext cx="8620125" cy="541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254E-8D25-404D-A754-EAB7B37405D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Scatter Criterion</a:t>
            </a:r>
            <a:endParaRPr lang="en-US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28600" y="1676400"/>
          <a:ext cx="8683625" cy="389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Document" r:id="rId4" imgW="5028311" imgH="2417621" progId="Word.Document.12">
                  <p:embed/>
                </p:oleObj>
              </mc:Choice>
              <mc:Fallback>
                <p:oleObj name="Document" r:id="rId4" imgW="5028311" imgH="2417621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676400"/>
                        <a:ext cx="8683625" cy="3897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254E-8D25-404D-A754-EAB7B37405D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Scatter Criterion</a:t>
            </a:r>
            <a:endParaRPr lang="en-US" dirty="0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300038" y="2443163"/>
          <a:ext cx="8648700" cy="254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Document" r:id="rId4" imgW="5027591" imgH="1491095" progId="Word.Document.12">
                  <p:embed/>
                </p:oleObj>
              </mc:Choice>
              <mc:Fallback>
                <p:oleObj name="Document" r:id="rId4" imgW="5027591" imgH="1491095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8" y="2443163"/>
                        <a:ext cx="8648700" cy="2547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1254E-8D25-404D-A754-EAB7B37405D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94</TotalTime>
  <Words>314</Words>
  <Application>Microsoft Office PowerPoint</Application>
  <PresentationFormat>On-screen Show (4:3)</PresentationFormat>
  <Paragraphs>72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Concourse</vt:lpstr>
      <vt:lpstr>Document</vt:lpstr>
      <vt:lpstr>Feature Selection</vt:lpstr>
      <vt:lpstr>Definition</vt:lpstr>
      <vt:lpstr>Feature Set</vt:lpstr>
      <vt:lpstr>Selection Algorithms</vt:lpstr>
      <vt:lpstr>Best Individual Features</vt:lpstr>
      <vt:lpstr>Best Individual Features</vt:lpstr>
      <vt:lpstr>Scatter Criterion</vt:lpstr>
      <vt:lpstr>Scatter Criterion</vt:lpstr>
      <vt:lpstr>Scatter Criterion</vt:lpstr>
      <vt:lpstr>Symmetric Uncertainty</vt:lpstr>
      <vt:lpstr>Symmetric Uncertainty</vt:lpstr>
      <vt:lpstr>Search Algorithms</vt:lpstr>
      <vt:lpstr>Fast Correlation-Based Filter</vt:lpstr>
      <vt:lpstr>Fast Correlation-Based Filter</vt:lpstr>
      <vt:lpstr>Minimal-Redundancy-Maximal-Relevance</vt:lpstr>
      <vt:lpstr>Minimal-Redundancy-Maximal-Relevance</vt:lpstr>
      <vt:lpstr>Minimal-Redundancy-Maximal-Relevance</vt:lpstr>
      <vt:lpstr>Non-dominated Sorting Genetic Algorithm</vt:lpstr>
      <vt:lpstr>Pareto-Optimal Front</vt:lpstr>
      <vt:lpstr>Classification Accuracy</vt:lpstr>
      <vt:lpstr>Classification Accuracy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Feature Selection</dc:title>
  <dc:creator>user</dc:creator>
  <cp:lastModifiedBy>Gheith Abandah</cp:lastModifiedBy>
  <cp:revision>14</cp:revision>
  <dcterms:created xsi:type="dcterms:W3CDTF">2010-03-21T16:10:27Z</dcterms:created>
  <dcterms:modified xsi:type="dcterms:W3CDTF">2013-04-10T03:57:28Z</dcterms:modified>
</cp:coreProperties>
</file>