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9C027-4E33-4A48-BC86-EF88C4509511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61668-8AF6-468C-9190-4E9DBFCAD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E26FE5-A61E-45FC-ABD6-66AD30118EE3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9038D-D39E-4DE0-84B5-2338426B7F8D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1B2C-8C4A-4EE9-B683-7823E066520B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CC639-FF36-4467-91BF-AAF47210A023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2CCA3-4963-46D8-AD38-C773115A1382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F21E7-47E4-4AB6-9EB9-95C11E9B8918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C52BB-CE0B-4386-989A-074EC2E039A1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3197-868A-4323-AC0D-5031FD5A503B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3A75-AA95-4E44-B800-7AA3802829E3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C6ED29-B247-4B28-A257-907534FBCE1E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A034BE-4E48-4018-9D24-B1A5F1F2D3CF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BB3B85-0D0E-45DA-912A-9BDF2F1A2B19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C1254E-8D25-404D-A754-EAB7B374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5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6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7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8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9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0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1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Gheith Abandah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Symmetric Uncertainty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4800" y="1676400"/>
          <a:ext cx="8683625" cy="452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Document" r:id="rId4" imgW="5028311" imgH="2631047" progId="Word.Document.12">
                  <p:embed/>
                </p:oleObj>
              </mc:Choice>
              <mc:Fallback>
                <p:oleObj name="Document" r:id="rId4" imgW="5028311" imgH="263104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8683625" cy="452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Uncertainty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28600" y="2362200"/>
          <a:ext cx="8683625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cument" r:id="rId4" imgW="5028311" imgH="1684692" progId="Word.Document.12">
                  <p:embed/>
                </p:oleObj>
              </mc:Choice>
              <mc:Fallback>
                <p:oleObj name="Document" r:id="rId4" imgW="5028311" imgH="168469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8683625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Sequential &lt; </a:t>
            </a:r>
            <a:r>
              <a:rPr lang="en-US" sz="2800" i="1" dirty="0" smtClean="0"/>
              <a:t>O(M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)</a:t>
            </a:r>
          </a:p>
          <a:p>
            <a:pPr lvl="1"/>
            <a:r>
              <a:rPr lang="en-US" sz="2400" dirty="0" smtClean="0"/>
              <a:t>Forward selection, e.g.,</a:t>
            </a:r>
          </a:p>
          <a:p>
            <a:pPr lvl="2"/>
            <a:r>
              <a:rPr lang="en-US" sz="2400" dirty="0" smtClean="0"/>
              <a:t>Fast correlation-based filter (FCBF)</a:t>
            </a:r>
          </a:p>
          <a:p>
            <a:pPr lvl="2"/>
            <a:r>
              <a:rPr lang="en-US" sz="2400" dirty="0" smtClean="0"/>
              <a:t>Minimal-redundancy-maximal-relevance (</a:t>
            </a:r>
            <a:r>
              <a:rPr lang="en-US" sz="2400" dirty="0" err="1" smtClean="0"/>
              <a:t>mRMR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Backward selection</a:t>
            </a:r>
          </a:p>
          <a:p>
            <a:pPr lvl="1"/>
            <a:r>
              <a:rPr lang="en-US" sz="2400" dirty="0" smtClean="0"/>
              <a:t>Bidirectional</a:t>
            </a:r>
          </a:p>
          <a:p>
            <a:r>
              <a:rPr lang="en-US" sz="2800" dirty="0" smtClean="0"/>
              <a:t>Random</a:t>
            </a:r>
          </a:p>
          <a:p>
            <a:pPr lvl="1"/>
            <a:r>
              <a:rPr lang="en-US" sz="2400" dirty="0" smtClean="0"/>
              <a:t>Genetic algorithm, e.g.,</a:t>
            </a:r>
          </a:p>
          <a:p>
            <a:pPr lvl="2"/>
            <a:r>
              <a:rPr lang="en-US" sz="2400" dirty="0" smtClean="0"/>
              <a:t>Multi-objective genetic algorithms (MOGA)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Algorithms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Correlation-Based Filter</a:t>
            </a:r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28600" y="2133600"/>
          <a:ext cx="868362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Document" r:id="rId4" imgW="5018596" imgH="1424760" progId="Word.Document.12">
                  <p:embed/>
                </p:oleObj>
              </mc:Choice>
              <mc:Fallback>
                <p:oleObj name="Document" r:id="rId4" imgW="5018596" imgH="14247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8683625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Correlation-Based Filter</a:t>
            </a:r>
            <a:endParaRPr lang="en-US" dirty="0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228600" y="1600200"/>
          <a:ext cx="8683625" cy="388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Document" r:id="rId4" imgW="5018596" imgH="2245655" progId="Word.Document.12">
                  <p:embed/>
                </p:oleObj>
              </mc:Choice>
              <mc:Fallback>
                <p:oleObj name="Document" r:id="rId4" imgW="5018596" imgH="224565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8683625" cy="388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Minimal-Redundancy-Maximal-Relevance</a:t>
            </a:r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28600" y="2438400"/>
          <a:ext cx="8678863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Document" r:id="rId4" imgW="5041625" imgH="1382219" progId="Word.Document.12">
                  <p:embed/>
                </p:oleObj>
              </mc:Choice>
              <mc:Fallback>
                <p:oleObj name="Document" r:id="rId4" imgW="5041625" imgH="138221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8678863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Minimal-Redundancy-Maximal-Relevance</a:t>
            </a:r>
            <a:endParaRPr 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00038" y="2368550"/>
          <a:ext cx="86185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Document" r:id="rId4" imgW="5028311" imgH="1554185" progId="Word.Document.12">
                  <p:embed/>
                </p:oleObj>
              </mc:Choice>
              <mc:Fallback>
                <p:oleObj name="Document" r:id="rId4" imgW="5028311" imgH="15541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368550"/>
                        <a:ext cx="8618537" cy="265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Minimal-Redundancy-Maximal-Relevance</a:t>
            </a:r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00038" y="2203450"/>
          <a:ext cx="861853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Document" r:id="rId4" imgW="5028311" imgH="1604657" progId="Word.Document.12">
                  <p:embed/>
                </p:oleObj>
              </mc:Choice>
              <mc:Fallback>
                <p:oleObj name="Document" r:id="rId4" imgW="5028311" imgH="160465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203450"/>
                        <a:ext cx="8618537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 smtClean="0"/>
              <a:t>Use NSGA to search for optimal set of solutions with two objectives:</a:t>
            </a:r>
          </a:p>
          <a:p>
            <a:pPr marL="880110" lvl="1" indent="-514350" hangingPunct="0">
              <a:buFont typeface="+mj-lt"/>
              <a:buAutoNum type="arabicPeriod"/>
            </a:pPr>
            <a:r>
              <a:rPr lang="en-US" dirty="0" smtClean="0"/>
              <a:t>Minimize the number of features used in classification.</a:t>
            </a:r>
          </a:p>
          <a:p>
            <a:pPr marL="880110" lvl="1" indent="-514350" hangingPunct="0">
              <a:buFont typeface="+mj-lt"/>
              <a:buAutoNum type="arabicPeriod"/>
            </a:pPr>
            <a:r>
              <a:rPr lang="en-US" dirty="0" smtClean="0"/>
              <a:t>Minimize the classification error.</a:t>
            </a:r>
          </a:p>
          <a:p>
            <a:pPr lvl="0" hangingPunct="0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Non-dominated Sorting Genetic Algorithm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Pareto-Optimal Front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7315200" cy="489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Feature selection</a:t>
            </a:r>
            <a:r>
              <a:rPr lang="en-US" dirty="0" smtClean="0"/>
              <a:t> is typically a search problem for finding an optimal or suboptimal subset of </a:t>
            </a:r>
            <a:r>
              <a:rPr lang="en-US" i="1" dirty="0" smtClean="0"/>
              <a:t>m</a:t>
            </a:r>
            <a:r>
              <a:rPr lang="en-US" dirty="0" smtClean="0"/>
              <a:t> features out of original </a:t>
            </a:r>
            <a:r>
              <a:rPr lang="en-US" i="1" dirty="0" smtClean="0"/>
              <a:t>M</a:t>
            </a:r>
            <a:r>
              <a:rPr lang="en-US" dirty="0" smtClean="0"/>
              <a:t> features.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For excluding irrelevant and redundant features,</a:t>
            </a:r>
          </a:p>
          <a:p>
            <a:pPr lvl="1"/>
            <a:r>
              <a:rPr lang="en-US" dirty="0" smtClean="0"/>
              <a:t>it allows reducing system complexity and processing time,</a:t>
            </a:r>
          </a:p>
          <a:p>
            <a:pPr lvl="1"/>
            <a:r>
              <a:rPr lang="en-US" dirty="0" smtClean="0"/>
              <a:t>and often improves the recognition accuracy. </a:t>
            </a:r>
          </a:p>
          <a:p>
            <a:r>
              <a:rPr lang="en-US" dirty="0" smtClean="0"/>
              <a:t>For large number of features, exhaustive search for best subset out of </a:t>
            </a:r>
            <a:r>
              <a:rPr lang="en-US" i="1" dirty="0" smtClean="0"/>
              <a:t>2</a:t>
            </a:r>
            <a:r>
              <a:rPr lang="en-US" i="1" baseline="30000" dirty="0" smtClean="0"/>
              <a:t>M</a:t>
            </a:r>
            <a:r>
              <a:rPr lang="en-US" dirty="0" smtClean="0"/>
              <a:t> possible subsets is infeasible.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Accuracy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315200" cy="480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Accuracy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315200" cy="451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6" name="Picture 2" descr="Leg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219200"/>
            <a:ext cx="914400" cy="82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5425" y="1454150"/>
          <a:ext cx="8588375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5009240" imgH="2715407" progId="Word.Document.12">
                  <p:embed/>
                </p:oleObj>
              </mc:Choice>
              <mc:Fallback>
                <p:oleObj name="Document" r:id="rId4" imgW="5009240" imgH="271540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1454150"/>
                        <a:ext cx="8588375" cy="464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 be classified according to the criterion function used in searching for good features.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Wrapper algorithm</a:t>
            </a:r>
            <a:r>
              <a:rPr lang="en-US" dirty="0" smtClean="0"/>
              <a:t>: the performance of the classifier is used to evaluate the feature subsets.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Filter algorithm</a:t>
            </a:r>
            <a:r>
              <a:rPr lang="en-US" dirty="0" smtClean="0"/>
              <a:t>: some feature evaluation function is used rather than optimizing the classifier’s performance.</a:t>
            </a:r>
          </a:p>
          <a:p>
            <a:r>
              <a:rPr lang="en-US" dirty="0" smtClean="0"/>
              <a:t>Wrapper methods are usually slower than filter methods but offer better performance.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i="1" dirty="0" smtClean="0"/>
              <a:t>best individual features</a:t>
            </a:r>
            <a:r>
              <a:rPr lang="en-US" dirty="0" smtClean="0"/>
              <a:t>. A feature evaluation function is used to rank individual features, then the highest ranked </a:t>
            </a:r>
            <a:r>
              <a:rPr lang="en-US" i="1" dirty="0" smtClean="0"/>
              <a:t>m</a:t>
            </a:r>
            <a:r>
              <a:rPr lang="en-US" dirty="0" smtClean="0"/>
              <a:t> features are selected.</a:t>
            </a:r>
          </a:p>
          <a:p>
            <a:r>
              <a:rPr lang="en-US" dirty="0" smtClean="0"/>
              <a:t>Although these methods can exclude irrelevant features, they often include redundant features.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“The </a:t>
            </a:r>
            <a:r>
              <a:rPr lang="en-US" i="1" dirty="0" smtClean="0"/>
              <a:t>m</a:t>
            </a:r>
            <a:r>
              <a:rPr lang="en-US" dirty="0" smtClean="0"/>
              <a:t> best features are not the best </a:t>
            </a:r>
            <a:r>
              <a:rPr lang="en-US" i="1" dirty="0" smtClean="0"/>
              <a:t>m</a:t>
            </a:r>
            <a:r>
              <a:rPr lang="en-US" dirty="0" smtClean="0"/>
              <a:t> features”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Individual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Scatter criterion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Symmetric uncertainty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Individual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Criterion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" y="1219200"/>
          <a:ext cx="8620125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5028311" imgH="3160645" progId="Word.Document.12">
                  <p:embed/>
                </p:oleObj>
              </mc:Choice>
              <mc:Fallback>
                <p:oleObj name="Document" r:id="rId4" imgW="5028311" imgH="316064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620125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Criterion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8600" y="1676400"/>
          <a:ext cx="8683625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4" imgW="5028311" imgH="2417621" progId="Word.Document.12">
                  <p:embed/>
                </p:oleObj>
              </mc:Choice>
              <mc:Fallback>
                <p:oleObj name="Document" r:id="rId4" imgW="5028311" imgH="2417621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83625" cy="389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Criterion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0038" y="2443163"/>
          <a:ext cx="8648700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4" imgW="5027591" imgH="1491095" progId="Word.Document.12">
                  <p:embed/>
                </p:oleObj>
              </mc:Choice>
              <mc:Fallback>
                <p:oleObj name="Document" r:id="rId4" imgW="5027591" imgH="149109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443163"/>
                        <a:ext cx="8648700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54E-8D25-404D-A754-EAB7B37405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314</Words>
  <Application>Microsoft Office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Document</vt:lpstr>
      <vt:lpstr>Feature Selection</vt:lpstr>
      <vt:lpstr>Definition</vt:lpstr>
      <vt:lpstr>Feature Set</vt:lpstr>
      <vt:lpstr>Selection Algorithms</vt:lpstr>
      <vt:lpstr>Best Individual Features</vt:lpstr>
      <vt:lpstr>Best Individual Features</vt:lpstr>
      <vt:lpstr>Scatter Criterion</vt:lpstr>
      <vt:lpstr>Scatter Criterion</vt:lpstr>
      <vt:lpstr>Scatter Criterion</vt:lpstr>
      <vt:lpstr>Symmetric Uncertainty</vt:lpstr>
      <vt:lpstr>Symmetric Uncertainty</vt:lpstr>
      <vt:lpstr>Search Algorithms</vt:lpstr>
      <vt:lpstr>Fast Correlation-Based Filter</vt:lpstr>
      <vt:lpstr>Fast Correlation-Based Filter</vt:lpstr>
      <vt:lpstr>Minimal-Redundancy-Maximal-Relevance</vt:lpstr>
      <vt:lpstr>Minimal-Redundancy-Maximal-Relevance</vt:lpstr>
      <vt:lpstr>Minimal-Redundancy-Maximal-Relevance</vt:lpstr>
      <vt:lpstr>Non-dominated Sorting Genetic Algorithm</vt:lpstr>
      <vt:lpstr>Pareto-Optimal Front</vt:lpstr>
      <vt:lpstr>Classification Accuracy</vt:lpstr>
      <vt:lpstr>Classification Accuracy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Selection</dc:title>
  <dc:creator>user</dc:creator>
  <cp:lastModifiedBy>Gheith Abandah</cp:lastModifiedBy>
  <cp:revision>14</cp:revision>
  <dcterms:created xsi:type="dcterms:W3CDTF">2010-03-21T16:10:27Z</dcterms:created>
  <dcterms:modified xsi:type="dcterms:W3CDTF">2013-04-10T03:57:28Z</dcterms:modified>
</cp:coreProperties>
</file>