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6"/>
  </p:notesMasterIdLst>
  <p:sldIdLst>
    <p:sldId id="256" r:id="rId2"/>
    <p:sldId id="257" r:id="rId3"/>
    <p:sldId id="263" r:id="rId4"/>
    <p:sldId id="292" r:id="rId5"/>
    <p:sldId id="293" r:id="rId6"/>
    <p:sldId id="298" r:id="rId7"/>
    <p:sldId id="297" r:id="rId8"/>
    <p:sldId id="299" r:id="rId9"/>
    <p:sldId id="296" r:id="rId10"/>
    <p:sldId id="278" r:id="rId11"/>
    <p:sldId id="300" r:id="rId12"/>
    <p:sldId id="301" r:id="rId13"/>
    <p:sldId id="302" r:id="rId14"/>
    <p:sldId id="304" r:id="rId15"/>
    <p:sldId id="303" r:id="rId16"/>
    <p:sldId id="305" r:id="rId17"/>
    <p:sldId id="306" r:id="rId18"/>
    <p:sldId id="307" r:id="rId19"/>
    <p:sldId id="308" r:id="rId20"/>
    <p:sldId id="309" r:id="rId21"/>
    <p:sldId id="325" r:id="rId22"/>
    <p:sldId id="310" r:id="rId23"/>
    <p:sldId id="312" r:id="rId24"/>
    <p:sldId id="315" r:id="rId25"/>
    <p:sldId id="314" r:id="rId26"/>
    <p:sldId id="316" r:id="rId27"/>
    <p:sldId id="317" r:id="rId28"/>
    <p:sldId id="318" r:id="rId29"/>
    <p:sldId id="319" r:id="rId30"/>
    <p:sldId id="320" r:id="rId31"/>
    <p:sldId id="321" r:id="rId32"/>
    <p:sldId id="322" r:id="rId33"/>
    <p:sldId id="323" r:id="rId34"/>
    <p:sldId id="324"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CC33"/>
    <a:srgbClr val="003300"/>
    <a:srgbClr val="FA42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5" autoAdjust="0"/>
    <p:restoredTop sz="91655" autoAdjust="0"/>
  </p:normalViewPr>
  <p:slideViewPr>
    <p:cSldViewPr>
      <p:cViewPr varScale="1">
        <p:scale>
          <a:sx n="84" d="100"/>
          <a:sy n="84" d="100"/>
        </p:scale>
        <p:origin x="-147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BD12FF2-6E5C-4521-ACAF-D9A5030F2F68}" type="datetimeFigureOut">
              <a:rPr lang="en-US" smtClean="0"/>
              <a:pPr/>
              <a:t>9/10/2014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8B3F5C0-30EC-40C1-85B8-4605136FC0FF}" type="slidenum">
              <a:rPr lang="en-US" smtClean="0"/>
              <a:pPr/>
              <a:t>‹#›</a:t>
            </a:fld>
            <a:endParaRPr lang="en-US"/>
          </a:p>
        </p:txBody>
      </p:sp>
    </p:spTree>
    <p:extLst>
      <p:ext uri="{BB962C8B-B14F-4D97-AF65-F5344CB8AC3E}">
        <p14:creationId xmlns:p14="http://schemas.microsoft.com/office/powerpoint/2010/main" val="1839929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34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98563" y="596900"/>
            <a:ext cx="4630737" cy="3471863"/>
          </a:xfrm>
        </p:spPr>
      </p:sp>
      <p:sp>
        <p:nvSpPr>
          <p:cNvPr id="30723" name="Rectangle 3"/>
          <p:cNvSpPr>
            <a:spLocks noGrp="1" noChangeArrowheads="1"/>
          </p:cNvSpPr>
          <p:nvPr>
            <p:ph type="body" idx="1"/>
          </p:nvPr>
        </p:nvSpPr>
        <p:spPr>
          <a:xfrm>
            <a:off x="527910" y="4417635"/>
            <a:ext cx="6041297" cy="4179385"/>
          </a:xfrm>
          <a:noFill/>
        </p:spPr>
        <p:txBody>
          <a:bodyPr lIns="88127" tIns="44064" rIns="88127" bIns="44064"/>
          <a:lstStyle/>
          <a:p>
            <a:r>
              <a:rPr lang="en-US" dirty="0" smtClean="0"/>
              <a:t>Why</a:t>
            </a:r>
            <a:r>
              <a:rPr lang="en-US" baseline="0" dirty="0" smtClean="0"/>
              <a:t> the branch instruction finish in three cycles? Why the branch address is taken from the </a:t>
            </a:r>
            <a:r>
              <a:rPr lang="en-US" baseline="0" dirty="0" err="1" smtClean="0"/>
              <a:t>ALUOut</a:t>
            </a:r>
            <a:r>
              <a:rPr lang="en-US" baseline="0" dirty="0" smtClean="0"/>
              <a:t> register not from the ALU output? </a:t>
            </a:r>
          </a:p>
          <a:p>
            <a:r>
              <a:rPr lang="en-US" baseline="0" dirty="0" smtClean="0">
                <a:sym typeface="Wingdings" pitchFamily="2" charset="2"/>
              </a:rPr>
              <a:t> The branch address is computed in the decode cycle and stored in the ALU register. In the next cycle, the ALU is used to compare the two registers, thus the output is not the branch address. However, at the end of the execute cycle, the branch address is already at the input of the PC and it will not be overwritten until the rising </a:t>
            </a:r>
            <a:r>
              <a:rPr lang="en-US" baseline="0" smtClean="0">
                <a:sym typeface="Wingdings" pitchFamily="2" charset="2"/>
              </a:rPr>
              <a:t>edge arrives.</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not to finish the jump instruction in the second cycle??!</a:t>
            </a:r>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18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26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30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88239" indent="-388239">
              <a:lnSpc>
                <a:spcPct val="90000"/>
              </a:lnSpc>
              <a:spcBef>
                <a:spcPct val="65000"/>
              </a:spcBef>
              <a:buClr>
                <a:schemeClr val="accent1"/>
              </a:buClr>
              <a:buSzPct val="75000"/>
              <a:buFont typeface="Wingdings" pitchFamily="2" charset="2"/>
              <a:buChar char="q"/>
              <a:defRPr/>
            </a:pPr>
            <a:r>
              <a:rPr lang="en-US" kern="0" dirty="0" smtClean="0">
                <a:solidFill>
                  <a:schemeClr val="tx1"/>
                </a:solidFill>
              </a:rPr>
              <a:t>The </a:t>
            </a:r>
            <a:r>
              <a:rPr lang="en-US" kern="0" dirty="0" err="1" smtClean="0">
                <a:solidFill>
                  <a:schemeClr val="tx1"/>
                </a:solidFill>
              </a:rPr>
              <a:t>microassembler</a:t>
            </a:r>
            <a:r>
              <a:rPr lang="en-US" kern="0" dirty="0" smtClean="0">
                <a:solidFill>
                  <a:schemeClr val="tx1"/>
                </a:solidFill>
              </a:rPr>
              <a:t> converts the microcode into actual signal values</a:t>
            </a:r>
          </a:p>
          <a:p>
            <a:pPr marL="388239" indent="-388239">
              <a:lnSpc>
                <a:spcPct val="90000"/>
              </a:lnSpc>
              <a:spcBef>
                <a:spcPct val="65000"/>
              </a:spcBef>
              <a:buClr>
                <a:schemeClr val="accent1"/>
              </a:buClr>
              <a:buSzPct val="75000"/>
              <a:buFont typeface="Wingdings" pitchFamily="2" charset="2"/>
              <a:buChar char="q"/>
              <a:defRPr/>
            </a:pPr>
            <a:r>
              <a:rPr lang="en-US" kern="0" dirty="0" smtClean="0">
                <a:solidFill>
                  <a:schemeClr val="tx1"/>
                </a:solidFill>
              </a:rPr>
              <a:t>The sequencing field is used along with the </a:t>
            </a:r>
            <a:r>
              <a:rPr lang="en-US" kern="0" dirty="0" err="1" smtClean="0">
                <a:solidFill>
                  <a:schemeClr val="tx1"/>
                </a:solidFill>
              </a:rPr>
              <a:t>opcode</a:t>
            </a:r>
            <a:r>
              <a:rPr lang="en-US" kern="0" dirty="0" smtClean="0">
                <a:solidFill>
                  <a:schemeClr val="tx1"/>
                </a:solidFill>
              </a:rPr>
              <a:t> to determine the next state</a:t>
            </a:r>
          </a:p>
          <a:p>
            <a:endParaRPr lang="en-US" dirty="0"/>
          </a:p>
        </p:txBody>
      </p:sp>
      <p:sp>
        <p:nvSpPr>
          <p:cNvPr id="4" name="Slide Number Placeholder 3"/>
          <p:cNvSpPr>
            <a:spLocks noGrp="1"/>
          </p:cNvSpPr>
          <p:nvPr>
            <p:ph type="sldNum" sz="quarter" idx="10"/>
          </p:nvPr>
        </p:nvSpPr>
        <p:spPr/>
        <p:txBody>
          <a:bodyPr/>
          <a:lstStyle/>
          <a:p>
            <a:fld id="{28B3F5C0-30EC-40C1-85B8-4605136FC0FF}" type="slidenum">
              <a:rPr lang="en-US" smtClean="0"/>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697A0F4-7C8D-4BFB-9B2D-56A96C8281F3}" type="datetime1">
              <a:rPr lang="en-US" smtClean="0"/>
              <a:pPr/>
              <a:t>9/10/2014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7B7352-CED7-4207-95BF-31E70B3C03E6}" type="datetime1">
              <a:rPr lang="en-US" smtClean="0"/>
              <a:pPr/>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4F7B06-9912-4B8F-9D0E-DE848446B904}" type="datetime1">
              <a:rPr lang="en-US" smtClean="0"/>
              <a:pPr/>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FA043BC-7982-4297-B56D-C5EB6C5B5D93}" type="datetime1">
              <a:rPr lang="en-US" smtClean="0"/>
              <a:pPr/>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9F9E7AD-0FE3-4E0E-BA4D-EEE63CAC19DA}" type="datetime1">
              <a:rPr lang="en-US" smtClean="0"/>
              <a:pPr/>
              <a:t>9/10/2014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1B105B8-0BEB-464B-8499-ABD803501685}" type="datetime1">
              <a:rPr lang="en-US" smtClean="0"/>
              <a:pPr/>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9CF5087-58A8-4EA8-A3C8-AA04D074933D}" type="datetime1">
              <a:rPr lang="en-US" smtClean="0"/>
              <a:pPr/>
              <a:t>9/10/2014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2725A7E-0788-4C30-A781-0D2CC1C27268}" type="datetime1">
              <a:rPr lang="en-US" smtClean="0"/>
              <a:pPr/>
              <a:t>9/10/2014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1AF74-CB83-4B53-9E60-FBBA023C0AB8}" type="datetime1">
              <a:rPr lang="en-US" smtClean="0"/>
              <a:pPr/>
              <a:t>9/10/2014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E9D951-D980-42F9-BF8F-8959319CD5A8}" type="datetime1">
              <a:rPr lang="en-US" smtClean="0"/>
              <a:pPr/>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4DF29D4-23F8-49DD-8A17-D0E384015956}" type="datetime1">
              <a:rPr lang="en-US" smtClean="0"/>
              <a:pPr/>
              <a:t>9/10/2014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B59BF54-F8A9-4CFE-A7AD-A59599AEADD6}" type="datetime1">
              <a:rPr lang="en-US" smtClean="0"/>
              <a:pPr/>
              <a:t>9/10/2014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bandah.com/gheith/Courses/CPE335_S08/index.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657600"/>
            <a:ext cx="6400800" cy="2286000"/>
          </a:xfrm>
        </p:spPr>
        <p:txBody>
          <a:bodyPr>
            <a:normAutofit fontScale="92500" lnSpcReduction="20000"/>
          </a:bodyPr>
          <a:lstStyle/>
          <a:p>
            <a:endParaRPr lang="en-US" dirty="0" smtClean="0"/>
          </a:p>
          <a:p>
            <a:r>
              <a:rPr lang="en-US" dirty="0" smtClean="0"/>
              <a:t>Dr. Iyad F. </a:t>
            </a:r>
            <a:r>
              <a:rPr lang="en-US" dirty="0" smtClean="0"/>
              <a:t>Jafar</a:t>
            </a:r>
          </a:p>
          <a:p>
            <a:endParaRPr lang="en-US" dirty="0" smtClean="0"/>
          </a:p>
          <a:p>
            <a:pPr marL="203200" indent="-203200"/>
            <a:r>
              <a:rPr lang="en-US" altLang="en-US" dirty="0"/>
              <a:t>Adapted from Dr. Gheith Abandah slides</a:t>
            </a:r>
          </a:p>
          <a:p>
            <a:pPr marL="203200" indent="-203200"/>
            <a:r>
              <a:rPr lang="en-US" altLang="en-US" dirty="0">
                <a:hlinkClick r:id="rId2"/>
              </a:rPr>
              <a:t>http://www.abandah.com/gheith/Courses/CPE335_S08/index.html</a:t>
            </a:r>
            <a:endParaRPr lang="en-US" altLang="en-US" dirty="0"/>
          </a:p>
          <a:p>
            <a:endParaRPr lang="en-US" sz="2200" dirty="0"/>
          </a:p>
        </p:txBody>
      </p:sp>
      <p:sp>
        <p:nvSpPr>
          <p:cNvPr id="2" name="Title 1"/>
          <p:cNvSpPr>
            <a:spLocks noGrp="1"/>
          </p:cNvSpPr>
          <p:nvPr>
            <p:ph type="ctrTitle"/>
          </p:nvPr>
        </p:nvSpPr>
        <p:spPr/>
        <p:txBody>
          <a:bodyPr>
            <a:normAutofit fontScale="90000"/>
          </a:bodyPr>
          <a:lstStyle/>
          <a:p>
            <a:r>
              <a:rPr b="1" dirty="0" smtClean="0"/>
              <a:t>Appendix D:</a:t>
            </a:r>
            <a:r>
              <a:rPr b="1" dirty="0" smtClean="0"/>
              <a:t/>
            </a:r>
            <a:br>
              <a:rPr b="1" dirty="0" smtClean="0"/>
            </a:br>
            <a:r>
              <a:rPr b="1" dirty="0" smtClean="0"/>
              <a:t>Multi-Cycle Datapath and Control</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609601" y="893538"/>
          <a:ext cx="8153399" cy="5891982"/>
        </p:xfrm>
        <a:graphic>
          <a:graphicData uri="http://schemas.openxmlformats.org/drawingml/2006/table">
            <a:tbl>
              <a:tblPr firstRow="1" bandRow="1">
                <a:tableStyleId>{5C22544A-7EE6-4342-B048-85BDC9FD1C3A}</a:tableStyleId>
              </a:tblPr>
              <a:tblGrid>
                <a:gridCol w="1523999"/>
                <a:gridCol w="3116146"/>
                <a:gridCol w="3513254"/>
              </a:tblGrid>
              <a:tr h="362811">
                <a:tc>
                  <a:txBody>
                    <a:bodyPr/>
                    <a:lstStyle/>
                    <a:p>
                      <a:pPr algn="ctr"/>
                      <a:r>
                        <a:rPr lang="en-US" sz="1600" dirty="0" smtClean="0"/>
                        <a:t>Signal Name</a:t>
                      </a:r>
                      <a:endParaRPr lang="en-US" sz="1600" dirty="0"/>
                    </a:p>
                  </a:txBody>
                  <a:tcPr anchor="ctr"/>
                </a:tc>
                <a:tc>
                  <a:txBody>
                    <a:bodyPr/>
                    <a:lstStyle/>
                    <a:p>
                      <a:pPr algn="ctr"/>
                      <a:r>
                        <a:rPr lang="en-US" sz="1600" dirty="0" smtClean="0"/>
                        <a:t>Effect when </a:t>
                      </a:r>
                      <a:r>
                        <a:rPr lang="en-US" sz="1600" dirty="0" err="1" smtClean="0"/>
                        <a:t>Deasserted</a:t>
                      </a:r>
                      <a:r>
                        <a:rPr lang="en-US" sz="1600" dirty="0" smtClean="0"/>
                        <a:t> (0)</a:t>
                      </a:r>
                      <a:endParaRPr lang="en-US" sz="1600" dirty="0"/>
                    </a:p>
                  </a:txBody>
                  <a:tcPr anchor="ctr"/>
                </a:tc>
                <a:tc>
                  <a:txBody>
                    <a:bodyPr/>
                    <a:lstStyle/>
                    <a:p>
                      <a:pPr algn="ctr"/>
                      <a:r>
                        <a:rPr lang="en-US" sz="1600" dirty="0" smtClean="0"/>
                        <a:t>Effect when Asserted (1)</a:t>
                      </a:r>
                      <a:endParaRPr lang="en-US" sz="1600" dirty="0"/>
                    </a:p>
                  </a:txBody>
                  <a:tcPr anchor="ctr"/>
                </a:tc>
              </a:tr>
              <a:tr h="534063">
                <a:tc>
                  <a:txBody>
                    <a:bodyPr/>
                    <a:lstStyle/>
                    <a:p>
                      <a:pPr algn="ctr"/>
                      <a:r>
                        <a:rPr lang="en-US" sz="1600" b="1" dirty="0" err="1" smtClean="0"/>
                        <a:t>RegDst</a:t>
                      </a:r>
                      <a:endParaRPr lang="en-US" sz="1600" b="1" dirty="0"/>
                    </a:p>
                  </a:txBody>
                  <a:tcPr anchor="ctr"/>
                </a:tc>
                <a:tc>
                  <a:txBody>
                    <a:bodyPr/>
                    <a:lstStyle/>
                    <a:p>
                      <a:pPr algn="ctr"/>
                      <a:r>
                        <a:rPr lang="en-US" sz="1500" dirty="0" smtClean="0"/>
                        <a:t>The destination register</a:t>
                      </a:r>
                      <a:r>
                        <a:rPr lang="en-US" sz="1500" baseline="0" dirty="0" smtClean="0"/>
                        <a:t> number comes from the </a:t>
                      </a:r>
                      <a:r>
                        <a:rPr lang="en-US" sz="1500" baseline="0" dirty="0" err="1" smtClean="0"/>
                        <a:t>rt</a:t>
                      </a:r>
                      <a:r>
                        <a:rPr lang="en-US" sz="1500" baseline="0" dirty="0" smtClean="0"/>
                        <a:t> field</a:t>
                      </a:r>
                      <a:endParaRPr lang="en-US" sz="15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smtClean="0"/>
                        <a:t>The destination register</a:t>
                      </a:r>
                      <a:r>
                        <a:rPr lang="en-US" sz="1500" baseline="0" dirty="0" smtClean="0"/>
                        <a:t> number comes from the rd field</a:t>
                      </a:r>
                      <a:endParaRPr lang="en-US" sz="1500" dirty="0" smtClean="0"/>
                    </a:p>
                  </a:txBody>
                  <a:tcPr anchor="ctr"/>
                </a:tc>
              </a:tr>
              <a:tr h="534063">
                <a:tc>
                  <a:txBody>
                    <a:bodyPr/>
                    <a:lstStyle/>
                    <a:p>
                      <a:pPr algn="ctr"/>
                      <a:r>
                        <a:rPr lang="en-US" sz="1600" b="1" dirty="0" err="1" smtClean="0"/>
                        <a:t>RegWrite</a:t>
                      </a:r>
                      <a:endParaRPr lang="en-US" sz="1600" b="1" dirty="0"/>
                    </a:p>
                  </a:txBody>
                  <a:tcPr anchor="ctr"/>
                </a:tc>
                <a:tc>
                  <a:txBody>
                    <a:bodyPr/>
                    <a:lstStyle/>
                    <a:p>
                      <a:pPr algn="ctr"/>
                      <a:r>
                        <a:rPr lang="en-US" sz="1500" dirty="0" smtClean="0"/>
                        <a:t>None</a:t>
                      </a:r>
                      <a:endParaRPr lang="en-US" sz="1500" dirty="0"/>
                    </a:p>
                  </a:txBody>
                  <a:tcPr anchor="ctr"/>
                </a:tc>
                <a:tc>
                  <a:txBody>
                    <a:bodyPr/>
                    <a:lstStyle/>
                    <a:p>
                      <a:pPr algn="ctr"/>
                      <a:r>
                        <a:rPr lang="en-US" sz="1500" dirty="0" smtClean="0"/>
                        <a:t>Write is enabled to selected destination register </a:t>
                      </a:r>
                      <a:endParaRPr lang="en-US" sz="1500" dirty="0"/>
                    </a:p>
                  </a:txBody>
                  <a:tcPr anchor="ctr"/>
                </a:tc>
              </a:tr>
              <a:tr h="362811">
                <a:tc>
                  <a:txBody>
                    <a:bodyPr/>
                    <a:lstStyle/>
                    <a:p>
                      <a:pPr algn="ctr"/>
                      <a:r>
                        <a:rPr lang="en-US" sz="1600" b="1" dirty="0" smtClean="0"/>
                        <a:t>ALUSrcA</a:t>
                      </a:r>
                      <a:endParaRPr lang="en-US" sz="1600" b="1" dirty="0"/>
                    </a:p>
                  </a:txBody>
                  <a:tcPr anchor="ctr"/>
                </a:tc>
                <a:tc>
                  <a:txBody>
                    <a:bodyPr/>
                    <a:lstStyle/>
                    <a:p>
                      <a:pPr algn="ctr"/>
                      <a:r>
                        <a:rPr lang="en-US" sz="1500" dirty="0" smtClean="0"/>
                        <a:t>The first ALU operand is the PC</a:t>
                      </a:r>
                      <a:endParaRPr lang="en-US" sz="1500" dirty="0"/>
                    </a:p>
                  </a:txBody>
                  <a:tcPr anchor="ctr"/>
                </a:tc>
                <a:tc>
                  <a:txBody>
                    <a:bodyPr/>
                    <a:lstStyle/>
                    <a:p>
                      <a:pPr algn="ctr"/>
                      <a:r>
                        <a:rPr lang="en-US" sz="1500" dirty="0" smtClean="0"/>
                        <a:t>The first ALU operand is register A</a:t>
                      </a:r>
                      <a:endParaRPr lang="en-US" sz="1500" dirty="0"/>
                    </a:p>
                  </a:txBody>
                  <a:tcPr anchor="ctr"/>
                </a:tc>
              </a:tr>
              <a:tr h="534063">
                <a:tc>
                  <a:txBody>
                    <a:bodyPr/>
                    <a:lstStyle/>
                    <a:p>
                      <a:pPr algn="ctr"/>
                      <a:r>
                        <a:rPr lang="en-US" sz="1600" b="1" dirty="0" err="1" smtClean="0"/>
                        <a:t>MemRead</a:t>
                      </a:r>
                      <a:endParaRPr lang="en-US" sz="1600" b="1" dirty="0"/>
                    </a:p>
                  </a:txBody>
                  <a:tcPr anchor="ctr"/>
                </a:tc>
                <a:tc>
                  <a:txBody>
                    <a:bodyPr/>
                    <a:lstStyle/>
                    <a:p>
                      <a:pPr algn="ctr"/>
                      <a:r>
                        <a:rPr lang="en-US" sz="1500" dirty="0" smtClean="0"/>
                        <a:t>None</a:t>
                      </a:r>
                      <a:endParaRPr lang="en-US" sz="1500" dirty="0"/>
                    </a:p>
                  </a:txBody>
                  <a:tcPr anchor="ctr"/>
                </a:tc>
                <a:tc>
                  <a:txBody>
                    <a:bodyPr/>
                    <a:lstStyle/>
                    <a:p>
                      <a:pPr algn="ctr"/>
                      <a:r>
                        <a:rPr lang="en-US" sz="1500" dirty="0" smtClean="0"/>
                        <a:t>Content of memory address is placed on Memory data out </a:t>
                      </a:r>
                      <a:endParaRPr lang="en-US" sz="1500" dirty="0"/>
                    </a:p>
                  </a:txBody>
                  <a:tcPr anchor="ctr"/>
                </a:tc>
              </a:tr>
              <a:tr h="756589">
                <a:tc>
                  <a:txBody>
                    <a:bodyPr/>
                    <a:lstStyle/>
                    <a:p>
                      <a:pPr algn="ctr"/>
                      <a:r>
                        <a:rPr lang="en-US" sz="1600" b="1" dirty="0" err="1" smtClean="0"/>
                        <a:t>MemWrtite</a:t>
                      </a:r>
                      <a:endParaRPr lang="en-US" sz="1600" b="1" dirty="0"/>
                    </a:p>
                  </a:txBody>
                  <a:tcPr anchor="ctr"/>
                </a:tc>
                <a:tc>
                  <a:txBody>
                    <a:bodyPr/>
                    <a:lstStyle/>
                    <a:p>
                      <a:pPr algn="ctr"/>
                      <a:r>
                        <a:rPr lang="en-US" sz="1500" dirty="0" smtClean="0"/>
                        <a:t>None</a:t>
                      </a:r>
                      <a:endParaRPr lang="en-US" sz="1500" dirty="0"/>
                    </a:p>
                  </a:txBody>
                  <a:tcPr anchor="ctr"/>
                </a:tc>
                <a:tc>
                  <a:txBody>
                    <a:bodyPr/>
                    <a:lstStyle/>
                    <a:p>
                      <a:pPr algn="ctr"/>
                      <a:r>
                        <a:rPr lang="en-US" sz="1500" dirty="0" smtClean="0"/>
                        <a:t>Memory location</a:t>
                      </a:r>
                      <a:r>
                        <a:rPr lang="en-US" sz="1500" baseline="0" dirty="0" smtClean="0"/>
                        <a:t> specified by the address is replaced by the value on Write data input</a:t>
                      </a:r>
                      <a:endParaRPr lang="en-US" sz="1500" dirty="0"/>
                    </a:p>
                  </a:txBody>
                  <a:tcPr anchor="ctr"/>
                </a:tc>
              </a:tr>
              <a:tr h="534063">
                <a:tc>
                  <a:txBody>
                    <a:bodyPr/>
                    <a:lstStyle/>
                    <a:p>
                      <a:pPr algn="ctr"/>
                      <a:r>
                        <a:rPr lang="en-US" sz="1600" b="1" dirty="0" err="1" smtClean="0"/>
                        <a:t>MemtoReg</a:t>
                      </a:r>
                      <a:endParaRPr lang="en-US" sz="1600" b="1" dirty="0"/>
                    </a:p>
                  </a:txBody>
                  <a:tcPr anchor="ctr"/>
                </a:tc>
                <a:tc>
                  <a:txBody>
                    <a:bodyPr/>
                    <a:lstStyle/>
                    <a:p>
                      <a:pPr algn="ctr"/>
                      <a:r>
                        <a:rPr lang="en-US" sz="1500" dirty="0" smtClean="0"/>
                        <a:t>The value fed</a:t>
                      </a:r>
                      <a:r>
                        <a:rPr lang="en-US" sz="1500" baseline="0" dirty="0" smtClean="0"/>
                        <a:t> to register file is from </a:t>
                      </a:r>
                      <a:r>
                        <a:rPr lang="en-US" sz="1500" baseline="0" dirty="0" err="1" smtClean="0"/>
                        <a:t>ALUOut</a:t>
                      </a:r>
                      <a:endParaRPr lang="en-US" sz="1500" dirty="0"/>
                    </a:p>
                  </a:txBody>
                  <a:tcPr anchor="ctr"/>
                </a:tc>
                <a:tc>
                  <a:txBody>
                    <a:bodyPr/>
                    <a:lstStyle/>
                    <a:p>
                      <a:pPr algn="ctr"/>
                      <a:r>
                        <a:rPr lang="en-US" sz="1500" dirty="0" smtClean="0"/>
                        <a:t>The value</a:t>
                      </a:r>
                      <a:r>
                        <a:rPr lang="en-US" sz="1500" baseline="0" dirty="0" smtClean="0"/>
                        <a:t> fed to register file is from memory</a:t>
                      </a:r>
                      <a:endParaRPr lang="en-US" sz="1500" dirty="0"/>
                    </a:p>
                  </a:txBody>
                  <a:tcPr anchor="ctr"/>
                </a:tc>
              </a:tr>
              <a:tr h="534063">
                <a:tc>
                  <a:txBody>
                    <a:bodyPr/>
                    <a:lstStyle/>
                    <a:p>
                      <a:pPr algn="ctr"/>
                      <a:r>
                        <a:rPr lang="en-US" sz="1600" b="1" dirty="0" smtClean="0"/>
                        <a:t>IorD</a:t>
                      </a:r>
                      <a:endParaRPr lang="en-US" sz="1600" b="1" dirty="0"/>
                    </a:p>
                  </a:txBody>
                  <a:tcPr anchor="ctr"/>
                </a:tc>
                <a:tc>
                  <a:txBody>
                    <a:bodyPr/>
                    <a:lstStyle/>
                    <a:p>
                      <a:pPr algn="ctr"/>
                      <a:r>
                        <a:rPr lang="en-US" sz="1500" dirty="0" smtClean="0"/>
                        <a:t>PC</a:t>
                      </a:r>
                      <a:r>
                        <a:rPr lang="en-US" sz="1500" baseline="0" dirty="0" smtClean="0"/>
                        <a:t> is used as an address to memory unit</a:t>
                      </a:r>
                      <a:endParaRPr lang="en-US" sz="1500" dirty="0"/>
                    </a:p>
                  </a:txBody>
                  <a:tcPr anchor="ctr"/>
                </a:tc>
                <a:tc>
                  <a:txBody>
                    <a:bodyPr/>
                    <a:lstStyle/>
                    <a:p>
                      <a:pPr algn="ctr"/>
                      <a:r>
                        <a:rPr lang="en-US" sz="1500" dirty="0" err="1" smtClean="0"/>
                        <a:t>ALUOut</a:t>
                      </a:r>
                      <a:r>
                        <a:rPr lang="en-US" sz="1500" dirty="0" smtClean="0"/>
                        <a:t> is used to supply the address to the memory unit</a:t>
                      </a:r>
                      <a:endParaRPr lang="en-US" sz="1500" dirty="0"/>
                    </a:p>
                  </a:txBody>
                  <a:tcPr anchor="ctr"/>
                </a:tc>
              </a:tr>
              <a:tr h="362811">
                <a:tc>
                  <a:txBody>
                    <a:bodyPr/>
                    <a:lstStyle/>
                    <a:p>
                      <a:pPr algn="ctr"/>
                      <a:r>
                        <a:rPr lang="en-US" sz="1600" b="1" dirty="0" err="1" smtClean="0"/>
                        <a:t>IRWrite</a:t>
                      </a:r>
                      <a:endParaRPr lang="en-US" sz="1600" b="1" dirty="0"/>
                    </a:p>
                  </a:txBody>
                  <a:tcPr anchor="ctr"/>
                </a:tc>
                <a:tc>
                  <a:txBody>
                    <a:bodyPr/>
                    <a:lstStyle/>
                    <a:p>
                      <a:pPr algn="ctr"/>
                      <a:r>
                        <a:rPr lang="en-US" sz="1500" dirty="0" smtClean="0"/>
                        <a:t>None</a:t>
                      </a:r>
                      <a:endParaRPr lang="en-US" sz="1500" dirty="0"/>
                    </a:p>
                  </a:txBody>
                  <a:tcPr anchor="ctr"/>
                </a:tc>
                <a:tc>
                  <a:txBody>
                    <a:bodyPr/>
                    <a:lstStyle/>
                    <a:p>
                      <a:pPr algn="ctr"/>
                      <a:r>
                        <a:rPr lang="en-US" sz="1500" dirty="0" smtClean="0"/>
                        <a:t>The output of memory is</a:t>
                      </a:r>
                      <a:r>
                        <a:rPr lang="en-US" sz="1500" baseline="0" dirty="0" smtClean="0"/>
                        <a:t> written into IR</a:t>
                      </a:r>
                      <a:endParaRPr lang="en-US" sz="1500" dirty="0"/>
                    </a:p>
                  </a:txBody>
                  <a:tcPr anchor="ctr"/>
                </a:tc>
              </a:tr>
              <a:tr h="534063">
                <a:tc>
                  <a:txBody>
                    <a:bodyPr/>
                    <a:lstStyle/>
                    <a:p>
                      <a:pPr algn="ctr"/>
                      <a:r>
                        <a:rPr lang="en-US" sz="1600" b="1" dirty="0" err="1" smtClean="0"/>
                        <a:t>PCWrite</a:t>
                      </a:r>
                      <a:endParaRPr lang="en-US" sz="1600" b="1" dirty="0"/>
                    </a:p>
                  </a:txBody>
                  <a:tcPr anchor="ctr"/>
                </a:tc>
                <a:tc>
                  <a:txBody>
                    <a:bodyPr/>
                    <a:lstStyle/>
                    <a:p>
                      <a:pPr algn="ctr"/>
                      <a:r>
                        <a:rPr lang="en-US" sz="1500" dirty="0" smtClean="0"/>
                        <a:t>None</a:t>
                      </a:r>
                      <a:endParaRPr lang="en-US" sz="1500" dirty="0"/>
                    </a:p>
                  </a:txBody>
                  <a:tcPr anchor="ctr"/>
                </a:tc>
                <a:tc>
                  <a:txBody>
                    <a:bodyPr/>
                    <a:lstStyle/>
                    <a:p>
                      <a:pPr algn="ctr"/>
                      <a:r>
                        <a:rPr lang="en-US" sz="1500" dirty="0" smtClean="0"/>
                        <a:t>PC is written;</a:t>
                      </a:r>
                      <a:r>
                        <a:rPr lang="en-US" sz="1500" baseline="0" dirty="0" smtClean="0"/>
                        <a:t> the source is controlled by </a:t>
                      </a:r>
                      <a:r>
                        <a:rPr lang="en-US" sz="1500" baseline="0" dirty="0" err="1" smtClean="0"/>
                        <a:t>PCSource</a:t>
                      </a:r>
                      <a:endParaRPr lang="en-US" sz="1500" dirty="0"/>
                    </a:p>
                  </a:txBody>
                  <a:tcPr anchor="ctr"/>
                </a:tc>
              </a:tr>
              <a:tr h="534063">
                <a:tc>
                  <a:txBody>
                    <a:bodyPr/>
                    <a:lstStyle/>
                    <a:p>
                      <a:pPr algn="ctr"/>
                      <a:r>
                        <a:rPr lang="en-US" sz="1600" b="1" dirty="0" err="1" smtClean="0"/>
                        <a:t>PCWriteCond</a:t>
                      </a:r>
                      <a:endParaRPr lang="en-US" sz="1600" b="1" dirty="0"/>
                    </a:p>
                  </a:txBody>
                  <a:tcPr anchor="ctr"/>
                </a:tc>
                <a:tc>
                  <a:txBody>
                    <a:bodyPr/>
                    <a:lstStyle/>
                    <a:p>
                      <a:pPr algn="ctr"/>
                      <a:r>
                        <a:rPr lang="en-US" sz="1500" dirty="0" smtClean="0"/>
                        <a:t>None</a:t>
                      </a:r>
                      <a:endParaRPr lang="en-US" sz="1500" dirty="0"/>
                    </a:p>
                  </a:txBody>
                  <a:tcPr anchor="ctr"/>
                </a:tc>
                <a:tc>
                  <a:txBody>
                    <a:bodyPr/>
                    <a:lstStyle/>
                    <a:p>
                      <a:pPr algn="ctr"/>
                      <a:r>
                        <a:rPr lang="en-US" sz="1500" dirty="0" smtClean="0"/>
                        <a:t>PC</a:t>
                      </a:r>
                      <a:r>
                        <a:rPr lang="en-US" sz="1500" baseline="0" dirty="0" smtClean="0"/>
                        <a:t> is written if Zero output from ALU is also active</a:t>
                      </a:r>
                      <a:endParaRPr lang="en-US" sz="1500" dirty="0"/>
                    </a:p>
                  </a:txBody>
                  <a:tcPr anchor="ctr"/>
                </a:tc>
              </a:tr>
            </a:tbl>
          </a:graphicData>
        </a:graphic>
      </p:graphicFrame>
      <p:sp>
        <p:nvSpPr>
          <p:cNvPr id="2" name="Title 1"/>
          <p:cNvSpPr>
            <a:spLocks noGrp="1"/>
          </p:cNvSpPr>
          <p:nvPr>
            <p:ph type="title"/>
          </p:nvPr>
        </p:nvSpPr>
        <p:spPr>
          <a:xfrm>
            <a:off x="685800" y="46038"/>
            <a:ext cx="7772400" cy="868362"/>
          </a:xfrm>
        </p:spPr>
        <p:txBody>
          <a:bodyPr/>
          <a:lstStyle/>
          <a:p>
            <a:pPr algn="ctr"/>
            <a:r>
              <a:rPr lang="en-US" b="1" dirty="0" smtClean="0"/>
              <a:t>Multi-Cycle Control Signals</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04800" y="990600"/>
          <a:ext cx="8534400" cy="5471303"/>
        </p:xfrm>
        <a:graphic>
          <a:graphicData uri="http://schemas.openxmlformats.org/drawingml/2006/table">
            <a:tbl>
              <a:tblPr firstRow="1" bandRow="1">
                <a:tableStyleId>{5C22544A-7EE6-4342-B048-85BDC9FD1C3A}</a:tableStyleId>
              </a:tblPr>
              <a:tblGrid>
                <a:gridCol w="1318322"/>
                <a:gridCol w="1526478"/>
                <a:gridCol w="5689600"/>
              </a:tblGrid>
              <a:tr h="450689">
                <a:tc>
                  <a:txBody>
                    <a:bodyPr/>
                    <a:lstStyle/>
                    <a:p>
                      <a:pPr algn="ctr"/>
                      <a:r>
                        <a:rPr lang="en-US" sz="1800" dirty="0" smtClean="0"/>
                        <a:t>Signal</a:t>
                      </a:r>
                      <a:endParaRPr lang="en-US" sz="1800" dirty="0"/>
                    </a:p>
                  </a:txBody>
                  <a:tcPr anchor="ctr"/>
                </a:tc>
                <a:tc>
                  <a:txBody>
                    <a:bodyPr/>
                    <a:lstStyle/>
                    <a:p>
                      <a:pPr algn="ctr"/>
                      <a:r>
                        <a:rPr lang="en-US" sz="1800" dirty="0" smtClean="0"/>
                        <a:t>Value</a:t>
                      </a:r>
                      <a:endParaRPr lang="en-US" sz="1800" dirty="0"/>
                    </a:p>
                  </a:txBody>
                  <a:tcPr anchor="ctr"/>
                </a:tc>
                <a:tc>
                  <a:txBody>
                    <a:bodyPr/>
                    <a:lstStyle/>
                    <a:p>
                      <a:pPr algn="ctr"/>
                      <a:r>
                        <a:rPr lang="en-US" sz="1800" dirty="0" smtClean="0"/>
                        <a:t>Effect</a:t>
                      </a:r>
                      <a:endParaRPr lang="en-US" sz="1800" dirty="0"/>
                    </a:p>
                  </a:txBody>
                  <a:tcPr anchor="ctr"/>
                </a:tc>
              </a:tr>
              <a:tr h="450689">
                <a:tc rowSpan="3">
                  <a:txBody>
                    <a:bodyPr/>
                    <a:lstStyle/>
                    <a:p>
                      <a:pPr algn="ctr"/>
                      <a:r>
                        <a:rPr lang="en-US" sz="1800" b="1" dirty="0" err="1" smtClean="0"/>
                        <a:t>ALUOp</a:t>
                      </a:r>
                      <a:endParaRPr lang="en-US" sz="1800" b="1" dirty="0"/>
                    </a:p>
                  </a:txBody>
                  <a:tcPr anchor="ctr"/>
                </a:tc>
                <a:tc>
                  <a:txBody>
                    <a:bodyPr/>
                    <a:lstStyle/>
                    <a:p>
                      <a:pPr algn="ctr"/>
                      <a:r>
                        <a:rPr lang="en-US" sz="1600" b="1" dirty="0" smtClean="0"/>
                        <a:t>00</a:t>
                      </a:r>
                      <a:endParaRPr lang="en-US" sz="16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ALU performs</a:t>
                      </a:r>
                      <a:r>
                        <a:rPr lang="en-US" sz="1600" baseline="0" dirty="0" smtClean="0"/>
                        <a:t> add operation</a:t>
                      </a:r>
                      <a:endParaRPr lang="en-US" sz="1600" dirty="0" smtClean="0"/>
                    </a:p>
                  </a:txBody>
                  <a:tcPr anchor="ctr"/>
                </a:tc>
              </a:tr>
              <a:tr h="450689">
                <a:tc vMerge="1">
                  <a:txBody>
                    <a:bodyPr/>
                    <a:lstStyle/>
                    <a:p>
                      <a:pPr algn="ctr"/>
                      <a:endParaRPr lang="en-US" sz="1400" dirty="0"/>
                    </a:p>
                  </a:txBody>
                  <a:tcPr anchor="ctr"/>
                </a:tc>
                <a:tc>
                  <a:txBody>
                    <a:bodyPr/>
                    <a:lstStyle/>
                    <a:p>
                      <a:pPr algn="ctr"/>
                      <a:r>
                        <a:rPr lang="en-US" sz="1600" b="1" dirty="0" smtClean="0"/>
                        <a:t>01</a:t>
                      </a:r>
                      <a:endParaRPr lang="en-US" sz="1600" b="1" dirty="0"/>
                    </a:p>
                  </a:txBody>
                  <a:tcPr anchor="ctr"/>
                </a:tc>
                <a:tc>
                  <a:txBody>
                    <a:bodyPr/>
                    <a:lstStyle/>
                    <a:p>
                      <a:pPr algn="l"/>
                      <a:r>
                        <a:rPr lang="en-US" sz="1600" dirty="0" smtClean="0"/>
                        <a:t>ALU performs subtract operation</a:t>
                      </a:r>
                      <a:endParaRPr lang="en-US" sz="1600" dirty="0"/>
                    </a:p>
                  </a:txBody>
                  <a:tcPr anchor="ctr"/>
                </a:tc>
              </a:tr>
              <a:tr h="450689">
                <a:tc vMerge="1">
                  <a:txBody>
                    <a:bodyPr/>
                    <a:lstStyle/>
                    <a:p>
                      <a:pPr algn="ctr"/>
                      <a:endParaRPr lang="en-US" sz="1400" dirty="0"/>
                    </a:p>
                  </a:txBody>
                  <a:tcPr anchor="ctr"/>
                </a:tc>
                <a:tc>
                  <a:txBody>
                    <a:bodyPr/>
                    <a:lstStyle/>
                    <a:p>
                      <a:pPr algn="ctr"/>
                      <a:r>
                        <a:rPr lang="en-US" sz="1600" b="1" dirty="0" smtClean="0"/>
                        <a:t>10</a:t>
                      </a:r>
                      <a:endParaRPr lang="en-US" sz="1600" b="1" dirty="0"/>
                    </a:p>
                  </a:txBody>
                  <a:tcPr anchor="ctr"/>
                </a:tc>
                <a:tc>
                  <a:txBody>
                    <a:bodyPr/>
                    <a:lstStyle/>
                    <a:p>
                      <a:pPr algn="l"/>
                      <a:r>
                        <a:rPr lang="en-US" sz="1600" dirty="0" smtClean="0"/>
                        <a:t>The </a:t>
                      </a:r>
                      <a:r>
                        <a:rPr lang="en-US" sz="1600" dirty="0" err="1" smtClean="0"/>
                        <a:t>funct</a:t>
                      </a:r>
                      <a:r>
                        <a:rPr lang="en-US" sz="1600" dirty="0" smtClean="0"/>
                        <a:t> field of the instruction determines the ALU operation</a:t>
                      </a:r>
                      <a:endParaRPr lang="en-US" sz="1600" dirty="0"/>
                    </a:p>
                  </a:txBody>
                  <a:tcPr anchor="ctr"/>
                </a:tc>
              </a:tr>
              <a:tr h="450689">
                <a:tc rowSpan="4">
                  <a:txBody>
                    <a:bodyPr/>
                    <a:lstStyle/>
                    <a:p>
                      <a:pPr algn="ctr"/>
                      <a:r>
                        <a:rPr lang="en-US" sz="1800" b="1" dirty="0" err="1" smtClean="0"/>
                        <a:t>ALUSrcB</a:t>
                      </a:r>
                      <a:endParaRPr lang="en-US" sz="1800" b="1" dirty="0"/>
                    </a:p>
                  </a:txBody>
                  <a:tcPr anchor="ctr"/>
                </a:tc>
                <a:tc>
                  <a:txBody>
                    <a:bodyPr/>
                    <a:lstStyle/>
                    <a:p>
                      <a:pPr algn="ctr"/>
                      <a:r>
                        <a:rPr lang="en-US" sz="1600" b="1" dirty="0" smtClean="0"/>
                        <a:t>00</a:t>
                      </a:r>
                      <a:endParaRPr lang="en-US" sz="1600" b="1" dirty="0"/>
                    </a:p>
                  </a:txBody>
                  <a:tcPr anchor="ctr"/>
                </a:tc>
                <a:tc>
                  <a:txBody>
                    <a:bodyPr/>
                    <a:lstStyle/>
                    <a:p>
                      <a:pPr algn="l"/>
                      <a:r>
                        <a:rPr lang="en-US" sz="1600" dirty="0" smtClean="0"/>
                        <a:t>The second input to the ALU comes from register B</a:t>
                      </a:r>
                      <a:endParaRPr lang="en-US" sz="1600" dirty="0"/>
                    </a:p>
                  </a:txBody>
                  <a:tcPr anchor="ctr"/>
                </a:tc>
              </a:tr>
              <a:tr h="450689">
                <a:tc vMerge="1">
                  <a:txBody>
                    <a:bodyPr/>
                    <a:lstStyle/>
                    <a:p>
                      <a:pPr algn="ctr"/>
                      <a:endParaRPr lang="en-US" sz="1400" dirty="0"/>
                    </a:p>
                  </a:txBody>
                  <a:tcPr anchor="ctr"/>
                </a:tc>
                <a:tc>
                  <a:txBody>
                    <a:bodyPr/>
                    <a:lstStyle/>
                    <a:p>
                      <a:pPr algn="ctr"/>
                      <a:r>
                        <a:rPr lang="en-US" sz="1600" b="1" dirty="0" smtClean="0"/>
                        <a:t>01</a:t>
                      </a:r>
                      <a:endParaRPr lang="en-US" sz="1600" b="1" dirty="0"/>
                    </a:p>
                  </a:txBody>
                  <a:tcPr anchor="ctr"/>
                </a:tc>
                <a:tc>
                  <a:txBody>
                    <a:bodyPr/>
                    <a:lstStyle/>
                    <a:p>
                      <a:pPr algn="l"/>
                      <a:r>
                        <a:rPr lang="en-US" sz="1600" dirty="0" smtClean="0"/>
                        <a:t>The second input to the ALU</a:t>
                      </a:r>
                      <a:r>
                        <a:rPr lang="en-US" sz="1600" baseline="0" dirty="0" smtClean="0"/>
                        <a:t> is 4  (to increment PC)</a:t>
                      </a:r>
                      <a:endParaRPr lang="en-US" sz="1600" dirty="0"/>
                    </a:p>
                  </a:txBody>
                  <a:tcPr anchor="ctr"/>
                </a:tc>
              </a:tr>
              <a:tr h="570872">
                <a:tc vMerge="1">
                  <a:txBody>
                    <a:bodyPr/>
                    <a:lstStyle/>
                    <a:p>
                      <a:pPr algn="ctr"/>
                      <a:endParaRPr lang="en-US" dirty="0"/>
                    </a:p>
                  </a:txBody>
                  <a:tcPr anchor="ctr"/>
                </a:tc>
                <a:tc>
                  <a:txBody>
                    <a:bodyPr/>
                    <a:lstStyle/>
                    <a:p>
                      <a:pPr algn="ctr"/>
                      <a:r>
                        <a:rPr lang="en-US" sz="1600" b="1" dirty="0" smtClean="0"/>
                        <a:t>10</a:t>
                      </a:r>
                      <a:endParaRPr lang="en-US" sz="1600" b="1" dirty="0"/>
                    </a:p>
                  </a:txBody>
                  <a:tcPr anchor="ctr"/>
                </a:tc>
                <a:tc>
                  <a:txBody>
                    <a:bodyPr/>
                    <a:lstStyle/>
                    <a:p>
                      <a:pPr algn="l"/>
                      <a:r>
                        <a:rPr lang="en-US" sz="1600" dirty="0" smtClean="0"/>
                        <a:t>The second input to</a:t>
                      </a:r>
                      <a:r>
                        <a:rPr lang="en-US" sz="1600" baseline="0" dirty="0" smtClean="0"/>
                        <a:t> the ALU is the sign extended offset , lower 16 bits of IR.</a:t>
                      </a:r>
                      <a:endParaRPr lang="en-US" sz="1600" dirty="0"/>
                    </a:p>
                  </a:txBody>
                  <a:tcPr anchor="ctr"/>
                </a:tc>
              </a:tr>
              <a:tr h="570872">
                <a:tc vMerge="1">
                  <a:txBody>
                    <a:bodyPr/>
                    <a:lstStyle/>
                    <a:p>
                      <a:pPr algn="ctr"/>
                      <a:endParaRPr lang="en-US" sz="1400" dirty="0"/>
                    </a:p>
                  </a:txBody>
                  <a:tcPr anchor="ctr"/>
                </a:tc>
                <a:tc>
                  <a:txBody>
                    <a:bodyPr/>
                    <a:lstStyle/>
                    <a:p>
                      <a:pPr algn="ctr"/>
                      <a:r>
                        <a:rPr lang="en-US" sz="1600" b="1" dirty="0" smtClean="0"/>
                        <a:t>11</a:t>
                      </a:r>
                      <a:endParaRPr lang="en-US" sz="1600" b="1" dirty="0"/>
                    </a:p>
                  </a:txBody>
                  <a:tcPr anchor="ctr"/>
                </a:tc>
                <a:tc>
                  <a:txBody>
                    <a:bodyPr/>
                    <a:lstStyle/>
                    <a:p>
                      <a:pPr algn="l"/>
                      <a:r>
                        <a:rPr lang="en-US" sz="1600" dirty="0" smtClean="0"/>
                        <a:t>The second input to the ALU is the sign extended , lower 16 bits of the IR shifted left by two bits</a:t>
                      </a:r>
                      <a:endParaRPr lang="en-US" sz="1600" dirty="0"/>
                    </a:p>
                  </a:txBody>
                  <a:tcPr anchor="ctr"/>
                </a:tc>
              </a:tr>
              <a:tr h="450689">
                <a:tc rowSpan="3">
                  <a:txBody>
                    <a:bodyPr/>
                    <a:lstStyle/>
                    <a:p>
                      <a:pPr algn="ctr"/>
                      <a:r>
                        <a:rPr lang="en-US" sz="1800" b="1" dirty="0" err="1" smtClean="0"/>
                        <a:t>PCSource</a:t>
                      </a:r>
                      <a:endParaRPr lang="en-US" sz="1800" b="1" dirty="0"/>
                    </a:p>
                  </a:txBody>
                  <a:tcPr anchor="ctr"/>
                </a:tc>
                <a:tc>
                  <a:txBody>
                    <a:bodyPr/>
                    <a:lstStyle/>
                    <a:p>
                      <a:pPr algn="ctr"/>
                      <a:r>
                        <a:rPr lang="en-US" sz="1600" b="1" dirty="0" smtClean="0"/>
                        <a:t>00</a:t>
                      </a:r>
                      <a:endParaRPr lang="en-US" sz="1600" b="1" dirty="0"/>
                    </a:p>
                  </a:txBody>
                  <a:tcPr anchor="ctr"/>
                </a:tc>
                <a:tc>
                  <a:txBody>
                    <a:bodyPr/>
                    <a:lstStyle/>
                    <a:p>
                      <a:pPr algn="l"/>
                      <a:r>
                        <a:rPr lang="en-US" sz="1600" dirty="0" smtClean="0"/>
                        <a:t>Output of ALU (PC +4) is sent to the PC</a:t>
                      </a:r>
                      <a:r>
                        <a:rPr lang="en-US" sz="1600" baseline="0" dirty="0" smtClean="0"/>
                        <a:t> for writing</a:t>
                      </a:r>
                      <a:endParaRPr lang="en-US" sz="1600" dirty="0"/>
                    </a:p>
                  </a:txBody>
                  <a:tcPr anchor="ctr"/>
                </a:tc>
              </a:tr>
              <a:tr h="570872">
                <a:tc vMerge="1">
                  <a:txBody>
                    <a:bodyPr/>
                    <a:lstStyle/>
                    <a:p>
                      <a:pPr algn="ctr"/>
                      <a:endParaRPr lang="en-US" sz="1400" dirty="0"/>
                    </a:p>
                  </a:txBody>
                  <a:tcPr anchor="ctr"/>
                </a:tc>
                <a:tc>
                  <a:txBody>
                    <a:bodyPr/>
                    <a:lstStyle/>
                    <a:p>
                      <a:pPr algn="ctr"/>
                      <a:r>
                        <a:rPr lang="en-US" sz="1600" b="1" dirty="0" smtClean="0"/>
                        <a:t>01</a:t>
                      </a:r>
                      <a:endParaRPr lang="en-US" sz="1600" b="1" dirty="0"/>
                    </a:p>
                  </a:txBody>
                  <a:tcPr anchor="ctr"/>
                </a:tc>
                <a:tc>
                  <a:txBody>
                    <a:bodyPr/>
                    <a:lstStyle/>
                    <a:p>
                      <a:pPr algn="l"/>
                      <a:r>
                        <a:rPr lang="en-US" sz="1600" dirty="0" smtClean="0"/>
                        <a:t>The content of </a:t>
                      </a:r>
                      <a:r>
                        <a:rPr lang="en-US" sz="1600" dirty="0" err="1" smtClean="0"/>
                        <a:t>ALUOut</a:t>
                      </a:r>
                      <a:r>
                        <a:rPr lang="en-US" sz="1600" dirty="0" smtClean="0"/>
                        <a:t> are sent to the PC for writing (Branch address)</a:t>
                      </a:r>
                      <a:r>
                        <a:rPr lang="en-US" sz="1600" baseline="0" dirty="0" smtClean="0"/>
                        <a:t> </a:t>
                      </a:r>
                      <a:endParaRPr lang="en-US" sz="1600" dirty="0"/>
                    </a:p>
                  </a:txBody>
                  <a:tcPr anchor="ctr"/>
                </a:tc>
              </a:tr>
              <a:tr h="450689">
                <a:tc vMerge="1">
                  <a:txBody>
                    <a:bodyPr/>
                    <a:lstStyle/>
                    <a:p>
                      <a:pPr algn="ctr"/>
                      <a:endParaRPr lang="en-US" sz="1400" dirty="0"/>
                    </a:p>
                  </a:txBody>
                  <a:tcPr anchor="ctr"/>
                </a:tc>
                <a:tc>
                  <a:txBody>
                    <a:bodyPr/>
                    <a:lstStyle/>
                    <a:p>
                      <a:pPr algn="ctr"/>
                      <a:r>
                        <a:rPr lang="en-US" sz="1600" b="1" dirty="0" smtClean="0"/>
                        <a:t>10</a:t>
                      </a:r>
                      <a:endParaRPr lang="en-US" sz="1600" b="1" dirty="0"/>
                    </a:p>
                  </a:txBody>
                  <a:tcPr anchor="ctr"/>
                </a:tc>
                <a:tc>
                  <a:txBody>
                    <a:bodyPr/>
                    <a:lstStyle/>
                    <a:p>
                      <a:pPr algn="l"/>
                      <a:r>
                        <a:rPr lang="en-US" sz="1600" dirty="0" smtClean="0"/>
                        <a:t>The jump</a:t>
                      </a:r>
                      <a:r>
                        <a:rPr lang="en-US" sz="1600" baseline="0" dirty="0" smtClean="0"/>
                        <a:t> address is sent to the PC for writing</a:t>
                      </a:r>
                      <a:endParaRPr lang="en-US" sz="1600" dirty="0"/>
                    </a:p>
                  </a:txBody>
                  <a:tcPr anchor="ctr"/>
                </a:tc>
              </a:tr>
            </a:tbl>
          </a:graphicData>
        </a:graphic>
      </p:graphicFrame>
      <p:sp>
        <p:nvSpPr>
          <p:cNvPr id="2" name="Title 1"/>
          <p:cNvSpPr>
            <a:spLocks noGrp="1"/>
          </p:cNvSpPr>
          <p:nvPr>
            <p:ph type="title"/>
          </p:nvPr>
        </p:nvSpPr>
        <p:spPr>
          <a:xfrm>
            <a:off x="685800" y="46038"/>
            <a:ext cx="7772400" cy="868362"/>
          </a:xfrm>
        </p:spPr>
        <p:txBody>
          <a:bodyPr/>
          <a:lstStyle/>
          <a:p>
            <a:pPr algn="ctr"/>
            <a:r>
              <a:rPr lang="en-US" b="1" dirty="0" smtClean="0"/>
              <a:t>Multi-Cycle Control Signals</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
        <p:nvSpPr>
          <p:cNvPr id="4" name="Content Placeholder 3"/>
          <p:cNvSpPr>
            <a:spLocks noGrp="1"/>
          </p:cNvSpPr>
          <p:nvPr>
            <p:ph sz="quarter" idx="1"/>
          </p:nvPr>
        </p:nvSpPr>
        <p:spPr>
          <a:xfrm>
            <a:off x="685800" y="914400"/>
            <a:ext cx="7772400" cy="5715000"/>
          </a:xfrm>
        </p:spPr>
        <p:txBody>
          <a:bodyPr>
            <a:normAutofit/>
          </a:bodyPr>
          <a:lstStyle/>
          <a:p>
            <a:r>
              <a:rPr lang="en-US" sz="2400" dirty="0" smtClean="0"/>
              <a:t>The execution of instructions is broken into multiple cycles</a:t>
            </a:r>
          </a:p>
          <a:p>
            <a:r>
              <a:rPr lang="en-US" sz="2400" dirty="0" smtClean="0"/>
              <a:t>In each cycle, only </a:t>
            </a:r>
            <a:r>
              <a:rPr lang="en-US" sz="2400" u="sng" dirty="0" smtClean="0">
                <a:solidFill>
                  <a:srgbClr val="0033CC"/>
                </a:solidFill>
              </a:rPr>
              <a:t>one major unit </a:t>
            </a:r>
            <a:r>
              <a:rPr lang="en-US" sz="2400" dirty="0" smtClean="0"/>
              <a:t>is allowed to be used </a:t>
            </a:r>
          </a:p>
          <a:p>
            <a:r>
              <a:rPr lang="en-US" sz="2400" dirty="0" smtClean="0"/>
              <a:t>The major units are </a:t>
            </a:r>
          </a:p>
          <a:p>
            <a:pPr lvl="1"/>
            <a:r>
              <a:rPr lang="en-US" sz="2000" dirty="0" smtClean="0">
                <a:solidFill>
                  <a:srgbClr val="0033CC"/>
                </a:solidFill>
              </a:rPr>
              <a:t>The ALU </a:t>
            </a:r>
          </a:p>
          <a:p>
            <a:pPr lvl="1"/>
            <a:r>
              <a:rPr lang="en-US" sz="2000" dirty="0" smtClean="0">
                <a:solidFill>
                  <a:srgbClr val="0033CC"/>
                </a:solidFill>
              </a:rPr>
              <a:t>The Memory </a:t>
            </a:r>
          </a:p>
          <a:p>
            <a:pPr lvl="1"/>
            <a:r>
              <a:rPr lang="en-US" sz="2000" dirty="0" smtClean="0">
                <a:solidFill>
                  <a:srgbClr val="0033CC"/>
                </a:solidFill>
              </a:rPr>
              <a:t>The Register File </a:t>
            </a:r>
          </a:p>
          <a:p>
            <a:r>
              <a:rPr lang="en-US" sz="2400" dirty="0" smtClean="0"/>
              <a:t>Keep in mind that not all instructions use all the major functional units</a:t>
            </a:r>
          </a:p>
          <a:p>
            <a:r>
              <a:rPr lang="en-US" sz="2400" dirty="0" smtClean="0"/>
              <a:t>In general we may need up to five cycles </a:t>
            </a:r>
          </a:p>
        </p:txBody>
      </p:sp>
      <p:grpSp>
        <p:nvGrpSpPr>
          <p:cNvPr id="5" name="Group 4"/>
          <p:cNvGrpSpPr>
            <a:grpSpLocks/>
          </p:cNvGrpSpPr>
          <p:nvPr/>
        </p:nvGrpSpPr>
        <p:grpSpPr bwMode="auto">
          <a:xfrm>
            <a:off x="2227263" y="5756275"/>
            <a:ext cx="895350" cy="254000"/>
            <a:chOff x="1248" y="712"/>
            <a:chExt cx="520" cy="160"/>
          </a:xfrm>
        </p:grpSpPr>
        <p:sp>
          <p:nvSpPr>
            <p:cNvPr id="6" name="Line 5"/>
            <p:cNvSpPr>
              <a:spLocks noChangeShapeType="1"/>
            </p:cNvSpPr>
            <p:nvPr/>
          </p:nvSpPr>
          <p:spPr bwMode="auto">
            <a:xfrm>
              <a:off x="1256" y="864"/>
              <a:ext cx="272" cy="0"/>
            </a:xfrm>
            <a:prstGeom prst="line">
              <a:avLst/>
            </a:prstGeom>
            <a:noFill/>
            <a:ln w="31750">
              <a:solidFill>
                <a:srgbClr val="0033CC"/>
              </a:solidFill>
              <a:round/>
              <a:headEnd/>
              <a:tailEnd/>
            </a:ln>
          </p:spPr>
          <p:txBody>
            <a:bodyPr wrap="none" anchor="ctr"/>
            <a:lstStyle/>
            <a:p>
              <a:endParaRPr lang="en-US"/>
            </a:p>
          </p:txBody>
        </p:sp>
        <p:sp>
          <p:nvSpPr>
            <p:cNvPr id="7" name="Line 6"/>
            <p:cNvSpPr>
              <a:spLocks noChangeShapeType="1"/>
            </p:cNvSpPr>
            <p:nvPr/>
          </p:nvSpPr>
          <p:spPr bwMode="auto">
            <a:xfrm>
              <a:off x="1248" y="728"/>
              <a:ext cx="0" cy="128"/>
            </a:xfrm>
            <a:prstGeom prst="line">
              <a:avLst/>
            </a:prstGeom>
            <a:noFill/>
            <a:ln w="31750">
              <a:solidFill>
                <a:srgbClr val="0033CC"/>
              </a:solidFill>
              <a:round/>
              <a:headEnd/>
              <a:tailEnd/>
            </a:ln>
          </p:spPr>
          <p:txBody>
            <a:bodyPr wrap="none" anchor="ctr"/>
            <a:lstStyle/>
            <a:p>
              <a:endParaRPr lang="en-US"/>
            </a:p>
          </p:txBody>
        </p:sp>
        <p:sp>
          <p:nvSpPr>
            <p:cNvPr id="8" name="Line 7"/>
            <p:cNvSpPr>
              <a:spLocks noChangeShapeType="1"/>
            </p:cNvSpPr>
            <p:nvPr/>
          </p:nvSpPr>
          <p:spPr bwMode="auto">
            <a:xfrm flipV="1">
              <a:off x="1536" y="712"/>
              <a:ext cx="0" cy="160"/>
            </a:xfrm>
            <a:prstGeom prst="line">
              <a:avLst/>
            </a:prstGeom>
            <a:noFill/>
            <a:ln w="31750">
              <a:solidFill>
                <a:srgbClr val="0033CC"/>
              </a:solidFill>
              <a:round/>
              <a:headEnd/>
              <a:tailEnd/>
            </a:ln>
          </p:spPr>
          <p:txBody>
            <a:bodyPr wrap="none" anchor="ctr"/>
            <a:lstStyle/>
            <a:p>
              <a:endParaRPr lang="en-US"/>
            </a:p>
          </p:txBody>
        </p:sp>
        <p:sp>
          <p:nvSpPr>
            <p:cNvPr id="9" name="Line 8"/>
            <p:cNvSpPr>
              <a:spLocks noChangeShapeType="1"/>
            </p:cNvSpPr>
            <p:nvPr/>
          </p:nvSpPr>
          <p:spPr bwMode="auto">
            <a:xfrm>
              <a:off x="1544" y="720"/>
              <a:ext cx="224" cy="0"/>
            </a:xfrm>
            <a:prstGeom prst="line">
              <a:avLst/>
            </a:prstGeom>
            <a:noFill/>
            <a:ln w="31750">
              <a:solidFill>
                <a:srgbClr val="0033CC"/>
              </a:solidFill>
              <a:round/>
              <a:headEnd/>
              <a:tailEnd/>
            </a:ln>
          </p:spPr>
          <p:txBody>
            <a:bodyPr wrap="none" anchor="ctr"/>
            <a:lstStyle/>
            <a:p>
              <a:endParaRPr lang="en-US"/>
            </a:p>
          </p:txBody>
        </p:sp>
      </p:grpSp>
      <p:grpSp>
        <p:nvGrpSpPr>
          <p:cNvPr id="10" name="Group 9"/>
          <p:cNvGrpSpPr>
            <a:grpSpLocks/>
          </p:cNvGrpSpPr>
          <p:nvPr/>
        </p:nvGrpSpPr>
        <p:grpSpPr bwMode="auto">
          <a:xfrm>
            <a:off x="3135313" y="5756275"/>
            <a:ext cx="895350" cy="254000"/>
            <a:chOff x="1776" y="712"/>
            <a:chExt cx="520" cy="160"/>
          </a:xfrm>
        </p:grpSpPr>
        <p:sp>
          <p:nvSpPr>
            <p:cNvPr id="11" name="Line 10"/>
            <p:cNvSpPr>
              <a:spLocks noChangeShapeType="1"/>
            </p:cNvSpPr>
            <p:nvPr/>
          </p:nvSpPr>
          <p:spPr bwMode="auto">
            <a:xfrm>
              <a:off x="1784" y="864"/>
              <a:ext cx="272" cy="0"/>
            </a:xfrm>
            <a:prstGeom prst="line">
              <a:avLst/>
            </a:prstGeom>
            <a:noFill/>
            <a:ln w="31750">
              <a:solidFill>
                <a:srgbClr val="0033CC"/>
              </a:solidFill>
              <a:round/>
              <a:headEnd/>
              <a:tailEnd/>
            </a:ln>
          </p:spPr>
          <p:txBody>
            <a:bodyPr wrap="none" anchor="ctr"/>
            <a:lstStyle/>
            <a:p>
              <a:endParaRPr lang="en-US"/>
            </a:p>
          </p:txBody>
        </p:sp>
        <p:sp>
          <p:nvSpPr>
            <p:cNvPr id="12" name="Line 11"/>
            <p:cNvSpPr>
              <a:spLocks noChangeShapeType="1"/>
            </p:cNvSpPr>
            <p:nvPr/>
          </p:nvSpPr>
          <p:spPr bwMode="auto">
            <a:xfrm>
              <a:off x="1776" y="728"/>
              <a:ext cx="0" cy="128"/>
            </a:xfrm>
            <a:prstGeom prst="line">
              <a:avLst/>
            </a:prstGeom>
            <a:noFill/>
            <a:ln w="31750">
              <a:solidFill>
                <a:srgbClr val="0033CC"/>
              </a:solidFill>
              <a:round/>
              <a:headEnd/>
              <a:tailEnd/>
            </a:ln>
          </p:spPr>
          <p:txBody>
            <a:bodyPr wrap="none" anchor="ctr"/>
            <a:lstStyle/>
            <a:p>
              <a:endParaRPr lang="en-US"/>
            </a:p>
          </p:txBody>
        </p:sp>
        <p:sp>
          <p:nvSpPr>
            <p:cNvPr id="13" name="Line 12"/>
            <p:cNvSpPr>
              <a:spLocks noChangeShapeType="1"/>
            </p:cNvSpPr>
            <p:nvPr/>
          </p:nvSpPr>
          <p:spPr bwMode="auto">
            <a:xfrm flipV="1">
              <a:off x="2064" y="712"/>
              <a:ext cx="0" cy="160"/>
            </a:xfrm>
            <a:prstGeom prst="line">
              <a:avLst/>
            </a:prstGeom>
            <a:noFill/>
            <a:ln w="31750">
              <a:solidFill>
                <a:srgbClr val="0033CC"/>
              </a:solidFill>
              <a:round/>
              <a:headEnd/>
              <a:tailEnd/>
            </a:ln>
          </p:spPr>
          <p:txBody>
            <a:bodyPr wrap="none" anchor="ctr"/>
            <a:lstStyle/>
            <a:p>
              <a:endParaRPr lang="en-US"/>
            </a:p>
          </p:txBody>
        </p:sp>
        <p:sp>
          <p:nvSpPr>
            <p:cNvPr id="14" name="Line 13"/>
            <p:cNvSpPr>
              <a:spLocks noChangeShapeType="1"/>
            </p:cNvSpPr>
            <p:nvPr/>
          </p:nvSpPr>
          <p:spPr bwMode="auto">
            <a:xfrm>
              <a:off x="2072" y="720"/>
              <a:ext cx="224" cy="0"/>
            </a:xfrm>
            <a:prstGeom prst="line">
              <a:avLst/>
            </a:prstGeom>
            <a:noFill/>
            <a:ln w="31750">
              <a:solidFill>
                <a:srgbClr val="0033CC"/>
              </a:solidFill>
              <a:round/>
              <a:headEnd/>
              <a:tailEnd/>
            </a:ln>
          </p:spPr>
          <p:txBody>
            <a:bodyPr wrap="none" anchor="ctr"/>
            <a:lstStyle/>
            <a:p>
              <a:endParaRPr lang="en-US"/>
            </a:p>
          </p:txBody>
        </p:sp>
      </p:grpSp>
      <p:grpSp>
        <p:nvGrpSpPr>
          <p:cNvPr id="15" name="Group 14"/>
          <p:cNvGrpSpPr>
            <a:grpSpLocks/>
          </p:cNvGrpSpPr>
          <p:nvPr/>
        </p:nvGrpSpPr>
        <p:grpSpPr bwMode="auto">
          <a:xfrm>
            <a:off x="4043363" y="5756275"/>
            <a:ext cx="895350" cy="254000"/>
            <a:chOff x="2304" y="712"/>
            <a:chExt cx="520" cy="160"/>
          </a:xfrm>
        </p:grpSpPr>
        <p:sp>
          <p:nvSpPr>
            <p:cNvPr id="16" name="Line 15"/>
            <p:cNvSpPr>
              <a:spLocks noChangeShapeType="1"/>
            </p:cNvSpPr>
            <p:nvPr/>
          </p:nvSpPr>
          <p:spPr bwMode="auto">
            <a:xfrm>
              <a:off x="2312" y="864"/>
              <a:ext cx="272" cy="0"/>
            </a:xfrm>
            <a:prstGeom prst="line">
              <a:avLst/>
            </a:prstGeom>
            <a:noFill/>
            <a:ln w="31750">
              <a:solidFill>
                <a:srgbClr val="0033CC"/>
              </a:solidFill>
              <a:round/>
              <a:headEnd/>
              <a:tailEnd/>
            </a:ln>
          </p:spPr>
          <p:txBody>
            <a:bodyPr wrap="none" anchor="ctr"/>
            <a:lstStyle/>
            <a:p>
              <a:endParaRPr lang="en-US"/>
            </a:p>
          </p:txBody>
        </p:sp>
        <p:sp>
          <p:nvSpPr>
            <p:cNvPr id="17" name="Line 16"/>
            <p:cNvSpPr>
              <a:spLocks noChangeShapeType="1"/>
            </p:cNvSpPr>
            <p:nvPr/>
          </p:nvSpPr>
          <p:spPr bwMode="auto">
            <a:xfrm>
              <a:off x="2304" y="728"/>
              <a:ext cx="0" cy="128"/>
            </a:xfrm>
            <a:prstGeom prst="line">
              <a:avLst/>
            </a:prstGeom>
            <a:noFill/>
            <a:ln w="31750">
              <a:solidFill>
                <a:srgbClr val="0033CC"/>
              </a:solidFill>
              <a:round/>
              <a:headEnd/>
              <a:tailEnd/>
            </a:ln>
          </p:spPr>
          <p:txBody>
            <a:bodyPr wrap="none" anchor="ctr"/>
            <a:lstStyle/>
            <a:p>
              <a:endParaRPr lang="en-US"/>
            </a:p>
          </p:txBody>
        </p:sp>
        <p:sp>
          <p:nvSpPr>
            <p:cNvPr id="18" name="Line 17"/>
            <p:cNvSpPr>
              <a:spLocks noChangeShapeType="1"/>
            </p:cNvSpPr>
            <p:nvPr/>
          </p:nvSpPr>
          <p:spPr bwMode="auto">
            <a:xfrm flipV="1">
              <a:off x="2592" y="712"/>
              <a:ext cx="0" cy="160"/>
            </a:xfrm>
            <a:prstGeom prst="line">
              <a:avLst/>
            </a:prstGeom>
            <a:noFill/>
            <a:ln w="31750">
              <a:solidFill>
                <a:srgbClr val="0033CC"/>
              </a:solidFill>
              <a:round/>
              <a:headEnd/>
              <a:tailEnd/>
            </a:ln>
          </p:spPr>
          <p:txBody>
            <a:bodyPr wrap="none" anchor="ctr"/>
            <a:lstStyle/>
            <a:p>
              <a:endParaRPr lang="en-US"/>
            </a:p>
          </p:txBody>
        </p:sp>
        <p:sp>
          <p:nvSpPr>
            <p:cNvPr id="19" name="Line 18"/>
            <p:cNvSpPr>
              <a:spLocks noChangeShapeType="1"/>
            </p:cNvSpPr>
            <p:nvPr/>
          </p:nvSpPr>
          <p:spPr bwMode="auto">
            <a:xfrm>
              <a:off x="2600" y="720"/>
              <a:ext cx="224" cy="0"/>
            </a:xfrm>
            <a:prstGeom prst="line">
              <a:avLst/>
            </a:prstGeom>
            <a:noFill/>
            <a:ln w="31750">
              <a:solidFill>
                <a:srgbClr val="0033CC"/>
              </a:solidFill>
              <a:round/>
              <a:headEnd/>
              <a:tailEnd/>
            </a:ln>
          </p:spPr>
          <p:txBody>
            <a:bodyPr wrap="none" anchor="ctr"/>
            <a:lstStyle/>
            <a:p>
              <a:endParaRPr lang="en-US"/>
            </a:p>
          </p:txBody>
        </p:sp>
      </p:grpSp>
      <p:grpSp>
        <p:nvGrpSpPr>
          <p:cNvPr id="20" name="Group 19"/>
          <p:cNvGrpSpPr>
            <a:grpSpLocks/>
          </p:cNvGrpSpPr>
          <p:nvPr/>
        </p:nvGrpSpPr>
        <p:grpSpPr bwMode="auto">
          <a:xfrm>
            <a:off x="4951413" y="5756275"/>
            <a:ext cx="895350" cy="254000"/>
            <a:chOff x="2832" y="712"/>
            <a:chExt cx="520" cy="160"/>
          </a:xfrm>
        </p:grpSpPr>
        <p:sp>
          <p:nvSpPr>
            <p:cNvPr id="21" name="Line 20"/>
            <p:cNvSpPr>
              <a:spLocks noChangeShapeType="1"/>
            </p:cNvSpPr>
            <p:nvPr/>
          </p:nvSpPr>
          <p:spPr bwMode="auto">
            <a:xfrm>
              <a:off x="2840" y="864"/>
              <a:ext cx="272" cy="0"/>
            </a:xfrm>
            <a:prstGeom prst="line">
              <a:avLst/>
            </a:prstGeom>
            <a:noFill/>
            <a:ln w="31750">
              <a:solidFill>
                <a:srgbClr val="0033CC"/>
              </a:solidFill>
              <a:round/>
              <a:headEnd/>
              <a:tailEnd/>
            </a:ln>
          </p:spPr>
          <p:txBody>
            <a:bodyPr wrap="none" anchor="ctr"/>
            <a:lstStyle/>
            <a:p>
              <a:endParaRPr lang="en-US"/>
            </a:p>
          </p:txBody>
        </p:sp>
        <p:sp>
          <p:nvSpPr>
            <p:cNvPr id="22" name="Line 21"/>
            <p:cNvSpPr>
              <a:spLocks noChangeShapeType="1"/>
            </p:cNvSpPr>
            <p:nvPr/>
          </p:nvSpPr>
          <p:spPr bwMode="auto">
            <a:xfrm>
              <a:off x="2832" y="728"/>
              <a:ext cx="0" cy="128"/>
            </a:xfrm>
            <a:prstGeom prst="line">
              <a:avLst/>
            </a:prstGeom>
            <a:noFill/>
            <a:ln w="31750">
              <a:solidFill>
                <a:srgbClr val="0033CC"/>
              </a:solidFill>
              <a:round/>
              <a:headEnd/>
              <a:tailEnd/>
            </a:ln>
          </p:spPr>
          <p:txBody>
            <a:bodyPr wrap="none" anchor="ctr"/>
            <a:lstStyle/>
            <a:p>
              <a:endParaRPr lang="en-US"/>
            </a:p>
          </p:txBody>
        </p:sp>
        <p:sp>
          <p:nvSpPr>
            <p:cNvPr id="23" name="Line 22"/>
            <p:cNvSpPr>
              <a:spLocks noChangeShapeType="1"/>
            </p:cNvSpPr>
            <p:nvPr/>
          </p:nvSpPr>
          <p:spPr bwMode="auto">
            <a:xfrm flipV="1">
              <a:off x="3120" y="712"/>
              <a:ext cx="0" cy="160"/>
            </a:xfrm>
            <a:prstGeom prst="line">
              <a:avLst/>
            </a:prstGeom>
            <a:noFill/>
            <a:ln w="31750">
              <a:solidFill>
                <a:srgbClr val="0033CC"/>
              </a:solidFill>
              <a:round/>
              <a:headEnd/>
              <a:tailEnd/>
            </a:ln>
          </p:spPr>
          <p:txBody>
            <a:bodyPr wrap="none" anchor="ctr"/>
            <a:lstStyle/>
            <a:p>
              <a:endParaRPr lang="en-US"/>
            </a:p>
          </p:txBody>
        </p:sp>
        <p:sp>
          <p:nvSpPr>
            <p:cNvPr id="24" name="Line 23"/>
            <p:cNvSpPr>
              <a:spLocks noChangeShapeType="1"/>
            </p:cNvSpPr>
            <p:nvPr/>
          </p:nvSpPr>
          <p:spPr bwMode="auto">
            <a:xfrm>
              <a:off x="3128" y="720"/>
              <a:ext cx="224" cy="0"/>
            </a:xfrm>
            <a:prstGeom prst="line">
              <a:avLst/>
            </a:prstGeom>
            <a:noFill/>
            <a:ln w="31750">
              <a:solidFill>
                <a:srgbClr val="0033CC"/>
              </a:solidFill>
              <a:round/>
              <a:headEnd/>
              <a:tailEnd/>
            </a:ln>
          </p:spPr>
          <p:txBody>
            <a:bodyPr wrap="none" anchor="ctr"/>
            <a:lstStyle/>
            <a:p>
              <a:endParaRPr lang="en-US"/>
            </a:p>
          </p:txBody>
        </p:sp>
      </p:grpSp>
      <p:grpSp>
        <p:nvGrpSpPr>
          <p:cNvPr id="25" name="Group 24"/>
          <p:cNvGrpSpPr>
            <a:grpSpLocks/>
          </p:cNvGrpSpPr>
          <p:nvPr/>
        </p:nvGrpSpPr>
        <p:grpSpPr bwMode="auto">
          <a:xfrm>
            <a:off x="5859463" y="5756275"/>
            <a:ext cx="895350" cy="254000"/>
            <a:chOff x="3360" y="712"/>
            <a:chExt cx="520" cy="160"/>
          </a:xfrm>
        </p:grpSpPr>
        <p:sp>
          <p:nvSpPr>
            <p:cNvPr id="26" name="Line 25"/>
            <p:cNvSpPr>
              <a:spLocks noChangeShapeType="1"/>
            </p:cNvSpPr>
            <p:nvPr/>
          </p:nvSpPr>
          <p:spPr bwMode="auto">
            <a:xfrm>
              <a:off x="3368" y="864"/>
              <a:ext cx="272" cy="0"/>
            </a:xfrm>
            <a:prstGeom prst="line">
              <a:avLst/>
            </a:prstGeom>
            <a:noFill/>
            <a:ln w="31750">
              <a:solidFill>
                <a:srgbClr val="0033CC"/>
              </a:solidFill>
              <a:round/>
              <a:headEnd/>
              <a:tailEnd/>
            </a:ln>
          </p:spPr>
          <p:txBody>
            <a:bodyPr wrap="none" anchor="ctr"/>
            <a:lstStyle/>
            <a:p>
              <a:endParaRPr lang="en-US"/>
            </a:p>
          </p:txBody>
        </p:sp>
        <p:sp>
          <p:nvSpPr>
            <p:cNvPr id="27" name="Line 26"/>
            <p:cNvSpPr>
              <a:spLocks noChangeShapeType="1"/>
            </p:cNvSpPr>
            <p:nvPr/>
          </p:nvSpPr>
          <p:spPr bwMode="auto">
            <a:xfrm>
              <a:off x="3360" y="728"/>
              <a:ext cx="0" cy="128"/>
            </a:xfrm>
            <a:prstGeom prst="line">
              <a:avLst/>
            </a:prstGeom>
            <a:noFill/>
            <a:ln w="31750">
              <a:solidFill>
                <a:srgbClr val="0033CC"/>
              </a:solidFill>
              <a:round/>
              <a:headEnd/>
              <a:tailEnd/>
            </a:ln>
          </p:spPr>
          <p:txBody>
            <a:bodyPr wrap="none" anchor="ctr"/>
            <a:lstStyle/>
            <a:p>
              <a:endParaRPr lang="en-US"/>
            </a:p>
          </p:txBody>
        </p:sp>
        <p:sp>
          <p:nvSpPr>
            <p:cNvPr id="28" name="Line 27"/>
            <p:cNvSpPr>
              <a:spLocks noChangeShapeType="1"/>
            </p:cNvSpPr>
            <p:nvPr/>
          </p:nvSpPr>
          <p:spPr bwMode="auto">
            <a:xfrm flipV="1">
              <a:off x="3648" y="712"/>
              <a:ext cx="0" cy="160"/>
            </a:xfrm>
            <a:prstGeom prst="line">
              <a:avLst/>
            </a:prstGeom>
            <a:noFill/>
            <a:ln w="31750">
              <a:solidFill>
                <a:srgbClr val="0033CC"/>
              </a:solidFill>
              <a:round/>
              <a:headEnd/>
              <a:tailEnd/>
            </a:ln>
          </p:spPr>
          <p:txBody>
            <a:bodyPr wrap="none" anchor="ctr"/>
            <a:lstStyle/>
            <a:p>
              <a:endParaRPr lang="en-US"/>
            </a:p>
          </p:txBody>
        </p:sp>
        <p:sp>
          <p:nvSpPr>
            <p:cNvPr id="29" name="Line 28"/>
            <p:cNvSpPr>
              <a:spLocks noChangeShapeType="1"/>
            </p:cNvSpPr>
            <p:nvPr/>
          </p:nvSpPr>
          <p:spPr bwMode="auto">
            <a:xfrm>
              <a:off x="3656" y="720"/>
              <a:ext cx="224" cy="0"/>
            </a:xfrm>
            <a:prstGeom prst="line">
              <a:avLst/>
            </a:prstGeom>
            <a:noFill/>
            <a:ln w="31750">
              <a:solidFill>
                <a:srgbClr val="0033CC"/>
              </a:solidFill>
              <a:round/>
              <a:headEnd/>
              <a:tailEnd/>
            </a:ln>
          </p:spPr>
          <p:txBody>
            <a:bodyPr wrap="none" anchor="ctr"/>
            <a:lstStyle/>
            <a:p>
              <a:endParaRPr lang="en-US"/>
            </a:p>
          </p:txBody>
        </p:sp>
      </p:grpSp>
      <p:sp>
        <p:nvSpPr>
          <p:cNvPr id="30" name="Line 29"/>
          <p:cNvSpPr>
            <a:spLocks noChangeShapeType="1"/>
          </p:cNvSpPr>
          <p:nvPr/>
        </p:nvSpPr>
        <p:spPr bwMode="auto">
          <a:xfrm>
            <a:off x="6781800" y="5997575"/>
            <a:ext cx="468313" cy="0"/>
          </a:xfrm>
          <a:prstGeom prst="line">
            <a:avLst/>
          </a:prstGeom>
          <a:noFill/>
          <a:ln w="31750">
            <a:solidFill>
              <a:srgbClr val="0033CC"/>
            </a:solidFill>
            <a:round/>
            <a:headEnd/>
            <a:tailEnd/>
          </a:ln>
        </p:spPr>
        <p:txBody>
          <a:bodyPr wrap="none" anchor="ctr"/>
          <a:lstStyle/>
          <a:p>
            <a:endParaRPr lang="en-US"/>
          </a:p>
        </p:txBody>
      </p:sp>
      <p:sp>
        <p:nvSpPr>
          <p:cNvPr id="31" name="Line 30"/>
          <p:cNvSpPr>
            <a:spLocks noChangeShapeType="1"/>
          </p:cNvSpPr>
          <p:nvPr/>
        </p:nvSpPr>
        <p:spPr bwMode="auto">
          <a:xfrm>
            <a:off x="6767513" y="5781675"/>
            <a:ext cx="0" cy="203200"/>
          </a:xfrm>
          <a:prstGeom prst="line">
            <a:avLst/>
          </a:prstGeom>
          <a:noFill/>
          <a:ln w="31750">
            <a:solidFill>
              <a:srgbClr val="0033CC"/>
            </a:solidFill>
            <a:round/>
            <a:headEnd/>
            <a:tailEnd/>
          </a:ln>
        </p:spPr>
        <p:txBody>
          <a:bodyPr wrap="none" anchor="ctr"/>
          <a:lstStyle/>
          <a:p>
            <a:endParaRPr lang="en-US"/>
          </a:p>
        </p:txBody>
      </p:sp>
      <p:sp>
        <p:nvSpPr>
          <p:cNvPr id="32" name="Line 31"/>
          <p:cNvSpPr>
            <a:spLocks noChangeShapeType="1"/>
          </p:cNvSpPr>
          <p:nvPr/>
        </p:nvSpPr>
        <p:spPr bwMode="auto">
          <a:xfrm>
            <a:off x="1828800" y="5768975"/>
            <a:ext cx="385763" cy="0"/>
          </a:xfrm>
          <a:prstGeom prst="line">
            <a:avLst/>
          </a:prstGeom>
          <a:noFill/>
          <a:ln w="31750">
            <a:solidFill>
              <a:srgbClr val="0033CC"/>
            </a:solidFill>
            <a:round/>
            <a:headEnd/>
            <a:tailEnd/>
          </a:ln>
        </p:spPr>
        <p:txBody>
          <a:bodyPr wrap="none" anchor="ctr"/>
          <a:lstStyle/>
          <a:p>
            <a:endParaRPr lang="en-US"/>
          </a:p>
        </p:txBody>
      </p:sp>
      <p:sp>
        <p:nvSpPr>
          <p:cNvPr id="33" name="Line 32"/>
          <p:cNvSpPr>
            <a:spLocks noChangeShapeType="1"/>
          </p:cNvSpPr>
          <p:nvPr/>
        </p:nvSpPr>
        <p:spPr bwMode="auto">
          <a:xfrm flipV="1">
            <a:off x="2227263" y="537527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34" name="Line 33"/>
          <p:cNvSpPr>
            <a:spLocks noChangeShapeType="1"/>
          </p:cNvSpPr>
          <p:nvPr/>
        </p:nvSpPr>
        <p:spPr bwMode="auto">
          <a:xfrm flipV="1">
            <a:off x="3135313" y="537527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35" name="Rectangle 34"/>
          <p:cNvSpPr>
            <a:spLocks noChangeArrowheads="1"/>
          </p:cNvSpPr>
          <p:nvPr/>
        </p:nvSpPr>
        <p:spPr bwMode="auto">
          <a:xfrm>
            <a:off x="2287588" y="5381625"/>
            <a:ext cx="892175" cy="333375"/>
          </a:xfrm>
          <a:prstGeom prst="rect">
            <a:avLst/>
          </a:prstGeom>
          <a:noFill/>
          <a:ln w="12700">
            <a:noFill/>
            <a:miter lim="800000"/>
            <a:headEnd/>
            <a:tailEnd/>
          </a:ln>
        </p:spPr>
        <p:txBody>
          <a:bodyPr wrap="none" lIns="90488" tIns="44450" rIns="90488" bIns="44450">
            <a:spAutoFit/>
          </a:bodyPr>
          <a:lstStyle/>
          <a:p>
            <a:r>
              <a:rPr lang="en-US" sz="1600" b="1">
                <a:solidFill>
                  <a:schemeClr val="tx1"/>
                </a:solidFill>
              </a:rPr>
              <a:t>Cycle 1</a:t>
            </a:r>
          </a:p>
        </p:txBody>
      </p:sp>
      <p:sp>
        <p:nvSpPr>
          <p:cNvPr id="36" name="Rectangle 35"/>
          <p:cNvSpPr>
            <a:spLocks noChangeArrowheads="1"/>
          </p:cNvSpPr>
          <p:nvPr/>
        </p:nvSpPr>
        <p:spPr bwMode="auto">
          <a:xfrm>
            <a:off x="3113088" y="5381625"/>
            <a:ext cx="892175" cy="333375"/>
          </a:xfrm>
          <a:prstGeom prst="rect">
            <a:avLst/>
          </a:prstGeom>
          <a:noFill/>
          <a:ln w="12700">
            <a:noFill/>
            <a:miter lim="800000"/>
            <a:headEnd/>
            <a:tailEnd/>
          </a:ln>
        </p:spPr>
        <p:txBody>
          <a:bodyPr wrap="none" lIns="90488" tIns="44450" rIns="90488" bIns="44450">
            <a:spAutoFit/>
          </a:bodyPr>
          <a:lstStyle/>
          <a:p>
            <a:r>
              <a:rPr lang="en-US" sz="1600" b="1">
                <a:solidFill>
                  <a:schemeClr val="tx1"/>
                </a:solidFill>
              </a:rPr>
              <a:t>Cycle 2</a:t>
            </a:r>
          </a:p>
        </p:txBody>
      </p:sp>
      <p:sp>
        <p:nvSpPr>
          <p:cNvPr id="37" name="Line 36"/>
          <p:cNvSpPr>
            <a:spLocks noChangeShapeType="1"/>
          </p:cNvSpPr>
          <p:nvPr/>
        </p:nvSpPr>
        <p:spPr bwMode="auto">
          <a:xfrm flipV="1">
            <a:off x="4043363" y="537527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38" name="Line 37"/>
          <p:cNvSpPr>
            <a:spLocks noChangeShapeType="1"/>
          </p:cNvSpPr>
          <p:nvPr/>
        </p:nvSpPr>
        <p:spPr bwMode="auto">
          <a:xfrm flipV="1">
            <a:off x="4951413" y="537527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39" name="Line 38"/>
          <p:cNvSpPr>
            <a:spLocks noChangeShapeType="1"/>
          </p:cNvSpPr>
          <p:nvPr/>
        </p:nvSpPr>
        <p:spPr bwMode="auto">
          <a:xfrm flipV="1">
            <a:off x="5859463" y="537527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40" name="Line 39"/>
          <p:cNvSpPr>
            <a:spLocks noChangeShapeType="1"/>
          </p:cNvSpPr>
          <p:nvPr/>
        </p:nvSpPr>
        <p:spPr bwMode="auto">
          <a:xfrm flipV="1">
            <a:off x="6767513" y="537527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41" name="Rectangle 40"/>
          <p:cNvSpPr>
            <a:spLocks noChangeArrowheads="1"/>
          </p:cNvSpPr>
          <p:nvPr/>
        </p:nvSpPr>
        <p:spPr bwMode="auto">
          <a:xfrm>
            <a:off x="4103688" y="5381625"/>
            <a:ext cx="892175" cy="333375"/>
          </a:xfrm>
          <a:prstGeom prst="rect">
            <a:avLst/>
          </a:prstGeom>
          <a:noFill/>
          <a:ln w="12700">
            <a:noFill/>
            <a:miter lim="800000"/>
            <a:headEnd/>
            <a:tailEnd/>
          </a:ln>
        </p:spPr>
        <p:txBody>
          <a:bodyPr wrap="none" lIns="90488" tIns="44450" rIns="90488" bIns="44450">
            <a:spAutoFit/>
          </a:bodyPr>
          <a:lstStyle/>
          <a:p>
            <a:r>
              <a:rPr lang="en-US" sz="1600" b="1">
                <a:solidFill>
                  <a:schemeClr val="tx1"/>
                </a:solidFill>
              </a:rPr>
              <a:t>Cycle 3</a:t>
            </a:r>
          </a:p>
        </p:txBody>
      </p:sp>
      <p:sp>
        <p:nvSpPr>
          <p:cNvPr id="42" name="Rectangle 41"/>
          <p:cNvSpPr>
            <a:spLocks noChangeArrowheads="1"/>
          </p:cNvSpPr>
          <p:nvPr/>
        </p:nvSpPr>
        <p:spPr bwMode="auto">
          <a:xfrm>
            <a:off x="4929188" y="5381625"/>
            <a:ext cx="892175" cy="333375"/>
          </a:xfrm>
          <a:prstGeom prst="rect">
            <a:avLst/>
          </a:prstGeom>
          <a:noFill/>
          <a:ln w="12700">
            <a:noFill/>
            <a:miter lim="800000"/>
            <a:headEnd/>
            <a:tailEnd/>
          </a:ln>
        </p:spPr>
        <p:txBody>
          <a:bodyPr wrap="none" lIns="90488" tIns="44450" rIns="90488" bIns="44450">
            <a:spAutoFit/>
          </a:bodyPr>
          <a:lstStyle/>
          <a:p>
            <a:r>
              <a:rPr lang="en-US" sz="1600" b="1">
                <a:solidFill>
                  <a:schemeClr val="tx1"/>
                </a:solidFill>
              </a:rPr>
              <a:t>Cycle 4</a:t>
            </a:r>
          </a:p>
        </p:txBody>
      </p:sp>
      <p:sp>
        <p:nvSpPr>
          <p:cNvPr id="43" name="Rectangle 42"/>
          <p:cNvSpPr>
            <a:spLocks noChangeArrowheads="1"/>
          </p:cNvSpPr>
          <p:nvPr/>
        </p:nvSpPr>
        <p:spPr bwMode="auto">
          <a:xfrm>
            <a:off x="5837238" y="5381625"/>
            <a:ext cx="892175" cy="333375"/>
          </a:xfrm>
          <a:prstGeom prst="rect">
            <a:avLst/>
          </a:prstGeom>
          <a:noFill/>
          <a:ln w="12700">
            <a:noFill/>
            <a:miter lim="800000"/>
            <a:headEnd/>
            <a:tailEnd/>
          </a:ln>
        </p:spPr>
        <p:txBody>
          <a:bodyPr wrap="none" lIns="90488" tIns="44450" rIns="90488" bIns="44450">
            <a:spAutoFit/>
          </a:bodyPr>
          <a:lstStyle/>
          <a:p>
            <a:r>
              <a:rPr lang="en-US" sz="1600" b="1">
                <a:solidFill>
                  <a:schemeClr val="tx1"/>
                </a:solidFill>
              </a:rPr>
              <a:t>Cycle 5</a:t>
            </a:r>
          </a:p>
        </p:txBody>
      </p:sp>
      <p:grpSp>
        <p:nvGrpSpPr>
          <p:cNvPr id="44" name="Group 43"/>
          <p:cNvGrpSpPr>
            <a:grpSpLocks/>
          </p:cNvGrpSpPr>
          <p:nvPr/>
        </p:nvGrpSpPr>
        <p:grpSpPr bwMode="auto">
          <a:xfrm>
            <a:off x="2241550" y="6219825"/>
            <a:ext cx="881063" cy="336550"/>
            <a:chOff x="1256" y="1004"/>
            <a:chExt cx="512" cy="212"/>
          </a:xfrm>
        </p:grpSpPr>
        <p:sp>
          <p:nvSpPr>
            <p:cNvPr id="45" name="Rectangle 44"/>
            <p:cNvSpPr>
              <a:spLocks noChangeArrowheads="1"/>
            </p:cNvSpPr>
            <p:nvPr/>
          </p:nvSpPr>
          <p:spPr bwMode="auto">
            <a:xfrm>
              <a:off x="1256" y="1016"/>
              <a:ext cx="512" cy="176"/>
            </a:xfrm>
            <a:prstGeom prst="rect">
              <a:avLst/>
            </a:prstGeom>
            <a:noFill/>
            <a:ln w="25400">
              <a:solidFill>
                <a:schemeClr val="tx1"/>
              </a:solidFill>
              <a:miter lim="800000"/>
              <a:headEnd/>
              <a:tailEnd/>
            </a:ln>
          </p:spPr>
          <p:txBody>
            <a:bodyPr wrap="none" anchor="ctr"/>
            <a:lstStyle/>
            <a:p>
              <a:endParaRPr lang="en-US"/>
            </a:p>
          </p:txBody>
        </p:sp>
        <p:sp>
          <p:nvSpPr>
            <p:cNvPr id="46" name="Rectangle 45"/>
            <p:cNvSpPr>
              <a:spLocks noChangeArrowheads="1"/>
            </p:cNvSpPr>
            <p:nvPr/>
          </p:nvSpPr>
          <p:spPr bwMode="auto">
            <a:xfrm>
              <a:off x="1293" y="1004"/>
              <a:ext cx="398" cy="212"/>
            </a:xfrm>
            <a:prstGeom prst="rect">
              <a:avLst/>
            </a:prstGeom>
            <a:noFill/>
            <a:ln w="12700">
              <a:noFill/>
              <a:miter lim="800000"/>
              <a:headEnd/>
              <a:tailEnd/>
            </a:ln>
          </p:spPr>
          <p:txBody>
            <a:bodyPr wrap="none" lIns="90488" tIns="44450" rIns="90488" bIns="44450">
              <a:spAutoFit/>
            </a:bodyPr>
            <a:lstStyle/>
            <a:p>
              <a:r>
                <a:rPr lang="en-US" sz="1600" b="1" dirty="0" smtClean="0">
                  <a:solidFill>
                    <a:srgbClr val="FF0000"/>
                  </a:solidFill>
                </a:rPr>
                <a:t>Fetch</a:t>
              </a:r>
              <a:endParaRPr lang="en-US" sz="1600" b="1" dirty="0">
                <a:solidFill>
                  <a:srgbClr val="FF0000"/>
                </a:solidFill>
              </a:endParaRPr>
            </a:p>
          </p:txBody>
        </p:sp>
      </p:grpSp>
      <p:sp>
        <p:nvSpPr>
          <p:cNvPr id="47" name="Rectangle 46"/>
          <p:cNvSpPr>
            <a:spLocks noChangeArrowheads="1"/>
          </p:cNvSpPr>
          <p:nvPr/>
        </p:nvSpPr>
        <p:spPr bwMode="auto">
          <a:xfrm>
            <a:off x="3149600" y="6238875"/>
            <a:ext cx="881063" cy="279400"/>
          </a:xfrm>
          <a:prstGeom prst="rect">
            <a:avLst/>
          </a:prstGeom>
          <a:noFill/>
          <a:ln w="25400">
            <a:solidFill>
              <a:schemeClr val="tx1"/>
            </a:solidFill>
            <a:miter lim="800000"/>
            <a:headEnd/>
            <a:tailEnd/>
          </a:ln>
        </p:spPr>
        <p:txBody>
          <a:bodyPr wrap="none" anchor="ctr"/>
          <a:lstStyle/>
          <a:p>
            <a:endParaRPr lang="en-US"/>
          </a:p>
        </p:txBody>
      </p:sp>
      <p:sp>
        <p:nvSpPr>
          <p:cNvPr id="48" name="Rectangle 47"/>
          <p:cNvSpPr>
            <a:spLocks noChangeArrowheads="1"/>
          </p:cNvSpPr>
          <p:nvPr/>
        </p:nvSpPr>
        <p:spPr bwMode="auto">
          <a:xfrm>
            <a:off x="3148932" y="6219825"/>
            <a:ext cx="889668" cy="335989"/>
          </a:xfrm>
          <a:prstGeom prst="rect">
            <a:avLst/>
          </a:prstGeom>
          <a:noFill/>
          <a:ln w="12700">
            <a:noFill/>
            <a:miter lim="800000"/>
            <a:headEnd/>
            <a:tailEnd/>
          </a:ln>
        </p:spPr>
        <p:txBody>
          <a:bodyPr wrap="none" lIns="90488" tIns="44450" rIns="90488" bIns="44450">
            <a:spAutoFit/>
          </a:bodyPr>
          <a:lstStyle/>
          <a:p>
            <a:r>
              <a:rPr lang="en-US" sz="1600" b="1" dirty="0" smtClean="0">
                <a:solidFill>
                  <a:srgbClr val="0033CC"/>
                </a:solidFill>
              </a:rPr>
              <a:t>Decode</a:t>
            </a:r>
            <a:endParaRPr lang="en-US" sz="1600" b="1" dirty="0">
              <a:solidFill>
                <a:srgbClr val="0033CC"/>
              </a:solidFill>
            </a:endParaRPr>
          </a:p>
        </p:txBody>
      </p:sp>
      <p:grpSp>
        <p:nvGrpSpPr>
          <p:cNvPr id="49" name="Group 48"/>
          <p:cNvGrpSpPr>
            <a:grpSpLocks/>
          </p:cNvGrpSpPr>
          <p:nvPr/>
        </p:nvGrpSpPr>
        <p:grpSpPr bwMode="auto">
          <a:xfrm>
            <a:off x="4038722" y="6219825"/>
            <a:ext cx="901713" cy="336550"/>
            <a:chOff x="2301" y="1004"/>
            <a:chExt cx="524" cy="212"/>
          </a:xfrm>
        </p:grpSpPr>
        <p:sp>
          <p:nvSpPr>
            <p:cNvPr id="50" name="Rectangle 49"/>
            <p:cNvSpPr>
              <a:spLocks noChangeArrowheads="1"/>
            </p:cNvSpPr>
            <p:nvPr/>
          </p:nvSpPr>
          <p:spPr bwMode="auto">
            <a:xfrm>
              <a:off x="2312" y="1016"/>
              <a:ext cx="512" cy="176"/>
            </a:xfrm>
            <a:prstGeom prst="rect">
              <a:avLst/>
            </a:prstGeom>
            <a:noFill/>
            <a:ln w="25400">
              <a:solidFill>
                <a:schemeClr val="tx1"/>
              </a:solidFill>
              <a:miter lim="800000"/>
              <a:headEnd/>
              <a:tailEnd/>
            </a:ln>
          </p:spPr>
          <p:txBody>
            <a:bodyPr wrap="none" anchor="ctr"/>
            <a:lstStyle/>
            <a:p>
              <a:endParaRPr lang="en-US"/>
            </a:p>
          </p:txBody>
        </p:sp>
        <p:sp>
          <p:nvSpPr>
            <p:cNvPr id="51" name="Rectangle 50"/>
            <p:cNvSpPr>
              <a:spLocks noChangeArrowheads="1"/>
            </p:cNvSpPr>
            <p:nvPr/>
          </p:nvSpPr>
          <p:spPr bwMode="auto">
            <a:xfrm>
              <a:off x="2301" y="1004"/>
              <a:ext cx="524" cy="212"/>
            </a:xfrm>
            <a:prstGeom prst="rect">
              <a:avLst/>
            </a:prstGeom>
            <a:noFill/>
            <a:ln w="12700">
              <a:noFill/>
              <a:miter lim="800000"/>
              <a:headEnd/>
              <a:tailEnd/>
            </a:ln>
          </p:spPr>
          <p:txBody>
            <a:bodyPr wrap="none" lIns="90488" tIns="44450" rIns="90488" bIns="44450">
              <a:spAutoFit/>
            </a:bodyPr>
            <a:lstStyle/>
            <a:p>
              <a:r>
                <a:rPr lang="en-US" sz="1600" b="1" dirty="0" smtClean="0">
                  <a:solidFill>
                    <a:srgbClr val="33CC33"/>
                  </a:solidFill>
                </a:rPr>
                <a:t>Execute</a:t>
              </a:r>
              <a:endParaRPr lang="en-US" sz="1600" b="1" dirty="0">
                <a:solidFill>
                  <a:srgbClr val="33CC33"/>
                </a:solidFill>
              </a:endParaRPr>
            </a:p>
          </p:txBody>
        </p:sp>
      </p:grpSp>
      <p:grpSp>
        <p:nvGrpSpPr>
          <p:cNvPr id="52" name="Group 51"/>
          <p:cNvGrpSpPr>
            <a:grpSpLocks/>
          </p:cNvGrpSpPr>
          <p:nvPr/>
        </p:nvGrpSpPr>
        <p:grpSpPr bwMode="auto">
          <a:xfrm>
            <a:off x="4876224" y="6219825"/>
            <a:ext cx="980872" cy="336550"/>
            <a:chOff x="2788" y="1004"/>
            <a:chExt cx="570" cy="212"/>
          </a:xfrm>
        </p:grpSpPr>
        <p:sp>
          <p:nvSpPr>
            <p:cNvPr id="53" name="Rectangle 52"/>
            <p:cNvSpPr>
              <a:spLocks noChangeArrowheads="1"/>
            </p:cNvSpPr>
            <p:nvPr/>
          </p:nvSpPr>
          <p:spPr bwMode="auto">
            <a:xfrm>
              <a:off x="2840" y="1016"/>
              <a:ext cx="512" cy="176"/>
            </a:xfrm>
            <a:prstGeom prst="rect">
              <a:avLst/>
            </a:prstGeom>
            <a:noFill/>
            <a:ln w="25400">
              <a:solidFill>
                <a:schemeClr val="tx1"/>
              </a:solidFill>
              <a:miter lim="800000"/>
              <a:headEnd/>
              <a:tailEnd/>
            </a:ln>
          </p:spPr>
          <p:txBody>
            <a:bodyPr wrap="none" anchor="ctr"/>
            <a:lstStyle/>
            <a:p>
              <a:endParaRPr lang="en-US"/>
            </a:p>
          </p:txBody>
        </p:sp>
        <p:sp>
          <p:nvSpPr>
            <p:cNvPr id="54" name="Rectangle 53"/>
            <p:cNvSpPr>
              <a:spLocks noChangeArrowheads="1"/>
            </p:cNvSpPr>
            <p:nvPr/>
          </p:nvSpPr>
          <p:spPr bwMode="auto">
            <a:xfrm>
              <a:off x="2788" y="1004"/>
              <a:ext cx="570" cy="212"/>
            </a:xfrm>
            <a:prstGeom prst="rect">
              <a:avLst/>
            </a:prstGeom>
            <a:noFill/>
            <a:ln w="12700">
              <a:noFill/>
              <a:miter lim="800000"/>
              <a:headEnd/>
              <a:tailEnd/>
            </a:ln>
          </p:spPr>
          <p:txBody>
            <a:bodyPr wrap="none" lIns="90488" tIns="44450" rIns="90488" bIns="44450">
              <a:spAutoFit/>
            </a:bodyPr>
            <a:lstStyle/>
            <a:p>
              <a:r>
                <a:rPr lang="en-US" sz="1600" b="1" dirty="0" smtClean="0">
                  <a:solidFill>
                    <a:schemeClr val="accent3"/>
                  </a:solidFill>
                </a:rPr>
                <a:t>Memory</a:t>
              </a:r>
              <a:endParaRPr lang="en-US" sz="1600" b="1" dirty="0">
                <a:solidFill>
                  <a:schemeClr val="accent3"/>
                </a:solidFill>
              </a:endParaRPr>
            </a:p>
          </p:txBody>
        </p:sp>
      </p:grpSp>
      <p:grpSp>
        <p:nvGrpSpPr>
          <p:cNvPr id="55" name="Group 54"/>
          <p:cNvGrpSpPr>
            <a:grpSpLocks/>
          </p:cNvGrpSpPr>
          <p:nvPr/>
        </p:nvGrpSpPr>
        <p:grpSpPr bwMode="auto">
          <a:xfrm>
            <a:off x="5873750" y="6219825"/>
            <a:ext cx="881063" cy="336550"/>
            <a:chOff x="3368" y="1004"/>
            <a:chExt cx="512" cy="212"/>
          </a:xfrm>
        </p:grpSpPr>
        <p:sp>
          <p:nvSpPr>
            <p:cNvPr id="56" name="Rectangle 55"/>
            <p:cNvSpPr>
              <a:spLocks noChangeArrowheads="1"/>
            </p:cNvSpPr>
            <p:nvPr/>
          </p:nvSpPr>
          <p:spPr bwMode="auto">
            <a:xfrm>
              <a:off x="3368" y="1016"/>
              <a:ext cx="512" cy="176"/>
            </a:xfrm>
            <a:prstGeom prst="rect">
              <a:avLst/>
            </a:prstGeom>
            <a:noFill/>
            <a:ln w="25400">
              <a:solidFill>
                <a:schemeClr val="tx1"/>
              </a:solidFill>
              <a:miter lim="800000"/>
              <a:headEnd/>
              <a:tailEnd/>
            </a:ln>
          </p:spPr>
          <p:txBody>
            <a:bodyPr wrap="none" anchor="ctr"/>
            <a:lstStyle/>
            <a:p>
              <a:endParaRPr lang="en-US"/>
            </a:p>
          </p:txBody>
        </p:sp>
        <p:sp>
          <p:nvSpPr>
            <p:cNvPr id="57" name="Rectangle 56"/>
            <p:cNvSpPr>
              <a:spLocks noChangeArrowheads="1"/>
            </p:cNvSpPr>
            <p:nvPr/>
          </p:nvSpPr>
          <p:spPr bwMode="auto">
            <a:xfrm>
              <a:off x="3443" y="1004"/>
              <a:ext cx="305" cy="212"/>
            </a:xfrm>
            <a:prstGeom prst="rect">
              <a:avLst/>
            </a:prstGeom>
            <a:noFill/>
            <a:ln w="12700">
              <a:noFill/>
              <a:miter lim="800000"/>
              <a:headEnd/>
              <a:tailEnd/>
            </a:ln>
          </p:spPr>
          <p:txBody>
            <a:bodyPr wrap="none" lIns="90488" tIns="44450" rIns="90488" bIns="44450">
              <a:spAutoFit/>
            </a:bodyPr>
            <a:lstStyle/>
            <a:p>
              <a:r>
                <a:rPr lang="en-US" sz="1600" b="1" dirty="0">
                  <a:solidFill>
                    <a:schemeClr val="accent6">
                      <a:lumMod val="60000"/>
                      <a:lumOff val="40000"/>
                    </a:schemeClr>
                  </a:solidFill>
                </a:rPr>
                <a:t>WB</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4" name="Content Placeholder 3"/>
          <p:cNvSpPr>
            <a:spLocks noGrp="1"/>
          </p:cNvSpPr>
          <p:nvPr>
            <p:ph sz="quarter" idx="1"/>
          </p:nvPr>
        </p:nvSpPr>
        <p:spPr>
          <a:xfrm>
            <a:off x="685800" y="914400"/>
            <a:ext cx="7772400" cy="5715000"/>
          </a:xfrm>
        </p:spPr>
        <p:txBody>
          <a:bodyPr>
            <a:normAutofit fontScale="92500" lnSpcReduction="10000"/>
          </a:bodyPr>
          <a:lstStyle/>
          <a:p>
            <a:r>
              <a:rPr lang="en-US" b="1" dirty="0" smtClean="0">
                <a:solidFill>
                  <a:srgbClr val="FF0000"/>
                </a:solidFill>
              </a:rPr>
              <a:t>Cycle 1 </a:t>
            </a:r>
            <a:r>
              <a:rPr lang="en-US" b="1" dirty="0" smtClean="0"/>
              <a:t>– Fetch</a:t>
            </a:r>
          </a:p>
          <a:p>
            <a:pPr lvl="1"/>
            <a:r>
              <a:rPr lang="en-US" b="1" dirty="0" smtClean="0"/>
              <a:t>Same for all instructions</a:t>
            </a:r>
          </a:p>
          <a:p>
            <a:pPr lvl="1"/>
            <a:r>
              <a:rPr lang="en-US" dirty="0" smtClean="0">
                <a:solidFill>
                  <a:srgbClr val="0033CC"/>
                </a:solidFill>
                <a:sym typeface="Wingdings" pitchFamily="2" charset="2"/>
              </a:rPr>
              <a:t>Operations </a:t>
            </a:r>
          </a:p>
          <a:p>
            <a:pPr lvl="2"/>
            <a:r>
              <a:rPr lang="en-US" dirty="0" smtClean="0">
                <a:sym typeface="Wingdings" pitchFamily="2" charset="2"/>
              </a:rPr>
              <a:t>Send the PC to fetch instruction from memory and store in IR  </a:t>
            </a:r>
          </a:p>
          <a:p>
            <a:pPr algn="ctr">
              <a:buNone/>
            </a:pPr>
            <a:r>
              <a:rPr lang="en-US" b="1" dirty="0" smtClean="0">
                <a:solidFill>
                  <a:srgbClr val="FF0000"/>
                </a:solidFill>
                <a:sym typeface="Wingdings" pitchFamily="2" charset="2"/>
              </a:rPr>
              <a:t>IR  </a:t>
            </a:r>
            <a:r>
              <a:rPr lang="en-US" b="1" dirty="0" err="1" smtClean="0">
                <a:solidFill>
                  <a:srgbClr val="FF0000"/>
                </a:solidFill>
                <a:sym typeface="Wingdings" pitchFamily="2" charset="2"/>
              </a:rPr>
              <a:t>Mem</a:t>
            </a:r>
            <a:r>
              <a:rPr lang="en-US" b="1" dirty="0" smtClean="0">
                <a:solidFill>
                  <a:srgbClr val="FF0000"/>
                </a:solidFill>
                <a:sym typeface="Wingdings" pitchFamily="2" charset="2"/>
              </a:rPr>
              <a:t>[PC]</a:t>
            </a:r>
          </a:p>
          <a:p>
            <a:pPr lvl="2"/>
            <a:r>
              <a:rPr lang="en-US" dirty="0" smtClean="0">
                <a:sym typeface="Wingdings" pitchFamily="2" charset="2"/>
              </a:rPr>
              <a:t>Update the PC </a:t>
            </a:r>
          </a:p>
          <a:p>
            <a:pPr algn="ctr">
              <a:buNone/>
            </a:pPr>
            <a:r>
              <a:rPr lang="en-US" b="1" dirty="0" smtClean="0">
                <a:solidFill>
                  <a:srgbClr val="FF0000"/>
                </a:solidFill>
                <a:sym typeface="Wingdings" pitchFamily="2" charset="2"/>
              </a:rPr>
              <a:t>PC  PC + 4</a:t>
            </a:r>
          </a:p>
          <a:p>
            <a:pPr lvl="1"/>
            <a:r>
              <a:rPr lang="en-US" dirty="0" smtClean="0">
                <a:solidFill>
                  <a:srgbClr val="0033CC"/>
                </a:solidFill>
                <a:sym typeface="Wingdings" pitchFamily="2" charset="2"/>
              </a:rPr>
              <a:t>Control Signals </a:t>
            </a:r>
          </a:p>
          <a:p>
            <a:pPr marL="1314450" lvl="2" indent="-457200">
              <a:defRPr/>
            </a:pPr>
            <a:r>
              <a:rPr lang="en-US" dirty="0" smtClean="0"/>
              <a:t>IorD 	= </a:t>
            </a:r>
            <a:r>
              <a:rPr lang="en-US" b="1" dirty="0" smtClean="0">
                <a:solidFill>
                  <a:srgbClr val="0033CC"/>
                </a:solidFill>
              </a:rPr>
              <a:t>0	(Select the PC as an address)</a:t>
            </a:r>
          </a:p>
          <a:p>
            <a:pPr marL="1314450" lvl="2" indent="-457200">
              <a:defRPr/>
            </a:pPr>
            <a:r>
              <a:rPr lang="en-US" dirty="0" err="1" smtClean="0"/>
              <a:t>MemRead</a:t>
            </a:r>
            <a:r>
              <a:rPr lang="en-US" dirty="0" smtClean="0"/>
              <a:t>	= </a:t>
            </a:r>
            <a:r>
              <a:rPr lang="en-US" b="1" dirty="0" smtClean="0">
                <a:solidFill>
                  <a:srgbClr val="0033CC"/>
                </a:solidFill>
              </a:rPr>
              <a:t>1	(Reading from memory)</a:t>
            </a:r>
          </a:p>
          <a:p>
            <a:pPr marL="1314450" lvl="2" indent="-457200">
              <a:defRPr/>
            </a:pPr>
            <a:r>
              <a:rPr lang="en-US" dirty="0" err="1" smtClean="0"/>
              <a:t>IRWrite</a:t>
            </a:r>
            <a:r>
              <a:rPr lang="en-US" dirty="0" smtClean="0"/>
              <a:t> 	= </a:t>
            </a:r>
            <a:r>
              <a:rPr lang="en-US" b="1" dirty="0" smtClean="0">
                <a:solidFill>
                  <a:srgbClr val="0033CC"/>
                </a:solidFill>
              </a:rPr>
              <a:t>1	(Update PC)</a:t>
            </a:r>
            <a:r>
              <a:rPr lang="en-US" dirty="0" smtClean="0"/>
              <a:t> 		</a:t>
            </a:r>
          </a:p>
          <a:p>
            <a:pPr marL="1314450" lvl="2" indent="-457200">
              <a:defRPr/>
            </a:pPr>
            <a:r>
              <a:rPr lang="en-US" dirty="0" smtClean="0"/>
              <a:t>ALUSrcA 	= </a:t>
            </a:r>
            <a:r>
              <a:rPr lang="en-US" b="1" dirty="0" smtClean="0">
                <a:solidFill>
                  <a:srgbClr val="0033CC"/>
                </a:solidFill>
              </a:rPr>
              <a:t>0	(Select PC as first input to ALU)</a:t>
            </a:r>
          </a:p>
          <a:p>
            <a:pPr marL="1314450" lvl="2" indent="-457200">
              <a:defRPr/>
            </a:pPr>
            <a:r>
              <a:rPr lang="en-US" dirty="0" err="1" smtClean="0"/>
              <a:t>ALUSrcB</a:t>
            </a:r>
            <a:r>
              <a:rPr lang="en-US" dirty="0" smtClean="0"/>
              <a:t> 	= </a:t>
            </a:r>
            <a:r>
              <a:rPr lang="en-US" b="1" dirty="0" smtClean="0">
                <a:solidFill>
                  <a:srgbClr val="0033CC"/>
                </a:solidFill>
              </a:rPr>
              <a:t>01	(Select 4 as second input to ALU)</a:t>
            </a:r>
          </a:p>
          <a:p>
            <a:pPr marL="1314450" lvl="2" indent="-457200">
              <a:defRPr/>
            </a:pPr>
            <a:r>
              <a:rPr lang="en-US" dirty="0" err="1" smtClean="0"/>
              <a:t>ALUOp</a:t>
            </a:r>
            <a:r>
              <a:rPr lang="en-US" dirty="0" smtClean="0"/>
              <a:t> 	= </a:t>
            </a:r>
            <a:r>
              <a:rPr lang="en-US" b="1" dirty="0" smtClean="0">
                <a:solidFill>
                  <a:srgbClr val="0033CC"/>
                </a:solidFill>
              </a:rPr>
              <a:t>00	(Addition)</a:t>
            </a:r>
          </a:p>
          <a:p>
            <a:pPr marL="1314450" lvl="2" indent="-457200">
              <a:defRPr/>
            </a:pPr>
            <a:r>
              <a:rPr lang="en-US" dirty="0" err="1" smtClean="0"/>
              <a:t>PCWrite</a:t>
            </a:r>
            <a:r>
              <a:rPr lang="en-US" dirty="0" smtClean="0"/>
              <a:t>	=</a:t>
            </a:r>
            <a:r>
              <a:rPr lang="en-US" b="1" dirty="0" smtClean="0">
                <a:solidFill>
                  <a:srgbClr val="0033CC"/>
                </a:solidFill>
              </a:rPr>
              <a:t> 1</a:t>
            </a:r>
            <a:r>
              <a:rPr lang="en-US" dirty="0" smtClean="0">
                <a:solidFill>
                  <a:srgbClr val="0033CC"/>
                </a:solidFill>
              </a:rPr>
              <a:t> 	</a:t>
            </a:r>
            <a:r>
              <a:rPr lang="en-US" b="1" dirty="0" smtClean="0">
                <a:solidFill>
                  <a:srgbClr val="0033CC"/>
                </a:solidFill>
              </a:rPr>
              <a:t>(Update PC)</a:t>
            </a:r>
          </a:p>
          <a:p>
            <a:pPr marL="1314450" lvl="2" indent="-457200">
              <a:defRPr/>
            </a:pPr>
            <a:r>
              <a:rPr lang="en-US" dirty="0" err="1" smtClean="0"/>
              <a:t>PCSrc</a:t>
            </a:r>
            <a:r>
              <a:rPr lang="en-US" dirty="0" smtClean="0"/>
              <a:t> 	= </a:t>
            </a:r>
            <a:r>
              <a:rPr lang="en-US" b="1" dirty="0" smtClean="0">
                <a:solidFill>
                  <a:srgbClr val="0033CC"/>
                </a:solidFill>
              </a:rPr>
              <a:t>00	(Select PC+4)</a:t>
            </a:r>
          </a:p>
          <a:p>
            <a:pPr lvl="2"/>
            <a:endParaRPr lang="en-US" dirty="0" smtClean="0">
              <a:sym typeface="Wingdings" pitchFamily="2" charset="2"/>
            </a:endParaRPr>
          </a:p>
          <a:p>
            <a:pPr lvl="2"/>
            <a:endParaRPr lang="en-US" dirty="0" smtClean="0">
              <a:sym typeface="Wingdings" pitchFamily="2" charset="2"/>
            </a:endParaRP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blinds(horizontal)">
                                      <p:cBhvr>
                                        <p:cTn id="17" dur="500"/>
                                        <p:tgtEl>
                                          <p:spTgt spid="4">
                                            <p:txEl>
                                              <p:pRg st="8" end="8"/>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4">
                                            <p:txEl>
                                              <p:pRg st="9" end="9"/>
                                            </p:txEl>
                                          </p:spTgt>
                                        </p:tgtEl>
                                        <p:attrNameLst>
                                          <p:attrName>style.visibility</p:attrName>
                                        </p:attrNameLst>
                                      </p:cBhvr>
                                      <p:to>
                                        <p:strVal val="visible"/>
                                      </p:to>
                                    </p:set>
                                    <p:animEffect transition="in" filter="blinds(horizontal)">
                                      <p:cBhvr>
                                        <p:cTn id="20" dur="500"/>
                                        <p:tgtEl>
                                          <p:spTgt spid="4">
                                            <p:txEl>
                                              <p:pRg st="9" end="9"/>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Effect transition="in" filter="blinds(horizontal)">
                                      <p:cBhvr>
                                        <p:cTn id="23" dur="500"/>
                                        <p:tgtEl>
                                          <p:spTgt spid="4">
                                            <p:txEl>
                                              <p:pRg st="10" end="1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blinds(horizontal)">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linds(horizontal)">
                                      <p:cBhvr>
                                        <p:cTn id="33" dur="500"/>
                                        <p:tgtEl>
                                          <p:spTgt spid="4">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4">
                                            <p:txEl>
                                              <p:pRg st="11" end="11"/>
                                            </p:txEl>
                                          </p:spTgt>
                                        </p:tgtEl>
                                        <p:attrNameLst>
                                          <p:attrName>style.visibility</p:attrName>
                                        </p:attrNameLst>
                                      </p:cBhvr>
                                      <p:to>
                                        <p:strVal val="visible"/>
                                      </p:to>
                                    </p:set>
                                    <p:animEffect transition="in" filter="blinds(horizontal)">
                                      <p:cBhvr>
                                        <p:cTn id="38" dur="500"/>
                                        <p:tgtEl>
                                          <p:spTgt spid="4">
                                            <p:txEl>
                                              <p:pRg st="11" end="11"/>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4">
                                            <p:txEl>
                                              <p:pRg st="12" end="12"/>
                                            </p:txEl>
                                          </p:spTgt>
                                        </p:tgtEl>
                                        <p:attrNameLst>
                                          <p:attrName>style.visibility</p:attrName>
                                        </p:attrNameLst>
                                      </p:cBhvr>
                                      <p:to>
                                        <p:strVal val="visible"/>
                                      </p:to>
                                    </p:set>
                                    <p:animEffect transition="in" filter="blinds(horizontal)">
                                      <p:cBhvr>
                                        <p:cTn id="41" dur="500"/>
                                        <p:tgtEl>
                                          <p:spTgt spid="4">
                                            <p:txEl>
                                              <p:pRg st="12" end="12"/>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4">
                                            <p:txEl>
                                              <p:pRg st="13" end="13"/>
                                            </p:txEl>
                                          </p:spTgt>
                                        </p:tgtEl>
                                        <p:attrNameLst>
                                          <p:attrName>style.visibility</p:attrName>
                                        </p:attrNameLst>
                                      </p:cBhvr>
                                      <p:to>
                                        <p:strVal val="visible"/>
                                      </p:to>
                                    </p:set>
                                    <p:animEffect transition="in" filter="blinds(horizontal)">
                                      <p:cBhvr>
                                        <p:cTn id="44" dur="500"/>
                                        <p:tgtEl>
                                          <p:spTgt spid="4">
                                            <p:txEl>
                                              <p:pRg st="13" end="13"/>
                                            </p:txEl>
                                          </p:spTgt>
                                        </p:tgtEl>
                                      </p:cBhvr>
                                    </p:animEffect>
                                  </p:childTnLst>
                                </p:cTn>
                              </p:par>
                              <p:par>
                                <p:cTn id="45" presetID="3" presetClass="entr" presetSubtype="10"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Effect transition="in" filter="blinds(horizontal)">
                                      <p:cBhvr>
                                        <p:cTn id="47" dur="500"/>
                                        <p:tgtEl>
                                          <p:spTgt spid="4">
                                            <p:txEl>
                                              <p:pRg st="14" end="14"/>
                                            </p:txEl>
                                          </p:spTgt>
                                        </p:tgtEl>
                                      </p:cBhvr>
                                    </p:animEffect>
                                  </p:childTnLst>
                                </p:cTn>
                              </p:par>
                              <p:par>
                                <p:cTn id="48" presetID="3" presetClass="entr" presetSubtype="10" fill="hold" nodeType="withEffect">
                                  <p:stCondLst>
                                    <p:cond delay="0"/>
                                  </p:stCondLst>
                                  <p:childTnLst>
                                    <p:set>
                                      <p:cBhvr>
                                        <p:cTn id="49" dur="1" fill="hold">
                                          <p:stCondLst>
                                            <p:cond delay="0"/>
                                          </p:stCondLst>
                                        </p:cTn>
                                        <p:tgtEl>
                                          <p:spTgt spid="4">
                                            <p:txEl>
                                              <p:pRg st="15" end="15"/>
                                            </p:txEl>
                                          </p:spTgt>
                                        </p:tgtEl>
                                        <p:attrNameLst>
                                          <p:attrName>style.visibility</p:attrName>
                                        </p:attrNameLst>
                                      </p:cBhvr>
                                      <p:to>
                                        <p:strVal val="visible"/>
                                      </p:to>
                                    </p:set>
                                    <p:animEffect transition="in" filter="blinds(horizontal)">
                                      <p:cBhvr>
                                        <p:cTn id="50"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4" name="Content Placeholder 3"/>
          <p:cNvSpPr>
            <a:spLocks noGrp="1"/>
          </p:cNvSpPr>
          <p:nvPr>
            <p:ph sz="quarter" idx="1"/>
          </p:nvPr>
        </p:nvSpPr>
        <p:spPr>
          <a:xfrm>
            <a:off x="685800" y="914400"/>
            <a:ext cx="8001000" cy="5715000"/>
          </a:xfrm>
        </p:spPr>
        <p:txBody>
          <a:bodyPr>
            <a:normAutofit/>
          </a:bodyPr>
          <a:lstStyle/>
          <a:p>
            <a:r>
              <a:rPr lang="en-US" b="1" dirty="0" smtClean="0">
                <a:solidFill>
                  <a:srgbClr val="FF0000"/>
                </a:solidFill>
              </a:rPr>
              <a:t>Cycle 2 </a:t>
            </a:r>
            <a:r>
              <a:rPr lang="en-US" b="1" dirty="0" smtClean="0"/>
              <a:t>– Decode</a:t>
            </a:r>
          </a:p>
          <a:p>
            <a:pPr lvl="1"/>
            <a:r>
              <a:rPr lang="en-US" dirty="0" smtClean="0">
                <a:solidFill>
                  <a:srgbClr val="0033CC"/>
                </a:solidFill>
                <a:sym typeface="Wingdings" pitchFamily="2" charset="2"/>
              </a:rPr>
              <a:t>Operations </a:t>
            </a:r>
          </a:p>
          <a:p>
            <a:pPr lvl="2"/>
            <a:r>
              <a:rPr lang="en-US" dirty="0" smtClean="0">
                <a:sym typeface="Wingdings" pitchFamily="2" charset="2"/>
              </a:rPr>
              <a:t> Read two registers based on the </a:t>
            </a:r>
            <a:r>
              <a:rPr lang="en-US" dirty="0" err="1" smtClean="0">
                <a:sym typeface="Wingdings" pitchFamily="2" charset="2"/>
              </a:rPr>
              <a:t>rs</a:t>
            </a:r>
            <a:r>
              <a:rPr lang="en-US" dirty="0" smtClean="0">
                <a:sym typeface="Wingdings" pitchFamily="2" charset="2"/>
              </a:rPr>
              <a:t> and </a:t>
            </a:r>
            <a:r>
              <a:rPr lang="en-US" dirty="0" err="1" smtClean="0">
                <a:sym typeface="Wingdings" pitchFamily="2" charset="2"/>
              </a:rPr>
              <a:t>rt</a:t>
            </a:r>
            <a:r>
              <a:rPr lang="en-US" dirty="0" smtClean="0">
                <a:sym typeface="Wingdings" pitchFamily="2" charset="2"/>
              </a:rPr>
              <a:t> fields and store them in the A and B registers</a:t>
            </a:r>
          </a:p>
          <a:p>
            <a:pPr algn="ctr">
              <a:buNone/>
            </a:pPr>
            <a:r>
              <a:rPr lang="en-US" sz="2400" dirty="0" smtClean="0">
                <a:sym typeface="Wingdings" pitchFamily="2" charset="2"/>
              </a:rPr>
              <a:t> </a:t>
            </a:r>
            <a:r>
              <a:rPr lang="en-US" sz="2400" b="1" dirty="0" smtClean="0">
                <a:solidFill>
                  <a:srgbClr val="FF0000"/>
                </a:solidFill>
                <a:sym typeface="Wingdings" pitchFamily="2" charset="2"/>
              </a:rPr>
              <a:t>A  </a:t>
            </a:r>
            <a:r>
              <a:rPr lang="en-US" sz="2400" b="1" dirty="0" err="1" smtClean="0">
                <a:solidFill>
                  <a:srgbClr val="FF0000"/>
                </a:solidFill>
                <a:sym typeface="Wingdings" pitchFamily="2" charset="2"/>
              </a:rPr>
              <a:t>Reg</a:t>
            </a:r>
            <a:r>
              <a:rPr lang="en-US" sz="2400" b="1" dirty="0" smtClean="0">
                <a:solidFill>
                  <a:srgbClr val="FF0000"/>
                </a:solidFill>
                <a:sym typeface="Wingdings" pitchFamily="2" charset="2"/>
              </a:rPr>
              <a:t>[IR[25:21] ]</a:t>
            </a:r>
          </a:p>
          <a:p>
            <a:pPr algn="ctr">
              <a:buNone/>
            </a:pPr>
            <a:r>
              <a:rPr lang="en-US" sz="2400" b="1" dirty="0" smtClean="0">
                <a:solidFill>
                  <a:srgbClr val="FF0000"/>
                </a:solidFill>
                <a:sym typeface="Wingdings" pitchFamily="2" charset="2"/>
              </a:rPr>
              <a:t>B  </a:t>
            </a:r>
            <a:r>
              <a:rPr lang="en-US" sz="2400" b="1" dirty="0" err="1" smtClean="0">
                <a:solidFill>
                  <a:srgbClr val="FF0000"/>
                </a:solidFill>
                <a:sym typeface="Wingdings" pitchFamily="2" charset="2"/>
              </a:rPr>
              <a:t>Reg</a:t>
            </a:r>
            <a:r>
              <a:rPr lang="en-US" sz="2400" b="1" dirty="0" smtClean="0">
                <a:solidFill>
                  <a:srgbClr val="FF0000"/>
                </a:solidFill>
                <a:sym typeface="Wingdings" pitchFamily="2" charset="2"/>
              </a:rPr>
              <a:t>[IR[20:16]]</a:t>
            </a:r>
            <a:endParaRPr lang="en-US" sz="2400" b="1" dirty="0" smtClean="0">
              <a:sym typeface="Wingdings" pitchFamily="2" charset="2"/>
            </a:endParaRPr>
          </a:p>
          <a:p>
            <a:pPr lvl="2"/>
            <a:r>
              <a:rPr lang="en-US" dirty="0" smtClean="0">
                <a:sym typeface="Wingdings" pitchFamily="2" charset="2"/>
              </a:rPr>
              <a:t> Use the ALU to compute the branch address </a:t>
            </a:r>
          </a:p>
          <a:p>
            <a:pPr algn="ctr">
              <a:buNone/>
            </a:pPr>
            <a:r>
              <a:rPr lang="en-US" dirty="0" smtClean="0">
                <a:solidFill>
                  <a:srgbClr val="FF0000"/>
                </a:solidFill>
                <a:sym typeface="Wingdings" pitchFamily="2" charset="2"/>
              </a:rPr>
              <a:t>		</a:t>
            </a:r>
            <a:r>
              <a:rPr lang="en-US" sz="2400" b="1" dirty="0" err="1" smtClean="0">
                <a:solidFill>
                  <a:srgbClr val="FF0000"/>
                </a:solidFill>
              </a:rPr>
              <a:t>ALUOut</a:t>
            </a:r>
            <a:r>
              <a:rPr lang="en-US" sz="2400" b="1" dirty="0" smtClean="0">
                <a:solidFill>
                  <a:srgbClr val="FF0000"/>
                </a:solidFill>
              </a:rPr>
              <a:t> </a:t>
            </a:r>
            <a:r>
              <a:rPr lang="en-US" sz="2400" b="1" dirty="0" smtClean="0">
                <a:solidFill>
                  <a:srgbClr val="FF0000"/>
                </a:solidFill>
                <a:sym typeface="Wingdings" pitchFamily="2" charset="2"/>
              </a:rPr>
              <a:t> </a:t>
            </a:r>
            <a:r>
              <a:rPr lang="en-US" sz="2400" b="1" dirty="0" smtClean="0">
                <a:solidFill>
                  <a:srgbClr val="FF0000"/>
                </a:solidFill>
              </a:rPr>
              <a:t> PC + (sign-extend(IR[15:0]) &lt;&lt;2)</a:t>
            </a:r>
            <a:endParaRPr lang="en-US" b="1" dirty="0" smtClean="0">
              <a:solidFill>
                <a:srgbClr val="FF0000"/>
              </a:solidFill>
              <a:sym typeface="Wingdings" pitchFamily="2" charset="2"/>
            </a:endParaRPr>
          </a:p>
          <a:p>
            <a:pPr lvl="2"/>
            <a:r>
              <a:rPr lang="en-US" u="sng" dirty="0" smtClean="0">
                <a:sym typeface="Wingdings" pitchFamily="2" charset="2"/>
              </a:rPr>
              <a:t>Is it always a branch instruction???</a:t>
            </a:r>
          </a:p>
          <a:p>
            <a:pPr lvl="1"/>
            <a:endParaRPr lang="en-US" dirty="0" smtClean="0">
              <a:solidFill>
                <a:srgbClr val="0033CC"/>
              </a:solidFill>
              <a:sym typeface="Wingdings" pitchFamily="2" charset="2"/>
            </a:endParaRPr>
          </a:p>
          <a:p>
            <a:pPr lvl="1"/>
            <a:r>
              <a:rPr lang="en-US" dirty="0" smtClean="0">
                <a:solidFill>
                  <a:srgbClr val="0033CC"/>
                </a:solidFill>
                <a:sym typeface="Wingdings" pitchFamily="2" charset="2"/>
              </a:rPr>
              <a:t>Control Signals </a:t>
            </a:r>
          </a:p>
          <a:p>
            <a:pPr marL="1314450" lvl="2" indent="-457200">
              <a:defRPr/>
            </a:pPr>
            <a:r>
              <a:rPr lang="en-US" dirty="0" smtClean="0"/>
              <a:t>ALUSrcA	 = </a:t>
            </a:r>
            <a:r>
              <a:rPr lang="en-US" b="1" dirty="0" smtClean="0">
                <a:solidFill>
                  <a:srgbClr val="0033CC"/>
                </a:solidFill>
              </a:rPr>
              <a:t>0 	(Select PC+4)</a:t>
            </a:r>
          </a:p>
          <a:p>
            <a:pPr marL="1314450" lvl="2" indent="-457200">
              <a:defRPr/>
            </a:pPr>
            <a:r>
              <a:rPr lang="en-US" dirty="0" err="1" smtClean="0"/>
              <a:t>ALUSrcB</a:t>
            </a:r>
            <a:r>
              <a:rPr lang="en-US" dirty="0" smtClean="0"/>
              <a:t> 	= </a:t>
            </a:r>
            <a:r>
              <a:rPr lang="en-US" b="1" dirty="0" smtClean="0">
                <a:solidFill>
                  <a:srgbClr val="0033CC"/>
                </a:solidFill>
              </a:rPr>
              <a:t>11	(Select the sign-extended offsetx4)</a:t>
            </a:r>
          </a:p>
          <a:p>
            <a:pPr marL="1314450" lvl="2" indent="-457200">
              <a:defRPr/>
            </a:pPr>
            <a:r>
              <a:rPr lang="en-US" dirty="0" err="1" smtClean="0"/>
              <a:t>ALUOp</a:t>
            </a:r>
            <a:r>
              <a:rPr lang="en-US" dirty="0" smtClean="0"/>
              <a:t> 	= </a:t>
            </a:r>
            <a:r>
              <a:rPr lang="en-US" b="1" dirty="0" smtClean="0">
                <a:solidFill>
                  <a:srgbClr val="0033CC"/>
                </a:solidFill>
              </a:rPr>
              <a:t>00	(Add operation)</a:t>
            </a:r>
          </a:p>
          <a:p>
            <a:pPr lvl="2"/>
            <a:endParaRPr lang="en-US" dirty="0" smtClean="0">
              <a:sym typeface="Wingdings" pitchFamily="2" charset="2"/>
            </a:endParaRPr>
          </a:p>
          <a:p>
            <a:pPr lvl="2"/>
            <a:endParaRPr lang="en-US" dirty="0" smtClean="0">
              <a:sym typeface="Wingdings" pitchFamily="2" charset="2"/>
            </a:endParaRP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blinds(horizontal)">
                                      <p:cBhvr>
                                        <p:cTn id="7" dur="500"/>
                                        <p:tgtEl>
                                          <p:spTgt spid="4">
                                            <p:txEl>
                                              <p:pRg st="5" end="5"/>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blinds(horizontal)">
                                      <p:cBhvr>
                                        <p:cTn id="10" dur="500"/>
                                        <p:tgtEl>
                                          <p:spTgt spid="4">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animEffect transition="in" filter="blinds(horizontal)">
                                      <p:cBhvr>
                                        <p:cTn id="15" dur="500"/>
                                        <p:tgtEl>
                                          <p:spTgt spid="4">
                                            <p:txEl>
                                              <p:pRg st="10" end="10"/>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
                                            <p:txEl>
                                              <p:pRg st="11" end="11"/>
                                            </p:txEl>
                                          </p:spTgt>
                                        </p:tgtEl>
                                        <p:attrNameLst>
                                          <p:attrName>style.visibility</p:attrName>
                                        </p:attrNameLst>
                                      </p:cBhvr>
                                      <p:to>
                                        <p:strVal val="visible"/>
                                      </p:to>
                                    </p:set>
                                    <p:animEffect transition="in" filter="blinds(horizontal)">
                                      <p:cBhvr>
                                        <p:cTn id="18" dur="500"/>
                                        <p:tgtEl>
                                          <p:spTgt spid="4">
                                            <p:txEl>
                                              <p:pRg st="11" end="1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4">
                                            <p:txEl>
                                              <p:pRg st="12" end="12"/>
                                            </p:txEl>
                                          </p:spTgt>
                                        </p:tgtEl>
                                        <p:attrNameLst>
                                          <p:attrName>style.visibility</p:attrName>
                                        </p:attrNameLst>
                                      </p:cBhvr>
                                      <p:to>
                                        <p:strVal val="visible"/>
                                      </p:to>
                                    </p:set>
                                    <p:animEffect transition="in" filter="blinds(horizontal)">
                                      <p:cBhvr>
                                        <p:cTn id="21" dur="500"/>
                                        <p:tgtEl>
                                          <p:spTgt spid="4">
                                            <p:txEl>
                                              <p:pRg st="12" end="1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blinds(horizontal)">
                                      <p:cBhvr>
                                        <p:cTn id="26"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
        <p:nvSpPr>
          <p:cNvPr id="4" name="Content Placeholder 3"/>
          <p:cNvSpPr>
            <a:spLocks noGrp="1"/>
          </p:cNvSpPr>
          <p:nvPr>
            <p:ph sz="quarter" idx="1"/>
          </p:nvPr>
        </p:nvSpPr>
        <p:spPr>
          <a:xfrm>
            <a:off x="685800" y="914400"/>
            <a:ext cx="8001000" cy="5715000"/>
          </a:xfrm>
        </p:spPr>
        <p:txBody>
          <a:bodyPr>
            <a:normAutofit/>
          </a:bodyPr>
          <a:lstStyle/>
          <a:p>
            <a:r>
              <a:rPr lang="en-US" b="1" dirty="0" smtClean="0">
                <a:solidFill>
                  <a:srgbClr val="FF0000"/>
                </a:solidFill>
              </a:rPr>
              <a:t>Cycle 3 </a:t>
            </a:r>
            <a:r>
              <a:rPr lang="en-US" b="1" dirty="0" smtClean="0"/>
              <a:t>– Execute &amp; Branch and Jump Completion</a:t>
            </a:r>
          </a:p>
          <a:p>
            <a:pPr lvl="1"/>
            <a:r>
              <a:rPr lang="en-US" dirty="0" smtClean="0"/>
              <a:t>The instruction is known! </a:t>
            </a:r>
          </a:p>
          <a:p>
            <a:pPr lvl="1"/>
            <a:r>
              <a:rPr lang="en-US" dirty="0" smtClean="0"/>
              <a:t>Different operations depending on the instruction</a:t>
            </a:r>
          </a:p>
          <a:p>
            <a:pPr lvl="1"/>
            <a:r>
              <a:rPr lang="en-US" dirty="0" smtClean="0">
                <a:solidFill>
                  <a:srgbClr val="0033CC"/>
                </a:solidFill>
                <a:sym typeface="Wingdings" pitchFamily="2" charset="2"/>
              </a:rPr>
              <a:t>Operations </a:t>
            </a:r>
          </a:p>
          <a:p>
            <a:pPr lvl="2"/>
            <a:r>
              <a:rPr lang="en-US" b="1" dirty="0" smtClean="0">
                <a:sym typeface="Wingdings" pitchFamily="2" charset="2"/>
              </a:rPr>
              <a:t>Memory Access Instructions (Load or Store)</a:t>
            </a:r>
          </a:p>
          <a:p>
            <a:pPr lvl="3"/>
            <a:r>
              <a:rPr lang="en-US" dirty="0" smtClean="0">
                <a:sym typeface="Wingdings" pitchFamily="2" charset="2"/>
              </a:rPr>
              <a:t>Use the ALU to compute the memory address</a:t>
            </a:r>
          </a:p>
          <a:p>
            <a:pPr lvl="3">
              <a:buNone/>
            </a:pPr>
            <a:r>
              <a:rPr lang="en-US" dirty="0" smtClean="0">
                <a:solidFill>
                  <a:srgbClr val="FF0000"/>
                </a:solidFill>
              </a:rPr>
              <a:t>	</a:t>
            </a:r>
          </a:p>
          <a:p>
            <a:pPr algn="ctr">
              <a:buNone/>
            </a:pPr>
            <a:r>
              <a:rPr lang="en-US" sz="2400" b="1" dirty="0" err="1" smtClean="0">
                <a:solidFill>
                  <a:srgbClr val="FF0000"/>
                </a:solidFill>
              </a:rPr>
              <a:t>ALUOut</a:t>
            </a:r>
            <a:r>
              <a:rPr lang="en-US" sz="2400" b="1" dirty="0" smtClean="0">
                <a:solidFill>
                  <a:srgbClr val="FF0000"/>
                </a:solidFill>
              </a:rPr>
              <a:t> </a:t>
            </a:r>
            <a:r>
              <a:rPr lang="en-US" sz="2400" b="1" dirty="0" smtClean="0">
                <a:solidFill>
                  <a:srgbClr val="FF0000"/>
                </a:solidFill>
                <a:sym typeface="Wingdings" pitchFamily="2" charset="2"/>
              </a:rPr>
              <a:t> </a:t>
            </a:r>
            <a:r>
              <a:rPr lang="en-US" sz="2400" b="1" dirty="0" smtClean="0">
                <a:solidFill>
                  <a:srgbClr val="FF0000"/>
                </a:solidFill>
              </a:rPr>
              <a:t>A + sign-extend(IR[15:0])</a:t>
            </a:r>
            <a:endParaRPr lang="en-US" sz="2400" b="1" dirty="0" smtClean="0">
              <a:solidFill>
                <a:srgbClr val="FF0000"/>
              </a:solidFill>
              <a:sym typeface="Wingdings" pitchFamily="2" charset="2"/>
            </a:endParaRPr>
          </a:p>
          <a:p>
            <a:pPr lvl="3"/>
            <a:endParaRPr lang="en-US" dirty="0" smtClean="0">
              <a:sym typeface="Wingdings" pitchFamily="2" charset="2"/>
            </a:endParaRPr>
          </a:p>
          <a:p>
            <a:pPr lvl="3"/>
            <a:r>
              <a:rPr lang="en-US" dirty="0" smtClean="0">
                <a:solidFill>
                  <a:srgbClr val="0033CC"/>
                </a:solidFill>
                <a:sym typeface="Wingdings" pitchFamily="2" charset="2"/>
              </a:rPr>
              <a:t> Control Signals </a:t>
            </a:r>
          </a:p>
          <a:p>
            <a:pPr lvl="4">
              <a:buClr>
                <a:schemeClr val="accent1"/>
              </a:buClr>
              <a:buSzPct val="115000"/>
              <a:buFont typeface="Arial" pitchFamily="34" charset="0"/>
              <a:buChar char="•"/>
            </a:pPr>
            <a:r>
              <a:rPr lang="en-US" dirty="0" smtClean="0"/>
              <a:t>ALUSrcA 	= </a:t>
            </a:r>
            <a:r>
              <a:rPr lang="en-US" b="1" dirty="0" smtClean="0">
                <a:solidFill>
                  <a:srgbClr val="0033CC"/>
                </a:solidFill>
              </a:rPr>
              <a:t>1	(Select A register)</a:t>
            </a:r>
          </a:p>
          <a:p>
            <a:pPr lvl="4">
              <a:buClr>
                <a:schemeClr val="accent1"/>
              </a:buClr>
              <a:buSzPct val="115000"/>
              <a:buFont typeface="Arial" pitchFamily="34" charset="0"/>
              <a:buChar char="•"/>
            </a:pPr>
            <a:r>
              <a:rPr lang="en-US" dirty="0" err="1" smtClean="0"/>
              <a:t>ALUSrcB</a:t>
            </a:r>
            <a:r>
              <a:rPr lang="en-US" dirty="0" smtClean="0"/>
              <a:t> 	= </a:t>
            </a:r>
            <a:r>
              <a:rPr lang="en-US" b="1" dirty="0" smtClean="0">
                <a:solidFill>
                  <a:srgbClr val="0033CC"/>
                </a:solidFill>
              </a:rPr>
              <a:t>10	(Select the sign-extended offset)</a:t>
            </a:r>
          </a:p>
          <a:p>
            <a:pPr lvl="4">
              <a:buClr>
                <a:schemeClr val="accent1"/>
              </a:buClr>
              <a:buSzPct val="115000"/>
              <a:buFont typeface="Arial" pitchFamily="34" charset="0"/>
              <a:buChar char="•"/>
            </a:pPr>
            <a:r>
              <a:rPr lang="en-US" dirty="0" err="1" smtClean="0"/>
              <a:t>ALUOp</a:t>
            </a:r>
            <a:r>
              <a:rPr lang="en-US" dirty="0" smtClean="0"/>
              <a:t> 	= </a:t>
            </a:r>
            <a:r>
              <a:rPr lang="en-US" b="1" dirty="0" smtClean="0">
                <a:solidFill>
                  <a:srgbClr val="0033CC"/>
                </a:solidFill>
              </a:rPr>
              <a:t>00	(Addition operation)</a:t>
            </a:r>
            <a:endParaRPr lang="en-US" dirty="0" smtClean="0">
              <a:solidFill>
                <a:srgbClr val="0033CC"/>
              </a:solidFill>
              <a:sym typeface="Wingdings" pitchFamily="2" charset="2"/>
            </a:endParaRPr>
          </a:p>
          <a:p>
            <a:pPr lvl="1"/>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
        <p:nvSpPr>
          <p:cNvPr id="4" name="Content Placeholder 3"/>
          <p:cNvSpPr>
            <a:spLocks noGrp="1"/>
          </p:cNvSpPr>
          <p:nvPr>
            <p:ph sz="quarter" idx="1"/>
          </p:nvPr>
        </p:nvSpPr>
        <p:spPr>
          <a:xfrm>
            <a:off x="685800" y="914400"/>
            <a:ext cx="8001000" cy="5715000"/>
          </a:xfrm>
        </p:spPr>
        <p:txBody>
          <a:bodyPr>
            <a:normAutofit/>
          </a:bodyPr>
          <a:lstStyle/>
          <a:p>
            <a:r>
              <a:rPr lang="en-US" b="1" dirty="0" smtClean="0">
                <a:solidFill>
                  <a:srgbClr val="FF0000"/>
                </a:solidFill>
              </a:rPr>
              <a:t>Cycle 3 </a:t>
            </a:r>
            <a:r>
              <a:rPr lang="en-US" b="1" dirty="0" smtClean="0"/>
              <a:t>– Execute &amp; Branch and Jump Completion</a:t>
            </a:r>
          </a:p>
          <a:p>
            <a:pPr lvl="1"/>
            <a:r>
              <a:rPr lang="en-US" dirty="0" smtClean="0">
                <a:solidFill>
                  <a:srgbClr val="0033CC"/>
                </a:solidFill>
                <a:sym typeface="Wingdings" pitchFamily="2" charset="2"/>
              </a:rPr>
              <a:t>Operations </a:t>
            </a:r>
          </a:p>
          <a:p>
            <a:pPr lvl="2"/>
            <a:r>
              <a:rPr lang="en-US" b="1" dirty="0" smtClean="0">
                <a:sym typeface="Wingdings" pitchFamily="2" charset="2"/>
              </a:rPr>
              <a:t>ALU instructions</a:t>
            </a:r>
          </a:p>
          <a:p>
            <a:pPr lvl="3"/>
            <a:r>
              <a:rPr lang="en-US" dirty="0" smtClean="0">
                <a:sym typeface="Wingdings" pitchFamily="2" charset="2"/>
              </a:rPr>
              <a:t>Perform the ALU operation according to the </a:t>
            </a:r>
            <a:r>
              <a:rPr lang="en-US" dirty="0" err="1" smtClean="0">
                <a:sym typeface="Wingdings" pitchFamily="2" charset="2"/>
              </a:rPr>
              <a:t>ALUop</a:t>
            </a:r>
            <a:r>
              <a:rPr lang="en-US" dirty="0" smtClean="0">
                <a:sym typeface="Wingdings" pitchFamily="2" charset="2"/>
              </a:rPr>
              <a:t> and </a:t>
            </a:r>
            <a:r>
              <a:rPr lang="en-US" dirty="0" err="1" smtClean="0">
                <a:sym typeface="Wingdings" pitchFamily="2" charset="2"/>
              </a:rPr>
              <a:t>Func</a:t>
            </a:r>
            <a:r>
              <a:rPr lang="en-US" dirty="0" smtClean="0">
                <a:sym typeface="Wingdings" pitchFamily="2" charset="2"/>
              </a:rPr>
              <a:t> between registers A and B</a:t>
            </a:r>
          </a:p>
          <a:p>
            <a:pPr lvl="3" algn="ctr">
              <a:buNone/>
            </a:pPr>
            <a:endParaRPr lang="en-US" b="1" dirty="0" smtClean="0">
              <a:solidFill>
                <a:srgbClr val="FF0000"/>
              </a:solidFill>
            </a:endParaRPr>
          </a:p>
          <a:p>
            <a:pPr algn="ctr">
              <a:buNone/>
            </a:pPr>
            <a:r>
              <a:rPr lang="en-US" sz="2400" b="1" dirty="0" err="1" smtClean="0">
                <a:solidFill>
                  <a:srgbClr val="FF0000"/>
                </a:solidFill>
              </a:rPr>
              <a:t>ALUOut</a:t>
            </a:r>
            <a:r>
              <a:rPr lang="en-US" sz="2400" b="1" dirty="0" smtClean="0">
                <a:solidFill>
                  <a:srgbClr val="FF0000"/>
                </a:solidFill>
              </a:rPr>
              <a:t> </a:t>
            </a:r>
            <a:r>
              <a:rPr lang="en-US" sz="2400" b="1" dirty="0" smtClean="0">
                <a:solidFill>
                  <a:srgbClr val="FF0000"/>
                </a:solidFill>
                <a:sym typeface="Wingdings" pitchFamily="2" charset="2"/>
              </a:rPr>
              <a:t></a:t>
            </a:r>
            <a:r>
              <a:rPr lang="en-US" sz="2400" b="1" dirty="0" smtClean="0">
                <a:solidFill>
                  <a:srgbClr val="FF0000"/>
                </a:solidFill>
              </a:rPr>
              <a:t> A op B</a:t>
            </a:r>
            <a:endParaRPr lang="en-US" sz="2400" b="1" dirty="0" smtClean="0">
              <a:solidFill>
                <a:srgbClr val="FF0000"/>
              </a:solidFill>
              <a:sym typeface="Wingdings" pitchFamily="2" charset="2"/>
            </a:endParaRPr>
          </a:p>
          <a:p>
            <a:pPr lvl="3"/>
            <a:endParaRPr lang="en-US" dirty="0" smtClean="0">
              <a:sym typeface="Wingdings" pitchFamily="2" charset="2"/>
            </a:endParaRPr>
          </a:p>
          <a:p>
            <a:pPr lvl="3"/>
            <a:r>
              <a:rPr lang="en-US" dirty="0" smtClean="0">
                <a:solidFill>
                  <a:srgbClr val="0033CC"/>
                </a:solidFill>
                <a:sym typeface="Wingdings" pitchFamily="2" charset="2"/>
              </a:rPr>
              <a:t> Control Signals </a:t>
            </a:r>
          </a:p>
          <a:p>
            <a:pPr lvl="4">
              <a:buClr>
                <a:schemeClr val="accent1"/>
              </a:buClr>
              <a:buSzPct val="115000"/>
              <a:buFont typeface="Arial" pitchFamily="34" charset="0"/>
              <a:buChar char="•"/>
            </a:pPr>
            <a:r>
              <a:rPr lang="en-US" dirty="0" smtClean="0"/>
              <a:t>ALUSrcA 	= </a:t>
            </a:r>
            <a:r>
              <a:rPr lang="en-US" b="1" dirty="0" smtClean="0">
                <a:solidFill>
                  <a:srgbClr val="0033CC"/>
                </a:solidFill>
              </a:rPr>
              <a:t>1	(Select A register)</a:t>
            </a:r>
          </a:p>
          <a:p>
            <a:pPr lvl="4">
              <a:buClr>
                <a:schemeClr val="accent1"/>
              </a:buClr>
              <a:buSzPct val="115000"/>
              <a:buFont typeface="Arial" pitchFamily="34" charset="0"/>
              <a:buChar char="•"/>
            </a:pPr>
            <a:r>
              <a:rPr lang="en-US" dirty="0" err="1" smtClean="0"/>
              <a:t>ALUSrcB</a:t>
            </a:r>
            <a:r>
              <a:rPr lang="en-US" dirty="0" smtClean="0"/>
              <a:t> 	= </a:t>
            </a:r>
            <a:r>
              <a:rPr lang="en-US" b="1" dirty="0" smtClean="0">
                <a:solidFill>
                  <a:srgbClr val="0033CC"/>
                </a:solidFill>
              </a:rPr>
              <a:t>00	(Select B register)</a:t>
            </a:r>
          </a:p>
          <a:p>
            <a:pPr lvl="4">
              <a:buClr>
                <a:schemeClr val="accent1"/>
              </a:buClr>
              <a:buSzPct val="115000"/>
              <a:buFont typeface="Arial" pitchFamily="34" charset="0"/>
              <a:buChar char="•"/>
            </a:pPr>
            <a:r>
              <a:rPr lang="en-US" dirty="0" err="1" smtClean="0"/>
              <a:t>ALUOp</a:t>
            </a:r>
            <a:r>
              <a:rPr lang="en-US" dirty="0" smtClean="0"/>
              <a:t> 	= </a:t>
            </a:r>
            <a:r>
              <a:rPr lang="en-US" b="1" dirty="0" smtClean="0">
                <a:solidFill>
                  <a:srgbClr val="0033CC"/>
                </a:solidFill>
              </a:rPr>
              <a:t>10	(</a:t>
            </a:r>
            <a:r>
              <a:rPr lang="en-US" b="1" dirty="0" err="1" smtClean="0">
                <a:solidFill>
                  <a:srgbClr val="0033CC"/>
                </a:solidFill>
              </a:rPr>
              <a:t>ALUoperation</a:t>
            </a:r>
            <a:r>
              <a:rPr lang="en-US" b="1" dirty="0" smtClean="0">
                <a:solidFill>
                  <a:srgbClr val="0033CC"/>
                </a:solidFill>
              </a:rPr>
              <a:t>)</a:t>
            </a:r>
            <a:endParaRPr lang="en-US" dirty="0" smtClean="0">
              <a:solidFill>
                <a:srgbClr val="0033CC"/>
              </a:solidFill>
              <a:sym typeface="Wingdings" pitchFamily="2" charset="2"/>
            </a:endParaRPr>
          </a:p>
          <a:p>
            <a:pPr lvl="1"/>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a:p>
        </p:txBody>
      </p:sp>
      <p:sp>
        <p:nvSpPr>
          <p:cNvPr id="4" name="Content Placeholder 3"/>
          <p:cNvSpPr>
            <a:spLocks noGrp="1"/>
          </p:cNvSpPr>
          <p:nvPr>
            <p:ph sz="quarter" idx="1"/>
          </p:nvPr>
        </p:nvSpPr>
        <p:spPr>
          <a:xfrm>
            <a:off x="685800" y="914400"/>
            <a:ext cx="8001000" cy="5715000"/>
          </a:xfrm>
        </p:spPr>
        <p:txBody>
          <a:bodyPr>
            <a:normAutofit/>
          </a:bodyPr>
          <a:lstStyle/>
          <a:p>
            <a:r>
              <a:rPr lang="en-US" b="1" dirty="0" smtClean="0">
                <a:solidFill>
                  <a:srgbClr val="FF0000"/>
                </a:solidFill>
              </a:rPr>
              <a:t>Cycle 3 </a:t>
            </a:r>
            <a:r>
              <a:rPr lang="en-US" b="1" dirty="0" smtClean="0"/>
              <a:t>– Execute &amp; Branch and Jump Completion</a:t>
            </a:r>
          </a:p>
          <a:p>
            <a:pPr lvl="1"/>
            <a:r>
              <a:rPr lang="en-US" dirty="0" smtClean="0">
                <a:solidFill>
                  <a:srgbClr val="0033CC"/>
                </a:solidFill>
                <a:sym typeface="Wingdings" pitchFamily="2" charset="2"/>
              </a:rPr>
              <a:t>Operations </a:t>
            </a:r>
          </a:p>
          <a:p>
            <a:pPr lvl="2"/>
            <a:r>
              <a:rPr lang="en-US" b="1" dirty="0" smtClean="0">
                <a:sym typeface="Wingdings" pitchFamily="2" charset="2"/>
              </a:rPr>
              <a:t>Branch Equal Instruction </a:t>
            </a:r>
          </a:p>
          <a:p>
            <a:pPr lvl="3"/>
            <a:r>
              <a:rPr lang="en-US" dirty="0" smtClean="0">
                <a:sym typeface="Wingdings" pitchFamily="2" charset="2"/>
              </a:rPr>
              <a:t>Compare the two registers</a:t>
            </a:r>
          </a:p>
          <a:p>
            <a:pPr lvl="3">
              <a:buNone/>
            </a:pPr>
            <a:r>
              <a:rPr lang="en-US" b="1" dirty="0" smtClean="0">
                <a:solidFill>
                  <a:srgbClr val="FF0000"/>
                </a:solidFill>
              </a:rPr>
              <a:t>		 </a:t>
            </a:r>
          </a:p>
          <a:p>
            <a:pPr algn="ctr">
              <a:buNone/>
            </a:pPr>
            <a:r>
              <a:rPr lang="en-US" sz="2400" b="1" dirty="0" smtClean="0">
                <a:solidFill>
                  <a:srgbClr val="FF0000"/>
                </a:solidFill>
              </a:rPr>
              <a:t>if (A == B) then PC </a:t>
            </a:r>
            <a:r>
              <a:rPr lang="en-US" sz="2400" b="1" dirty="0" smtClean="0">
                <a:solidFill>
                  <a:srgbClr val="FF0000"/>
                </a:solidFill>
                <a:sym typeface="Wingdings" pitchFamily="2" charset="2"/>
              </a:rPr>
              <a:t></a:t>
            </a:r>
            <a:r>
              <a:rPr lang="en-US" sz="2400" b="1" dirty="0" smtClean="0">
                <a:solidFill>
                  <a:srgbClr val="FF0000"/>
                </a:solidFill>
              </a:rPr>
              <a:t> </a:t>
            </a:r>
            <a:r>
              <a:rPr lang="en-US" sz="2400" b="1" dirty="0" err="1" smtClean="0">
                <a:solidFill>
                  <a:srgbClr val="FF0000"/>
                </a:solidFill>
              </a:rPr>
              <a:t>ALUOut</a:t>
            </a:r>
            <a:endParaRPr lang="en-US" sz="2400" b="1" dirty="0" smtClean="0">
              <a:solidFill>
                <a:srgbClr val="FF0000"/>
              </a:solidFill>
              <a:sym typeface="Wingdings" pitchFamily="2" charset="2"/>
            </a:endParaRPr>
          </a:p>
          <a:p>
            <a:pPr lvl="3"/>
            <a:endParaRPr lang="en-US" dirty="0" smtClean="0">
              <a:sym typeface="Wingdings" pitchFamily="2" charset="2"/>
            </a:endParaRPr>
          </a:p>
          <a:p>
            <a:pPr lvl="3"/>
            <a:r>
              <a:rPr lang="en-US" dirty="0" smtClean="0">
                <a:solidFill>
                  <a:srgbClr val="0033CC"/>
                </a:solidFill>
                <a:sym typeface="Wingdings" pitchFamily="2" charset="2"/>
              </a:rPr>
              <a:t> Control Signals </a:t>
            </a:r>
          </a:p>
          <a:p>
            <a:pPr lvl="4">
              <a:buClr>
                <a:schemeClr val="accent1"/>
              </a:buClr>
              <a:buSzPct val="115000"/>
              <a:buFont typeface="Arial" pitchFamily="34" charset="0"/>
              <a:buChar char="•"/>
            </a:pPr>
            <a:r>
              <a:rPr lang="en-US" dirty="0" smtClean="0"/>
              <a:t>ALUSrcA 		= </a:t>
            </a:r>
            <a:r>
              <a:rPr lang="en-US" b="1" dirty="0" smtClean="0">
                <a:solidFill>
                  <a:srgbClr val="0033CC"/>
                </a:solidFill>
              </a:rPr>
              <a:t>1	(Select A register)</a:t>
            </a:r>
          </a:p>
          <a:p>
            <a:pPr lvl="4">
              <a:buClr>
                <a:schemeClr val="accent1"/>
              </a:buClr>
              <a:buSzPct val="115000"/>
              <a:buFont typeface="Arial" pitchFamily="34" charset="0"/>
              <a:buChar char="•"/>
            </a:pPr>
            <a:r>
              <a:rPr lang="en-US" dirty="0" err="1" smtClean="0"/>
              <a:t>ALUSrcB</a:t>
            </a:r>
            <a:r>
              <a:rPr lang="en-US" dirty="0" smtClean="0"/>
              <a:t> 		= </a:t>
            </a:r>
            <a:r>
              <a:rPr lang="en-US" b="1" dirty="0" smtClean="0">
                <a:solidFill>
                  <a:srgbClr val="0033CC"/>
                </a:solidFill>
              </a:rPr>
              <a:t>00	(Select B register)</a:t>
            </a:r>
          </a:p>
          <a:p>
            <a:pPr lvl="4">
              <a:buClr>
                <a:schemeClr val="accent1"/>
              </a:buClr>
              <a:buSzPct val="115000"/>
              <a:buFont typeface="Arial" pitchFamily="34" charset="0"/>
              <a:buChar char="•"/>
            </a:pPr>
            <a:r>
              <a:rPr lang="en-US" dirty="0" err="1" smtClean="0"/>
              <a:t>ALUOp</a:t>
            </a:r>
            <a:r>
              <a:rPr lang="en-US" dirty="0" smtClean="0"/>
              <a:t> 		= </a:t>
            </a:r>
            <a:r>
              <a:rPr lang="en-US" b="1" dirty="0" smtClean="0">
                <a:solidFill>
                  <a:srgbClr val="0033CC"/>
                </a:solidFill>
              </a:rPr>
              <a:t>01	(Subtract)</a:t>
            </a:r>
          </a:p>
          <a:p>
            <a:pPr lvl="4">
              <a:buClr>
                <a:schemeClr val="accent1"/>
              </a:buClr>
              <a:buSzPct val="115000"/>
              <a:buFont typeface="Arial" pitchFamily="34" charset="0"/>
              <a:buChar char="•"/>
            </a:pPr>
            <a:r>
              <a:rPr lang="en-US" dirty="0" err="1" smtClean="0">
                <a:sym typeface="Wingdings" pitchFamily="2" charset="2"/>
              </a:rPr>
              <a:t>PCWriteCond</a:t>
            </a:r>
            <a:r>
              <a:rPr lang="en-US" b="1" dirty="0" smtClean="0">
                <a:solidFill>
                  <a:srgbClr val="0033CC"/>
                </a:solidFill>
                <a:sym typeface="Wingdings" pitchFamily="2" charset="2"/>
              </a:rPr>
              <a:t>	= 1 	(Branch instruction)</a:t>
            </a:r>
          </a:p>
          <a:p>
            <a:pPr lvl="4">
              <a:buClr>
                <a:schemeClr val="accent1"/>
              </a:buClr>
              <a:buSzPct val="115000"/>
              <a:buFont typeface="Arial" pitchFamily="34" charset="0"/>
              <a:buChar char="•"/>
            </a:pPr>
            <a:r>
              <a:rPr lang="en-US" dirty="0" err="1" smtClean="0">
                <a:sym typeface="Wingdings" pitchFamily="2" charset="2"/>
              </a:rPr>
              <a:t>PCSrc</a:t>
            </a:r>
            <a:r>
              <a:rPr lang="en-US" b="1" dirty="0" smtClean="0">
                <a:solidFill>
                  <a:srgbClr val="0033CC"/>
                </a:solidFill>
                <a:sym typeface="Wingdings" pitchFamily="2" charset="2"/>
              </a:rPr>
              <a:t>		= 01 	(Select branch address)</a:t>
            </a:r>
            <a:endParaRPr lang="en-US" dirty="0" smtClean="0">
              <a:solidFill>
                <a:srgbClr val="0033CC"/>
              </a:solidFill>
              <a:sym typeface="Wingdings" pitchFamily="2" charset="2"/>
            </a:endParaRPr>
          </a:p>
          <a:p>
            <a:pPr lvl="4">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sp>
        <p:nvSpPr>
          <p:cNvPr id="4" name="Content Placeholder 3"/>
          <p:cNvSpPr>
            <a:spLocks noGrp="1"/>
          </p:cNvSpPr>
          <p:nvPr>
            <p:ph sz="quarter" idx="1"/>
          </p:nvPr>
        </p:nvSpPr>
        <p:spPr>
          <a:xfrm>
            <a:off x="685800" y="914400"/>
            <a:ext cx="8001000" cy="5715000"/>
          </a:xfrm>
        </p:spPr>
        <p:txBody>
          <a:bodyPr>
            <a:normAutofit/>
          </a:bodyPr>
          <a:lstStyle/>
          <a:p>
            <a:r>
              <a:rPr lang="en-US" b="1" dirty="0" smtClean="0">
                <a:solidFill>
                  <a:srgbClr val="FF0000"/>
                </a:solidFill>
              </a:rPr>
              <a:t>Cycle 3 </a:t>
            </a:r>
            <a:r>
              <a:rPr lang="en-US" b="1" dirty="0" smtClean="0"/>
              <a:t>– Execute &amp; Branch and Jump Completion</a:t>
            </a:r>
          </a:p>
          <a:p>
            <a:pPr lvl="1"/>
            <a:r>
              <a:rPr lang="en-US" dirty="0" smtClean="0">
                <a:solidFill>
                  <a:srgbClr val="0033CC"/>
                </a:solidFill>
                <a:sym typeface="Wingdings" pitchFamily="2" charset="2"/>
              </a:rPr>
              <a:t>Operations </a:t>
            </a:r>
          </a:p>
          <a:p>
            <a:pPr lvl="2"/>
            <a:r>
              <a:rPr lang="en-US" b="1" dirty="0" smtClean="0">
                <a:sym typeface="Wingdings" pitchFamily="2" charset="2"/>
              </a:rPr>
              <a:t>Jump Instruction </a:t>
            </a:r>
          </a:p>
          <a:p>
            <a:pPr lvl="3"/>
            <a:r>
              <a:rPr lang="en-US" dirty="0" smtClean="0">
                <a:sym typeface="Wingdings" pitchFamily="2" charset="2"/>
              </a:rPr>
              <a:t>Generate the jump address</a:t>
            </a:r>
          </a:p>
          <a:p>
            <a:pPr lvl="3">
              <a:buNone/>
            </a:pPr>
            <a:r>
              <a:rPr lang="en-US" b="1" dirty="0" smtClean="0">
                <a:solidFill>
                  <a:srgbClr val="FF0000"/>
                </a:solidFill>
              </a:rPr>
              <a:t>		</a:t>
            </a:r>
          </a:p>
          <a:p>
            <a:pPr algn="ctr">
              <a:buNone/>
            </a:pPr>
            <a:r>
              <a:rPr lang="en-US" sz="2400" b="1" dirty="0" smtClean="0">
                <a:solidFill>
                  <a:srgbClr val="FF0000"/>
                </a:solidFill>
              </a:rPr>
              <a:t> PC </a:t>
            </a:r>
            <a:r>
              <a:rPr lang="en-US" sz="2400" b="1" dirty="0" smtClean="0">
                <a:solidFill>
                  <a:srgbClr val="FF0000"/>
                </a:solidFill>
                <a:sym typeface="Wingdings" pitchFamily="2" charset="2"/>
              </a:rPr>
              <a:t></a:t>
            </a:r>
            <a:r>
              <a:rPr lang="en-US" sz="2400" b="1" dirty="0" smtClean="0">
                <a:solidFill>
                  <a:srgbClr val="FF0000"/>
                </a:solidFill>
              </a:rPr>
              <a:t> {PC[31:28], (IR[25:0],2’b00)}</a:t>
            </a:r>
            <a:endParaRPr lang="en-US" sz="2400" b="1" dirty="0" smtClean="0">
              <a:solidFill>
                <a:srgbClr val="FF0000"/>
              </a:solidFill>
              <a:sym typeface="Wingdings" pitchFamily="2" charset="2"/>
            </a:endParaRPr>
          </a:p>
          <a:p>
            <a:pPr lvl="3"/>
            <a:endParaRPr lang="en-US" dirty="0" smtClean="0">
              <a:sym typeface="Wingdings" pitchFamily="2" charset="2"/>
            </a:endParaRPr>
          </a:p>
          <a:p>
            <a:pPr lvl="3"/>
            <a:r>
              <a:rPr lang="en-US" dirty="0" smtClean="0">
                <a:solidFill>
                  <a:srgbClr val="0033CC"/>
                </a:solidFill>
                <a:sym typeface="Wingdings" pitchFamily="2" charset="2"/>
              </a:rPr>
              <a:t> Control Signals </a:t>
            </a:r>
          </a:p>
          <a:p>
            <a:pPr lvl="4">
              <a:buClr>
                <a:schemeClr val="accent1"/>
              </a:buClr>
              <a:buSzPct val="115000"/>
              <a:buFont typeface="Arial" pitchFamily="34" charset="0"/>
              <a:buChar char="•"/>
            </a:pPr>
            <a:r>
              <a:rPr lang="en-US" dirty="0" err="1" smtClean="0"/>
              <a:t>PCSrc</a:t>
            </a:r>
            <a:r>
              <a:rPr lang="en-US" dirty="0" smtClean="0"/>
              <a:t> 		= </a:t>
            </a:r>
            <a:r>
              <a:rPr lang="en-US" b="1" dirty="0" smtClean="0">
                <a:solidFill>
                  <a:srgbClr val="0033CC"/>
                </a:solidFill>
              </a:rPr>
              <a:t>10	(Select jump address)</a:t>
            </a:r>
          </a:p>
          <a:p>
            <a:pPr lvl="4">
              <a:buClr>
                <a:schemeClr val="accent1"/>
              </a:buClr>
              <a:buSzPct val="115000"/>
              <a:buFont typeface="Arial" pitchFamily="34" charset="0"/>
              <a:buChar char="•"/>
            </a:pPr>
            <a:r>
              <a:rPr lang="en-US" dirty="0" err="1" smtClean="0"/>
              <a:t>PCWrite</a:t>
            </a:r>
            <a:r>
              <a:rPr lang="en-US" dirty="0" smtClean="0"/>
              <a:t> 		= </a:t>
            </a:r>
            <a:r>
              <a:rPr lang="en-US" b="1" dirty="0" smtClean="0">
                <a:solidFill>
                  <a:srgbClr val="0033CC"/>
                </a:solidFill>
              </a:rPr>
              <a:t>1	(Write the PC)</a:t>
            </a:r>
          </a:p>
          <a:p>
            <a:pPr lvl="4">
              <a:buNone/>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
        <p:nvSpPr>
          <p:cNvPr id="4" name="Content Placeholder 3"/>
          <p:cNvSpPr>
            <a:spLocks noGrp="1"/>
          </p:cNvSpPr>
          <p:nvPr>
            <p:ph sz="quarter" idx="1"/>
          </p:nvPr>
        </p:nvSpPr>
        <p:spPr>
          <a:xfrm>
            <a:off x="685800" y="914400"/>
            <a:ext cx="8001000" cy="5943600"/>
          </a:xfrm>
        </p:spPr>
        <p:txBody>
          <a:bodyPr>
            <a:normAutofit fontScale="92500" lnSpcReduction="10000"/>
          </a:bodyPr>
          <a:lstStyle/>
          <a:p>
            <a:r>
              <a:rPr lang="en-US" b="1" dirty="0" smtClean="0">
                <a:solidFill>
                  <a:srgbClr val="FF0000"/>
                </a:solidFill>
              </a:rPr>
              <a:t>Cycle 4 </a:t>
            </a:r>
            <a:r>
              <a:rPr lang="en-US" b="1" dirty="0" smtClean="0"/>
              <a:t>– Memory Read or R-type and Store Completion</a:t>
            </a:r>
          </a:p>
          <a:p>
            <a:pPr marL="274320" lvl="1" indent="-274320">
              <a:spcBef>
                <a:spcPts val="580"/>
              </a:spcBef>
              <a:buClr>
                <a:schemeClr val="accent1"/>
              </a:buClr>
            </a:pPr>
            <a:r>
              <a:rPr lang="en-US" dirty="0" smtClean="0"/>
              <a:t>Different operations depending on the instruction</a:t>
            </a:r>
          </a:p>
          <a:p>
            <a:pPr lvl="1"/>
            <a:r>
              <a:rPr lang="en-US" dirty="0" smtClean="0">
                <a:solidFill>
                  <a:srgbClr val="0033CC"/>
                </a:solidFill>
                <a:sym typeface="Wingdings" pitchFamily="2" charset="2"/>
              </a:rPr>
              <a:t>Operations </a:t>
            </a:r>
          </a:p>
          <a:p>
            <a:pPr lvl="2"/>
            <a:r>
              <a:rPr lang="en-US" b="1" dirty="0" smtClean="0">
                <a:sym typeface="Wingdings" pitchFamily="2" charset="2"/>
              </a:rPr>
              <a:t>Load instruction </a:t>
            </a:r>
          </a:p>
          <a:p>
            <a:pPr lvl="3"/>
            <a:r>
              <a:rPr lang="en-US" dirty="0" smtClean="0">
                <a:sym typeface="Wingdings" pitchFamily="2" charset="2"/>
              </a:rPr>
              <a:t>Use the computed address (found in </a:t>
            </a:r>
            <a:r>
              <a:rPr lang="en-US" dirty="0" err="1" smtClean="0">
                <a:sym typeface="Wingdings" pitchFamily="2" charset="2"/>
              </a:rPr>
              <a:t>ALUOut</a:t>
            </a:r>
            <a:r>
              <a:rPr lang="en-US" dirty="0" smtClean="0">
                <a:sym typeface="Wingdings" pitchFamily="2" charset="2"/>
              </a:rPr>
              <a:t>) , read  from memory and store value in MDR </a:t>
            </a:r>
          </a:p>
          <a:p>
            <a:pPr algn="ctr">
              <a:buNone/>
            </a:pPr>
            <a:r>
              <a:rPr lang="en-US" sz="2200" b="1" dirty="0" smtClean="0">
                <a:solidFill>
                  <a:srgbClr val="FF0000"/>
                </a:solidFill>
              </a:rPr>
              <a:t>	MDR </a:t>
            </a:r>
            <a:r>
              <a:rPr lang="en-US" sz="2200" b="1" dirty="0" smtClean="0">
                <a:solidFill>
                  <a:srgbClr val="FF0000"/>
                </a:solidFill>
                <a:sym typeface="Wingdings" pitchFamily="2" charset="2"/>
              </a:rPr>
              <a:t></a:t>
            </a:r>
            <a:r>
              <a:rPr lang="en-US" sz="2200" b="1" dirty="0" smtClean="0">
                <a:solidFill>
                  <a:srgbClr val="FF0000"/>
                </a:solidFill>
              </a:rPr>
              <a:t> Memory[</a:t>
            </a:r>
            <a:r>
              <a:rPr lang="en-US" sz="2200" b="1" dirty="0" err="1" smtClean="0">
                <a:solidFill>
                  <a:srgbClr val="FF0000"/>
                </a:solidFill>
              </a:rPr>
              <a:t>ALUOut</a:t>
            </a:r>
            <a:r>
              <a:rPr lang="en-US" sz="2200" b="1" dirty="0" smtClean="0">
                <a:solidFill>
                  <a:srgbClr val="FF0000"/>
                </a:solidFill>
              </a:rPr>
              <a:t>]</a:t>
            </a:r>
            <a:endParaRPr lang="en-US" sz="2200" b="1" dirty="0" smtClean="0">
              <a:solidFill>
                <a:srgbClr val="FF0000"/>
              </a:solidFill>
              <a:sym typeface="Wingdings" pitchFamily="2" charset="2"/>
            </a:endParaRPr>
          </a:p>
          <a:p>
            <a:pPr lvl="3"/>
            <a:r>
              <a:rPr lang="en-US" dirty="0" smtClean="0">
                <a:solidFill>
                  <a:srgbClr val="0033CC"/>
                </a:solidFill>
                <a:sym typeface="Wingdings" pitchFamily="2" charset="2"/>
              </a:rPr>
              <a:t> Control Signals </a:t>
            </a:r>
          </a:p>
          <a:p>
            <a:pPr lvl="4">
              <a:buClr>
                <a:schemeClr val="accent1"/>
              </a:buClr>
              <a:buSzPct val="115000"/>
              <a:buFont typeface="Arial" pitchFamily="34" charset="0"/>
              <a:buChar char="•"/>
            </a:pPr>
            <a:r>
              <a:rPr lang="en-US" dirty="0" smtClean="0"/>
              <a:t>IorD 		= </a:t>
            </a:r>
            <a:r>
              <a:rPr lang="en-US" b="1" dirty="0" smtClean="0">
                <a:solidFill>
                  <a:srgbClr val="0033CC"/>
                </a:solidFill>
              </a:rPr>
              <a:t>1	(Address is for data)</a:t>
            </a:r>
          </a:p>
          <a:p>
            <a:pPr lvl="4">
              <a:buClr>
                <a:schemeClr val="accent1"/>
              </a:buClr>
              <a:buSzPct val="115000"/>
              <a:buFont typeface="Arial" pitchFamily="34" charset="0"/>
              <a:buChar char="•"/>
            </a:pPr>
            <a:r>
              <a:rPr lang="en-US" dirty="0" err="1" smtClean="0"/>
              <a:t>MemRead</a:t>
            </a:r>
            <a:r>
              <a:rPr lang="en-US" dirty="0" smtClean="0"/>
              <a:t>		= </a:t>
            </a:r>
            <a:r>
              <a:rPr lang="en-US" b="1" dirty="0" smtClean="0">
                <a:solidFill>
                  <a:srgbClr val="0033CC"/>
                </a:solidFill>
              </a:rPr>
              <a:t>1	(Read from memory)</a:t>
            </a:r>
          </a:p>
          <a:p>
            <a:pPr lvl="2">
              <a:buClr>
                <a:schemeClr val="accent1"/>
              </a:buClr>
              <a:buSzPct val="115000"/>
              <a:buFont typeface="Arial" pitchFamily="34" charset="0"/>
              <a:buChar char="•"/>
            </a:pPr>
            <a:r>
              <a:rPr lang="en-US" b="1" dirty="0" smtClean="0"/>
              <a:t>Store instruction </a:t>
            </a:r>
          </a:p>
          <a:p>
            <a:pPr lvl="3">
              <a:buSzPct val="115000"/>
              <a:buFont typeface="Arial" pitchFamily="34" charset="0"/>
              <a:buChar char="•"/>
            </a:pPr>
            <a:r>
              <a:rPr lang="en-US" dirty="0" smtClean="0">
                <a:sym typeface="Wingdings" pitchFamily="2" charset="2"/>
              </a:rPr>
              <a:t>Use the computed address to store the value in register B into memory </a:t>
            </a:r>
          </a:p>
          <a:p>
            <a:pPr algn="ctr">
              <a:buSzPct val="115000"/>
              <a:buNone/>
            </a:pPr>
            <a:r>
              <a:rPr lang="en-US" sz="2200" b="1" dirty="0" smtClean="0">
                <a:solidFill>
                  <a:srgbClr val="FF0000"/>
                </a:solidFill>
              </a:rPr>
              <a:t>	Memory[</a:t>
            </a:r>
            <a:r>
              <a:rPr lang="en-US" sz="2200" b="1" dirty="0" err="1" smtClean="0">
                <a:solidFill>
                  <a:srgbClr val="FF0000"/>
                </a:solidFill>
              </a:rPr>
              <a:t>ALUOut</a:t>
            </a:r>
            <a:r>
              <a:rPr lang="en-US" sz="2200" b="1" dirty="0" smtClean="0">
                <a:solidFill>
                  <a:srgbClr val="FF0000"/>
                </a:solidFill>
              </a:rPr>
              <a:t>] </a:t>
            </a:r>
            <a:r>
              <a:rPr lang="en-US" sz="2200" b="1" dirty="0" smtClean="0">
                <a:solidFill>
                  <a:srgbClr val="FF0000"/>
                </a:solidFill>
                <a:sym typeface="Wingdings" pitchFamily="2" charset="2"/>
              </a:rPr>
              <a:t></a:t>
            </a:r>
            <a:r>
              <a:rPr lang="en-US" sz="2200" b="1" dirty="0" smtClean="0">
                <a:solidFill>
                  <a:srgbClr val="FF0000"/>
                </a:solidFill>
              </a:rPr>
              <a:t> B</a:t>
            </a:r>
            <a:endParaRPr lang="en-US" sz="2200" b="1" dirty="0" smtClean="0">
              <a:solidFill>
                <a:srgbClr val="FF0000"/>
              </a:solidFill>
              <a:sym typeface="Wingdings" pitchFamily="2" charset="2"/>
            </a:endParaRPr>
          </a:p>
          <a:p>
            <a:pPr lvl="3">
              <a:buSzPct val="115000"/>
              <a:buFont typeface="Arial" pitchFamily="34" charset="0"/>
              <a:buChar char="•"/>
            </a:pPr>
            <a:r>
              <a:rPr lang="en-US" dirty="0" smtClean="0">
                <a:solidFill>
                  <a:srgbClr val="0033CC"/>
                </a:solidFill>
                <a:sym typeface="Wingdings" pitchFamily="2" charset="2"/>
              </a:rPr>
              <a:t>Control Signals</a:t>
            </a:r>
          </a:p>
          <a:p>
            <a:pPr lvl="4">
              <a:buClr>
                <a:schemeClr val="accent1"/>
              </a:buClr>
              <a:buSzPct val="115000"/>
              <a:buFont typeface="Arial" pitchFamily="34" charset="0"/>
              <a:buChar char="•"/>
            </a:pPr>
            <a:r>
              <a:rPr lang="en-US" dirty="0" smtClean="0"/>
              <a:t>IorD 		= </a:t>
            </a:r>
            <a:r>
              <a:rPr lang="en-US" b="1" dirty="0" smtClean="0">
                <a:solidFill>
                  <a:srgbClr val="0033CC"/>
                </a:solidFill>
              </a:rPr>
              <a:t>1	(Address is for data)</a:t>
            </a:r>
          </a:p>
          <a:p>
            <a:pPr lvl="4">
              <a:buClr>
                <a:schemeClr val="accent1"/>
              </a:buClr>
              <a:buSzPct val="115000"/>
              <a:buFont typeface="Arial" pitchFamily="34" charset="0"/>
              <a:buChar char="•"/>
            </a:pPr>
            <a:r>
              <a:rPr lang="en-US" dirty="0" err="1" smtClean="0"/>
              <a:t>MemWrite</a:t>
            </a:r>
            <a:r>
              <a:rPr lang="en-US" dirty="0" smtClean="0"/>
              <a:t>		= </a:t>
            </a:r>
            <a:r>
              <a:rPr lang="en-US" b="1" dirty="0" smtClean="0">
                <a:solidFill>
                  <a:srgbClr val="0033CC"/>
                </a:solidFill>
              </a:rPr>
              <a:t>1	(Write to memory)</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pPr algn="ctr"/>
            <a:r>
              <a:rPr lang="en-US" b="1" dirty="0" smtClean="0"/>
              <a:t>Outline</a:t>
            </a:r>
            <a:endParaRPr lang="en-US" b="1" dirty="0"/>
          </a:p>
        </p:txBody>
      </p:sp>
      <p:sp>
        <p:nvSpPr>
          <p:cNvPr id="3" name="Content Placeholder 2"/>
          <p:cNvSpPr>
            <a:spLocks noGrp="1"/>
          </p:cNvSpPr>
          <p:nvPr>
            <p:ph sz="quarter" idx="1"/>
          </p:nvPr>
        </p:nvSpPr>
        <p:spPr>
          <a:xfrm>
            <a:off x="609600" y="1143000"/>
            <a:ext cx="7772400" cy="4953000"/>
          </a:xfrm>
        </p:spPr>
        <p:txBody>
          <a:bodyPr>
            <a:normAutofit/>
          </a:bodyPr>
          <a:lstStyle/>
          <a:p>
            <a:r>
              <a:rPr lang="en-US" sz="3600" dirty="0" smtClean="0"/>
              <a:t> Introduction</a:t>
            </a:r>
          </a:p>
          <a:p>
            <a:r>
              <a:rPr lang="en-US" sz="3600" dirty="0" smtClean="0"/>
              <a:t> Multi-cycle Datapath</a:t>
            </a:r>
          </a:p>
          <a:p>
            <a:r>
              <a:rPr lang="en-US" sz="3600" dirty="0" smtClean="0"/>
              <a:t> Multi-cycle Control</a:t>
            </a:r>
          </a:p>
          <a:p>
            <a:r>
              <a:rPr lang="en-US" sz="3600" dirty="0" smtClean="0"/>
              <a:t> Performance Evaluation </a:t>
            </a:r>
          </a:p>
          <a:p>
            <a:endParaRPr lang="en-US" sz="3600" dirty="0" smtClean="0"/>
          </a:p>
          <a:p>
            <a:endParaRPr lang="en-US" sz="36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sp>
        <p:nvSpPr>
          <p:cNvPr id="4" name="Content Placeholder 3"/>
          <p:cNvSpPr>
            <a:spLocks noGrp="1"/>
          </p:cNvSpPr>
          <p:nvPr>
            <p:ph sz="quarter" idx="1"/>
          </p:nvPr>
        </p:nvSpPr>
        <p:spPr>
          <a:xfrm>
            <a:off x="685800" y="914400"/>
            <a:ext cx="8001000" cy="5715000"/>
          </a:xfrm>
        </p:spPr>
        <p:txBody>
          <a:bodyPr>
            <a:normAutofit/>
          </a:bodyPr>
          <a:lstStyle/>
          <a:p>
            <a:r>
              <a:rPr lang="en-US" b="1" dirty="0" smtClean="0">
                <a:solidFill>
                  <a:srgbClr val="FF0000"/>
                </a:solidFill>
              </a:rPr>
              <a:t>Cycle 4 </a:t>
            </a:r>
            <a:r>
              <a:rPr lang="en-US" b="1" dirty="0" smtClean="0"/>
              <a:t>– Memory Read or R-type and Store Completion</a:t>
            </a:r>
          </a:p>
          <a:p>
            <a:pPr lvl="1"/>
            <a:r>
              <a:rPr lang="en-US" dirty="0" smtClean="0">
                <a:solidFill>
                  <a:srgbClr val="0033CC"/>
                </a:solidFill>
                <a:sym typeface="Wingdings" pitchFamily="2" charset="2"/>
              </a:rPr>
              <a:t>Operations </a:t>
            </a:r>
          </a:p>
          <a:p>
            <a:pPr lvl="2">
              <a:buClr>
                <a:schemeClr val="accent1"/>
              </a:buClr>
              <a:buSzPct val="115000"/>
              <a:buFont typeface="Arial" pitchFamily="34" charset="0"/>
              <a:buChar char="•"/>
            </a:pPr>
            <a:r>
              <a:rPr lang="en-US" b="1" dirty="0" smtClean="0"/>
              <a:t>ALU instructions </a:t>
            </a:r>
          </a:p>
          <a:p>
            <a:pPr lvl="3">
              <a:buSzPct val="115000"/>
              <a:buFont typeface="Arial" pitchFamily="34" charset="0"/>
              <a:buChar char="•"/>
            </a:pPr>
            <a:r>
              <a:rPr lang="en-US" dirty="0" smtClean="0">
                <a:sym typeface="Wingdings" pitchFamily="2" charset="2"/>
              </a:rPr>
              <a:t>Write the results (</a:t>
            </a:r>
            <a:r>
              <a:rPr lang="en-US" dirty="0" err="1" smtClean="0">
                <a:sym typeface="Wingdings" pitchFamily="2" charset="2"/>
              </a:rPr>
              <a:t>ALUOut</a:t>
            </a:r>
            <a:r>
              <a:rPr lang="en-US" dirty="0" smtClean="0">
                <a:sym typeface="Wingdings" pitchFamily="2" charset="2"/>
              </a:rPr>
              <a:t>) into the register filer </a:t>
            </a:r>
          </a:p>
          <a:p>
            <a:pPr lvl="3">
              <a:buSzPct val="115000"/>
              <a:buNone/>
            </a:pPr>
            <a:r>
              <a:rPr lang="en-US" dirty="0" smtClean="0">
                <a:solidFill>
                  <a:srgbClr val="FF0000"/>
                </a:solidFill>
              </a:rPr>
              <a:t>		         </a:t>
            </a:r>
          </a:p>
          <a:p>
            <a:pPr algn="ctr">
              <a:buSzPct val="115000"/>
              <a:buNone/>
            </a:pPr>
            <a:r>
              <a:rPr lang="en-US" sz="2400" b="1" dirty="0" err="1" smtClean="0">
                <a:solidFill>
                  <a:srgbClr val="FF0000"/>
                </a:solidFill>
              </a:rPr>
              <a:t>Reg</a:t>
            </a:r>
            <a:r>
              <a:rPr lang="en-US" sz="2400" b="1" dirty="0" smtClean="0">
                <a:solidFill>
                  <a:srgbClr val="FF0000"/>
                </a:solidFill>
              </a:rPr>
              <a:t>[IR[15:11]] </a:t>
            </a:r>
            <a:r>
              <a:rPr lang="en-US" sz="2400" b="1" dirty="0" smtClean="0">
                <a:solidFill>
                  <a:srgbClr val="FF0000"/>
                </a:solidFill>
                <a:sym typeface="Wingdings" pitchFamily="2" charset="2"/>
              </a:rPr>
              <a:t></a:t>
            </a:r>
            <a:r>
              <a:rPr lang="en-US" sz="2400" b="1" dirty="0" smtClean="0">
                <a:solidFill>
                  <a:srgbClr val="FF0000"/>
                </a:solidFill>
              </a:rPr>
              <a:t> </a:t>
            </a:r>
            <a:r>
              <a:rPr lang="en-US" sz="2400" b="1" dirty="0" err="1" smtClean="0">
                <a:solidFill>
                  <a:srgbClr val="FF0000"/>
                </a:solidFill>
              </a:rPr>
              <a:t>ALUOut</a:t>
            </a:r>
            <a:endParaRPr lang="en-US" sz="2400" b="1" dirty="0" smtClean="0">
              <a:solidFill>
                <a:srgbClr val="FF0000"/>
              </a:solidFill>
              <a:sym typeface="Wingdings" pitchFamily="2" charset="2"/>
            </a:endParaRPr>
          </a:p>
          <a:p>
            <a:pPr lvl="3">
              <a:buSzPct val="115000"/>
              <a:buFont typeface="Arial" pitchFamily="34" charset="0"/>
              <a:buChar char="•"/>
            </a:pPr>
            <a:endParaRPr lang="en-US" dirty="0" smtClean="0">
              <a:solidFill>
                <a:srgbClr val="0033CC"/>
              </a:solidFill>
              <a:sym typeface="Wingdings" pitchFamily="2" charset="2"/>
            </a:endParaRPr>
          </a:p>
          <a:p>
            <a:pPr lvl="3">
              <a:buSzPct val="115000"/>
              <a:buFont typeface="Arial" pitchFamily="34" charset="0"/>
              <a:buChar char="•"/>
            </a:pPr>
            <a:r>
              <a:rPr lang="en-US" dirty="0" smtClean="0">
                <a:solidFill>
                  <a:srgbClr val="0033CC"/>
                </a:solidFill>
                <a:sym typeface="Wingdings" pitchFamily="2" charset="2"/>
              </a:rPr>
              <a:t>Control Signals</a:t>
            </a:r>
          </a:p>
          <a:p>
            <a:pPr lvl="4">
              <a:buClr>
                <a:schemeClr val="accent1"/>
              </a:buClr>
              <a:buSzPct val="115000"/>
              <a:buFont typeface="Arial" pitchFamily="34" charset="0"/>
              <a:buChar char="•"/>
            </a:pPr>
            <a:r>
              <a:rPr lang="en-US" dirty="0" err="1" smtClean="0"/>
              <a:t>MemToReg</a:t>
            </a:r>
            <a:r>
              <a:rPr lang="en-US" dirty="0" smtClean="0"/>
              <a:t>		= </a:t>
            </a:r>
            <a:r>
              <a:rPr lang="en-US" b="1" dirty="0" smtClean="0">
                <a:solidFill>
                  <a:srgbClr val="0033CC"/>
                </a:solidFill>
              </a:rPr>
              <a:t>0	(Data is from </a:t>
            </a:r>
            <a:r>
              <a:rPr lang="en-US" b="1" dirty="0" err="1" smtClean="0">
                <a:solidFill>
                  <a:srgbClr val="0033CC"/>
                </a:solidFill>
              </a:rPr>
              <a:t>ALUOut</a:t>
            </a:r>
            <a:r>
              <a:rPr lang="en-US" b="1" dirty="0" smtClean="0">
                <a:solidFill>
                  <a:srgbClr val="0033CC"/>
                </a:solidFill>
              </a:rPr>
              <a:t>)</a:t>
            </a:r>
          </a:p>
          <a:p>
            <a:pPr lvl="4">
              <a:buClr>
                <a:schemeClr val="accent1"/>
              </a:buClr>
              <a:buSzPct val="115000"/>
              <a:buFont typeface="Arial" pitchFamily="34" charset="0"/>
              <a:buChar char="•"/>
            </a:pPr>
            <a:r>
              <a:rPr lang="en-US" dirty="0" err="1" smtClean="0"/>
              <a:t>RegDest</a:t>
            </a:r>
            <a:r>
              <a:rPr lang="en-US" dirty="0" smtClean="0"/>
              <a:t>		= </a:t>
            </a:r>
            <a:r>
              <a:rPr lang="en-US" b="1" dirty="0" smtClean="0">
                <a:solidFill>
                  <a:srgbClr val="0033CC"/>
                </a:solidFill>
              </a:rPr>
              <a:t>1	(Destination is rd)</a:t>
            </a:r>
          </a:p>
          <a:p>
            <a:pPr lvl="4">
              <a:buClr>
                <a:schemeClr val="accent1"/>
              </a:buClr>
              <a:buSzPct val="115000"/>
              <a:buFont typeface="Arial" pitchFamily="34" charset="0"/>
              <a:buChar char="•"/>
            </a:pPr>
            <a:r>
              <a:rPr lang="en-US" dirty="0" err="1" smtClean="0"/>
              <a:t>RegWrite</a:t>
            </a:r>
            <a:r>
              <a:rPr lang="en-US" dirty="0" smtClean="0"/>
              <a:t>		= </a:t>
            </a:r>
            <a:r>
              <a:rPr lang="en-US" b="1" dirty="0" smtClean="0">
                <a:solidFill>
                  <a:srgbClr val="0033CC"/>
                </a:solidFill>
              </a:rPr>
              <a:t>1	(Write to register)</a:t>
            </a:r>
            <a:endParaRPr lang="en-US" dirty="0" smtClean="0"/>
          </a:p>
          <a:p>
            <a:pPr lvl="4">
              <a:buClr>
                <a:schemeClr val="accent1"/>
              </a:buClr>
              <a:buSzPct val="115000"/>
              <a:buNone/>
            </a:pPr>
            <a:endParaRPr lang="en-US" dirty="0" smtClean="0"/>
          </a:p>
          <a:p>
            <a:pPr lvl="4">
              <a:buNone/>
            </a:pP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21</a:t>
            </a:fld>
            <a:endParaRPr lang="en-US"/>
          </a:p>
        </p:txBody>
      </p:sp>
      <p:sp>
        <p:nvSpPr>
          <p:cNvPr id="4" name="Content Placeholder 3"/>
          <p:cNvSpPr>
            <a:spLocks noGrp="1"/>
          </p:cNvSpPr>
          <p:nvPr>
            <p:ph sz="quarter" idx="1"/>
          </p:nvPr>
        </p:nvSpPr>
        <p:spPr>
          <a:xfrm>
            <a:off x="685800" y="914400"/>
            <a:ext cx="8001000" cy="5715000"/>
          </a:xfrm>
        </p:spPr>
        <p:txBody>
          <a:bodyPr>
            <a:normAutofit/>
          </a:bodyPr>
          <a:lstStyle/>
          <a:p>
            <a:r>
              <a:rPr lang="en-US" b="1" dirty="0" smtClean="0">
                <a:solidFill>
                  <a:srgbClr val="FF0000"/>
                </a:solidFill>
              </a:rPr>
              <a:t>Cycle 5 </a:t>
            </a:r>
            <a:r>
              <a:rPr lang="en-US" b="1" dirty="0" smtClean="0"/>
              <a:t>– Memory Read Completion</a:t>
            </a:r>
          </a:p>
          <a:p>
            <a:pPr lvl="1"/>
            <a:r>
              <a:rPr lang="en-US" dirty="0" smtClean="0">
                <a:sym typeface="Wingdings" pitchFamily="2" charset="2"/>
              </a:rPr>
              <a:t>Needed for Load instructions only</a:t>
            </a:r>
          </a:p>
          <a:p>
            <a:pPr lvl="1"/>
            <a:r>
              <a:rPr lang="en-US" dirty="0" smtClean="0">
                <a:solidFill>
                  <a:srgbClr val="0033CC"/>
                </a:solidFill>
                <a:sym typeface="Wingdings" pitchFamily="2" charset="2"/>
              </a:rPr>
              <a:t>Operations </a:t>
            </a:r>
          </a:p>
          <a:p>
            <a:pPr lvl="2">
              <a:buClr>
                <a:schemeClr val="accent1"/>
              </a:buClr>
              <a:buSzPct val="115000"/>
              <a:buFont typeface="Arial" pitchFamily="34" charset="0"/>
              <a:buChar char="•"/>
            </a:pPr>
            <a:r>
              <a:rPr lang="en-US" b="1" dirty="0" smtClean="0"/>
              <a:t>ALU instructions </a:t>
            </a:r>
          </a:p>
          <a:p>
            <a:pPr lvl="3">
              <a:buSzPct val="115000"/>
              <a:buFont typeface="Arial" pitchFamily="34" charset="0"/>
              <a:buChar char="•"/>
            </a:pPr>
            <a:r>
              <a:rPr lang="en-US" dirty="0" smtClean="0">
                <a:sym typeface="Wingdings" pitchFamily="2" charset="2"/>
              </a:rPr>
              <a:t>Store the value loaded from memory and found in the MDR register in the register file based on the </a:t>
            </a:r>
            <a:r>
              <a:rPr lang="en-US" dirty="0" err="1" smtClean="0">
                <a:sym typeface="Wingdings" pitchFamily="2" charset="2"/>
              </a:rPr>
              <a:t>rt</a:t>
            </a:r>
            <a:r>
              <a:rPr lang="en-US" dirty="0" smtClean="0">
                <a:sym typeface="Wingdings" pitchFamily="2" charset="2"/>
              </a:rPr>
              <a:t> field of the instruction </a:t>
            </a:r>
          </a:p>
          <a:p>
            <a:pPr lvl="3">
              <a:buSzPct val="115000"/>
              <a:buNone/>
            </a:pPr>
            <a:r>
              <a:rPr lang="en-US" b="1" dirty="0" smtClean="0">
                <a:solidFill>
                  <a:srgbClr val="FF0000"/>
                </a:solidFill>
              </a:rPr>
              <a:t>		        </a:t>
            </a:r>
          </a:p>
          <a:p>
            <a:pPr lvl="1" algn="ctr">
              <a:buSzPct val="115000"/>
              <a:buNone/>
            </a:pPr>
            <a:r>
              <a:rPr lang="en-US" b="1" dirty="0" err="1" smtClean="0">
                <a:solidFill>
                  <a:srgbClr val="FF0000"/>
                </a:solidFill>
              </a:rPr>
              <a:t>Reg</a:t>
            </a:r>
            <a:r>
              <a:rPr lang="en-US" b="1" dirty="0" smtClean="0">
                <a:solidFill>
                  <a:srgbClr val="FF0000"/>
                </a:solidFill>
              </a:rPr>
              <a:t>[IR[20:16]] </a:t>
            </a:r>
            <a:r>
              <a:rPr lang="en-US" b="1" dirty="0" smtClean="0">
                <a:solidFill>
                  <a:srgbClr val="FF0000"/>
                </a:solidFill>
                <a:sym typeface="Wingdings" pitchFamily="2" charset="2"/>
              </a:rPr>
              <a:t></a:t>
            </a:r>
            <a:r>
              <a:rPr lang="en-US" b="1" dirty="0" smtClean="0">
                <a:solidFill>
                  <a:srgbClr val="FF0000"/>
                </a:solidFill>
              </a:rPr>
              <a:t> MDR</a:t>
            </a:r>
            <a:endParaRPr lang="en-US" b="1" dirty="0" smtClean="0">
              <a:solidFill>
                <a:srgbClr val="FF0000"/>
              </a:solidFill>
              <a:sym typeface="Wingdings" pitchFamily="2" charset="2"/>
            </a:endParaRPr>
          </a:p>
          <a:p>
            <a:pPr lvl="3">
              <a:buSzPct val="115000"/>
              <a:buFont typeface="Arial" pitchFamily="34" charset="0"/>
              <a:buChar char="•"/>
            </a:pPr>
            <a:endParaRPr lang="en-US" dirty="0" smtClean="0">
              <a:solidFill>
                <a:srgbClr val="0033CC"/>
              </a:solidFill>
              <a:sym typeface="Wingdings" pitchFamily="2" charset="2"/>
            </a:endParaRPr>
          </a:p>
          <a:p>
            <a:pPr lvl="3">
              <a:buSzPct val="115000"/>
              <a:buFont typeface="Arial" pitchFamily="34" charset="0"/>
              <a:buChar char="•"/>
            </a:pPr>
            <a:r>
              <a:rPr lang="en-US" dirty="0" smtClean="0">
                <a:solidFill>
                  <a:srgbClr val="0033CC"/>
                </a:solidFill>
                <a:sym typeface="Wingdings" pitchFamily="2" charset="2"/>
              </a:rPr>
              <a:t>Control Signals</a:t>
            </a:r>
          </a:p>
          <a:p>
            <a:pPr lvl="4">
              <a:buClr>
                <a:schemeClr val="accent1"/>
              </a:buClr>
              <a:buSzPct val="115000"/>
              <a:buFont typeface="Arial" pitchFamily="34" charset="0"/>
              <a:buChar char="•"/>
            </a:pPr>
            <a:r>
              <a:rPr lang="en-US" dirty="0" err="1" smtClean="0"/>
              <a:t>MemToReg</a:t>
            </a:r>
            <a:r>
              <a:rPr lang="en-US" dirty="0" smtClean="0"/>
              <a:t>		= </a:t>
            </a:r>
            <a:r>
              <a:rPr lang="en-US" b="1" dirty="0" smtClean="0">
                <a:solidFill>
                  <a:srgbClr val="0033CC"/>
                </a:solidFill>
              </a:rPr>
              <a:t>1	(Data is from MDR)</a:t>
            </a:r>
          </a:p>
          <a:p>
            <a:pPr lvl="4">
              <a:buClr>
                <a:schemeClr val="accent1"/>
              </a:buClr>
              <a:buSzPct val="115000"/>
              <a:buFont typeface="Arial" pitchFamily="34" charset="0"/>
              <a:buChar char="•"/>
            </a:pPr>
            <a:r>
              <a:rPr lang="en-US" dirty="0" err="1" smtClean="0"/>
              <a:t>RegDest</a:t>
            </a:r>
            <a:r>
              <a:rPr lang="en-US" dirty="0" smtClean="0"/>
              <a:t>		= </a:t>
            </a:r>
            <a:r>
              <a:rPr lang="en-US" b="1" dirty="0" smtClean="0">
                <a:solidFill>
                  <a:srgbClr val="0033CC"/>
                </a:solidFill>
              </a:rPr>
              <a:t>0	(Destination is </a:t>
            </a:r>
            <a:r>
              <a:rPr lang="en-US" b="1" dirty="0" err="1" smtClean="0">
                <a:solidFill>
                  <a:srgbClr val="0033CC"/>
                </a:solidFill>
              </a:rPr>
              <a:t>rt</a:t>
            </a:r>
            <a:r>
              <a:rPr lang="en-US" b="1" dirty="0" smtClean="0">
                <a:solidFill>
                  <a:srgbClr val="0033CC"/>
                </a:solidFill>
              </a:rPr>
              <a:t>)</a:t>
            </a:r>
          </a:p>
          <a:p>
            <a:pPr lvl="4">
              <a:buClr>
                <a:schemeClr val="accent1"/>
              </a:buClr>
              <a:buSzPct val="115000"/>
              <a:buFont typeface="Arial" pitchFamily="34" charset="0"/>
              <a:buChar char="•"/>
            </a:pPr>
            <a:r>
              <a:rPr lang="en-US" dirty="0" err="1" smtClean="0"/>
              <a:t>RegWrite</a:t>
            </a:r>
            <a:r>
              <a:rPr lang="en-US" dirty="0" smtClean="0"/>
              <a:t>		= </a:t>
            </a:r>
            <a:r>
              <a:rPr lang="en-US" b="1" dirty="0" smtClean="0">
                <a:solidFill>
                  <a:srgbClr val="0033CC"/>
                </a:solidFill>
              </a:rPr>
              <a:t>1	(Write to register)</a:t>
            </a:r>
            <a:endParaRPr lang="en-US" dirty="0" smtClean="0"/>
          </a:p>
          <a:p>
            <a:pPr lvl="4">
              <a:buClr>
                <a:schemeClr val="accent1"/>
              </a:buClr>
              <a:buSzPct val="115000"/>
              <a:buNone/>
            </a:pPr>
            <a:endParaRPr lang="en-US" dirty="0" smtClean="0"/>
          </a:p>
          <a:p>
            <a:pPr lvl="4">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Instruction Execution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
        <p:nvSpPr>
          <p:cNvPr id="4" name="Content Placeholder 3"/>
          <p:cNvSpPr>
            <a:spLocks noGrp="1"/>
          </p:cNvSpPr>
          <p:nvPr>
            <p:ph sz="quarter" idx="1"/>
          </p:nvPr>
        </p:nvSpPr>
        <p:spPr>
          <a:xfrm>
            <a:off x="685800" y="914400"/>
            <a:ext cx="8001000" cy="5715000"/>
          </a:xfrm>
        </p:spPr>
        <p:txBody>
          <a:bodyPr>
            <a:normAutofit/>
          </a:bodyPr>
          <a:lstStyle/>
          <a:p>
            <a:r>
              <a:rPr lang="en-US" b="1" dirty="0" smtClean="0"/>
              <a:t>In the proposed multi-cycle implementation, we may need up to five cycles to execute the supported instructions </a:t>
            </a:r>
          </a:p>
          <a:p>
            <a:pPr lvl="4">
              <a:buClr>
                <a:schemeClr val="accent1"/>
              </a:buClr>
              <a:buSzPct val="115000"/>
              <a:buNone/>
            </a:pPr>
            <a:endParaRPr lang="en-US" dirty="0" smtClean="0"/>
          </a:p>
          <a:p>
            <a:pPr lvl="4">
              <a:buNone/>
            </a:pPr>
            <a:endParaRPr lang="en-US" dirty="0" smtClean="0"/>
          </a:p>
        </p:txBody>
      </p:sp>
      <p:graphicFrame>
        <p:nvGraphicFramePr>
          <p:cNvPr id="6" name="Table 5"/>
          <p:cNvGraphicFramePr>
            <a:graphicFrameLocks noGrp="1"/>
          </p:cNvGraphicFramePr>
          <p:nvPr/>
        </p:nvGraphicFramePr>
        <p:xfrm>
          <a:off x="1676400" y="3032760"/>
          <a:ext cx="5867400" cy="2377440"/>
        </p:xfrm>
        <a:graphic>
          <a:graphicData uri="http://schemas.openxmlformats.org/drawingml/2006/table">
            <a:tbl>
              <a:tblPr firstRow="1" bandRow="1">
                <a:tableStyleId>{5C22544A-7EE6-4342-B048-85BDC9FD1C3A}</a:tableStyleId>
              </a:tblPr>
              <a:tblGrid>
                <a:gridCol w="2362200"/>
                <a:gridCol w="3505200"/>
              </a:tblGrid>
              <a:tr h="370840">
                <a:tc>
                  <a:txBody>
                    <a:bodyPr/>
                    <a:lstStyle/>
                    <a:p>
                      <a:pPr algn="ctr"/>
                      <a:r>
                        <a:rPr lang="en-US" sz="2000" dirty="0" smtClean="0"/>
                        <a:t>Instruction Class</a:t>
                      </a:r>
                      <a:endParaRPr lang="en-US" sz="2000" dirty="0"/>
                    </a:p>
                  </a:txBody>
                  <a:tcPr/>
                </a:tc>
                <a:tc>
                  <a:txBody>
                    <a:bodyPr/>
                    <a:lstStyle/>
                    <a:p>
                      <a:pPr algn="ctr"/>
                      <a:r>
                        <a:rPr lang="en-US" sz="2000" dirty="0" smtClean="0"/>
                        <a:t>Clock Cycles Required</a:t>
                      </a:r>
                      <a:endParaRPr lang="en-US" sz="2000" dirty="0"/>
                    </a:p>
                  </a:txBody>
                  <a:tcPr/>
                </a:tc>
              </a:tr>
              <a:tr h="370840">
                <a:tc>
                  <a:txBody>
                    <a:bodyPr/>
                    <a:lstStyle/>
                    <a:p>
                      <a:pPr algn="ctr"/>
                      <a:r>
                        <a:rPr lang="en-US" sz="2000" dirty="0" smtClean="0"/>
                        <a:t>Load</a:t>
                      </a:r>
                      <a:endParaRPr lang="en-US" sz="2000" dirty="0"/>
                    </a:p>
                  </a:txBody>
                  <a:tcPr/>
                </a:tc>
                <a:tc>
                  <a:txBody>
                    <a:bodyPr/>
                    <a:lstStyle/>
                    <a:p>
                      <a:pPr algn="ctr"/>
                      <a:r>
                        <a:rPr lang="en-US" sz="2000" dirty="0" smtClean="0"/>
                        <a:t>5</a:t>
                      </a:r>
                      <a:endParaRPr lang="en-US" sz="2000" dirty="0"/>
                    </a:p>
                  </a:txBody>
                  <a:tcPr/>
                </a:tc>
              </a:tr>
              <a:tr h="370840">
                <a:tc>
                  <a:txBody>
                    <a:bodyPr/>
                    <a:lstStyle/>
                    <a:p>
                      <a:pPr algn="ctr"/>
                      <a:r>
                        <a:rPr lang="en-US" sz="2000" dirty="0" smtClean="0"/>
                        <a:t>Store</a:t>
                      </a:r>
                      <a:endParaRPr lang="en-US" sz="2000" dirty="0"/>
                    </a:p>
                  </a:txBody>
                  <a:tcPr/>
                </a:tc>
                <a:tc>
                  <a:txBody>
                    <a:bodyPr/>
                    <a:lstStyle/>
                    <a:p>
                      <a:pPr algn="ctr"/>
                      <a:r>
                        <a:rPr lang="en-US" sz="2000" dirty="0" smtClean="0"/>
                        <a:t>4</a:t>
                      </a:r>
                      <a:endParaRPr lang="en-US" sz="2000" dirty="0"/>
                    </a:p>
                  </a:txBody>
                  <a:tcPr/>
                </a:tc>
              </a:tr>
              <a:tr h="370840">
                <a:tc>
                  <a:txBody>
                    <a:bodyPr/>
                    <a:lstStyle/>
                    <a:p>
                      <a:pPr algn="ctr"/>
                      <a:r>
                        <a:rPr lang="en-US" sz="2000" dirty="0" smtClean="0"/>
                        <a:t>Branch</a:t>
                      </a:r>
                      <a:endParaRPr lang="en-US" sz="2000" dirty="0"/>
                    </a:p>
                  </a:txBody>
                  <a:tcPr/>
                </a:tc>
                <a:tc>
                  <a:txBody>
                    <a:bodyPr/>
                    <a:lstStyle/>
                    <a:p>
                      <a:pPr algn="ctr"/>
                      <a:r>
                        <a:rPr lang="en-US" sz="2000" dirty="0" smtClean="0"/>
                        <a:t>3</a:t>
                      </a:r>
                      <a:endParaRPr lang="en-US" sz="2000"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Arithmetic-logical</a:t>
                      </a:r>
                    </a:p>
                  </a:txBody>
                  <a:tcPr/>
                </a:tc>
                <a:tc>
                  <a:txBody>
                    <a:bodyPr/>
                    <a:lstStyle/>
                    <a:p>
                      <a:pPr algn="ctr"/>
                      <a:r>
                        <a:rPr lang="en-US" sz="2000" dirty="0" smtClean="0"/>
                        <a:t>4</a:t>
                      </a:r>
                      <a:endParaRPr lang="en-US" sz="2000" dirty="0"/>
                    </a:p>
                  </a:txBody>
                  <a:tcPr/>
                </a:tc>
              </a:tr>
              <a:tr h="370840">
                <a:tc>
                  <a:txBody>
                    <a:bodyPr/>
                    <a:lstStyle/>
                    <a:p>
                      <a:pPr algn="ctr"/>
                      <a:r>
                        <a:rPr lang="en-US" sz="2000" dirty="0" smtClean="0"/>
                        <a:t>Jump</a:t>
                      </a:r>
                      <a:endParaRPr lang="en-US" sz="2000" dirty="0"/>
                    </a:p>
                  </a:txBody>
                  <a:tcPr/>
                </a:tc>
                <a:tc>
                  <a:txBody>
                    <a:bodyPr/>
                    <a:lstStyle/>
                    <a:p>
                      <a:pPr algn="ctr"/>
                      <a:r>
                        <a:rPr lang="en-US" sz="2000" dirty="0" smtClean="0"/>
                        <a:t>3</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Control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sp>
        <p:nvSpPr>
          <p:cNvPr id="4" name="Content Placeholder 3"/>
          <p:cNvSpPr>
            <a:spLocks noGrp="1"/>
          </p:cNvSpPr>
          <p:nvPr>
            <p:ph sz="quarter" idx="1"/>
          </p:nvPr>
        </p:nvSpPr>
        <p:spPr>
          <a:xfrm>
            <a:off x="609600" y="914400"/>
            <a:ext cx="8077200" cy="3200400"/>
          </a:xfrm>
        </p:spPr>
        <p:txBody>
          <a:bodyPr>
            <a:normAutofit lnSpcReduction="10000"/>
          </a:bodyPr>
          <a:lstStyle/>
          <a:p>
            <a:pPr>
              <a:buNone/>
            </a:pPr>
            <a:r>
              <a:rPr lang="en-US" b="1" dirty="0" smtClean="0"/>
              <a:t>(1) FSM Implementation</a:t>
            </a:r>
          </a:p>
          <a:p>
            <a:r>
              <a:rPr lang="en-US" sz="2000" dirty="0" smtClean="0"/>
              <a:t>The control of single-cycle is simple! All control signals are generated in the same cycle! </a:t>
            </a:r>
          </a:p>
          <a:p>
            <a:r>
              <a:rPr lang="en-US" sz="2000" b="1" dirty="0" smtClean="0"/>
              <a:t>However, this is not true for the multi-cycle approach:</a:t>
            </a:r>
          </a:p>
          <a:p>
            <a:pPr lvl="1"/>
            <a:r>
              <a:rPr lang="en-US" sz="1800" dirty="0" smtClean="0">
                <a:solidFill>
                  <a:srgbClr val="0033CC"/>
                </a:solidFill>
              </a:rPr>
              <a:t>The instruction execution is broken to multiple cycles </a:t>
            </a:r>
          </a:p>
          <a:p>
            <a:pPr lvl="1"/>
            <a:r>
              <a:rPr lang="en-US" sz="1800" dirty="0" smtClean="0">
                <a:solidFill>
                  <a:srgbClr val="0033CC"/>
                </a:solidFill>
              </a:rPr>
              <a:t>Generating control signals </a:t>
            </a:r>
            <a:r>
              <a:rPr lang="en-US" sz="1800" dirty="0" smtClean="0">
                <a:solidFill>
                  <a:srgbClr val="FF0000"/>
                </a:solidFill>
              </a:rPr>
              <a:t>is not determined </a:t>
            </a:r>
            <a:r>
              <a:rPr lang="en-US" sz="1800" dirty="0" smtClean="0">
                <a:solidFill>
                  <a:srgbClr val="0033CC"/>
                </a:solidFill>
              </a:rPr>
              <a:t>by the </a:t>
            </a:r>
            <a:r>
              <a:rPr lang="en-US" sz="1800" dirty="0" err="1" smtClean="0">
                <a:solidFill>
                  <a:srgbClr val="0033CC"/>
                </a:solidFill>
              </a:rPr>
              <a:t>opcode</a:t>
            </a:r>
            <a:r>
              <a:rPr lang="en-US" sz="1800" dirty="0" smtClean="0">
                <a:solidFill>
                  <a:srgbClr val="0033CC"/>
                </a:solidFill>
              </a:rPr>
              <a:t> only! It depends on the current cycle as well!</a:t>
            </a:r>
          </a:p>
          <a:p>
            <a:pPr lvl="1"/>
            <a:r>
              <a:rPr lang="en-US" sz="1800" dirty="0" smtClean="0">
                <a:solidFill>
                  <a:srgbClr val="0033CC"/>
                </a:solidFill>
              </a:rPr>
              <a:t>In order to determine what to do in the next cycle, we need to know what was done in the previous cycle! </a:t>
            </a:r>
          </a:p>
          <a:p>
            <a:pPr lvl="1"/>
            <a:r>
              <a:rPr lang="en-US" sz="1800" dirty="0" smtClean="0">
                <a:solidFill>
                  <a:srgbClr val="0033CC"/>
                </a:solidFill>
              </a:rPr>
              <a:t>Memorize ! Finite state machine (Sequential circuit)! </a:t>
            </a:r>
          </a:p>
          <a:p>
            <a:pPr lvl="1"/>
            <a:endParaRPr lang="en-US" sz="1800" dirty="0" smtClean="0"/>
          </a:p>
          <a:p>
            <a:pPr lvl="1"/>
            <a:endParaRPr lang="en-US" sz="1800" b="1" dirty="0" smtClean="0"/>
          </a:p>
          <a:p>
            <a:endParaRPr lang="en-US" sz="2000" b="1" dirty="0" smtClean="0"/>
          </a:p>
        </p:txBody>
      </p:sp>
      <p:grpSp>
        <p:nvGrpSpPr>
          <p:cNvPr id="6" name="Group 5"/>
          <p:cNvGrpSpPr>
            <a:grpSpLocks/>
          </p:cNvGrpSpPr>
          <p:nvPr/>
        </p:nvGrpSpPr>
        <p:grpSpPr bwMode="auto">
          <a:xfrm>
            <a:off x="5029200" y="4419600"/>
            <a:ext cx="3693154" cy="2209800"/>
            <a:chOff x="1896" y="2148"/>
            <a:chExt cx="2673" cy="1740"/>
          </a:xfrm>
        </p:grpSpPr>
        <p:sp>
          <p:nvSpPr>
            <p:cNvPr id="10" name="Rectangle 6"/>
            <p:cNvSpPr>
              <a:spLocks noChangeArrowheads="1"/>
            </p:cNvSpPr>
            <p:nvPr/>
          </p:nvSpPr>
          <p:spPr bwMode="auto">
            <a:xfrm>
              <a:off x="1920" y="2256"/>
              <a:ext cx="1296" cy="912"/>
            </a:xfrm>
            <a:prstGeom prst="rect">
              <a:avLst/>
            </a:prstGeom>
            <a:solidFill>
              <a:schemeClr val="accent1">
                <a:alpha val="27000"/>
              </a:schemeClr>
            </a:solidFill>
            <a:ln w="12700">
              <a:solidFill>
                <a:srgbClr val="0033CC"/>
              </a:solidFill>
              <a:miter lim="800000"/>
              <a:headEnd/>
              <a:tailEnd/>
            </a:ln>
          </p:spPr>
          <p:txBody>
            <a:bodyPr wrap="none" anchor="ctr"/>
            <a:lstStyle/>
            <a:p>
              <a:endParaRPr lang="en-US" dirty="0">
                <a:solidFill>
                  <a:srgbClr val="0033CC"/>
                </a:solidFill>
              </a:endParaRPr>
            </a:p>
          </p:txBody>
        </p:sp>
        <p:sp>
          <p:nvSpPr>
            <p:cNvPr id="11" name="Text Box 7"/>
            <p:cNvSpPr txBox="1">
              <a:spLocks noChangeArrowheads="1"/>
            </p:cNvSpPr>
            <p:nvPr/>
          </p:nvSpPr>
          <p:spPr bwMode="auto">
            <a:xfrm>
              <a:off x="1951" y="2448"/>
              <a:ext cx="1285" cy="509"/>
            </a:xfrm>
            <a:prstGeom prst="rect">
              <a:avLst/>
            </a:prstGeom>
            <a:noFill/>
            <a:ln w="12700">
              <a:noFill/>
              <a:miter lim="800000"/>
              <a:headEnd/>
              <a:tailEnd/>
            </a:ln>
          </p:spPr>
          <p:txBody>
            <a:bodyPr wrap="none">
              <a:spAutoFit/>
            </a:bodyPr>
            <a:lstStyle/>
            <a:p>
              <a:pPr algn="ctr"/>
              <a:r>
                <a:rPr lang="en-US" b="1" dirty="0">
                  <a:solidFill>
                    <a:srgbClr val="0033CC"/>
                  </a:solidFill>
                </a:rPr>
                <a:t>Combinational</a:t>
              </a:r>
            </a:p>
            <a:p>
              <a:pPr algn="ctr"/>
              <a:r>
                <a:rPr lang="en-US" b="1" dirty="0">
                  <a:solidFill>
                    <a:srgbClr val="0033CC"/>
                  </a:solidFill>
                </a:rPr>
                <a:t>control logic</a:t>
              </a:r>
            </a:p>
          </p:txBody>
        </p:sp>
        <p:sp>
          <p:nvSpPr>
            <p:cNvPr id="12" name="Rectangle 8"/>
            <p:cNvSpPr>
              <a:spLocks noChangeArrowheads="1"/>
            </p:cNvSpPr>
            <p:nvPr/>
          </p:nvSpPr>
          <p:spPr bwMode="auto">
            <a:xfrm>
              <a:off x="2544" y="3312"/>
              <a:ext cx="672" cy="192"/>
            </a:xfrm>
            <a:prstGeom prst="rect">
              <a:avLst/>
            </a:prstGeom>
            <a:solidFill>
              <a:srgbClr val="33CC33">
                <a:alpha val="26000"/>
              </a:srgbClr>
            </a:solidFill>
            <a:ln w="12700">
              <a:solidFill>
                <a:schemeClr val="tx1"/>
              </a:solidFill>
              <a:miter lim="800000"/>
              <a:headEnd/>
              <a:tailEnd/>
            </a:ln>
          </p:spPr>
          <p:txBody>
            <a:bodyPr wrap="none" anchor="ctr"/>
            <a:lstStyle/>
            <a:p>
              <a:endParaRPr lang="en-US"/>
            </a:p>
          </p:txBody>
        </p:sp>
        <p:sp>
          <p:nvSpPr>
            <p:cNvPr id="13" name="Text Box 9"/>
            <p:cNvSpPr txBox="1">
              <a:spLocks noChangeArrowheads="1"/>
            </p:cNvSpPr>
            <p:nvPr/>
          </p:nvSpPr>
          <p:spPr bwMode="auto">
            <a:xfrm>
              <a:off x="2558" y="3286"/>
              <a:ext cx="901" cy="242"/>
            </a:xfrm>
            <a:prstGeom prst="rect">
              <a:avLst/>
            </a:prstGeom>
            <a:noFill/>
            <a:ln w="12700">
              <a:noFill/>
              <a:miter lim="800000"/>
              <a:headEnd/>
              <a:tailEnd/>
            </a:ln>
          </p:spPr>
          <p:txBody>
            <a:bodyPr>
              <a:spAutoFit/>
            </a:bodyPr>
            <a:lstStyle/>
            <a:p>
              <a:r>
                <a:rPr lang="en-US" sz="1400" b="1" dirty="0"/>
                <a:t>State </a:t>
              </a:r>
              <a:r>
                <a:rPr lang="en-US" sz="1400" b="1" dirty="0" err="1"/>
                <a:t>Reg</a:t>
              </a:r>
              <a:endParaRPr lang="en-US" sz="1400" b="1" dirty="0"/>
            </a:p>
          </p:txBody>
        </p:sp>
        <p:sp>
          <p:nvSpPr>
            <p:cNvPr id="14" name="Line 10"/>
            <p:cNvSpPr>
              <a:spLocks noChangeShapeType="1"/>
            </p:cNvSpPr>
            <p:nvPr/>
          </p:nvSpPr>
          <p:spPr bwMode="auto">
            <a:xfrm flipV="1">
              <a:off x="2016" y="3168"/>
              <a:ext cx="0" cy="240"/>
            </a:xfrm>
            <a:prstGeom prst="line">
              <a:avLst/>
            </a:prstGeom>
            <a:noFill/>
            <a:ln w="12700">
              <a:solidFill>
                <a:schemeClr val="tx1"/>
              </a:solidFill>
              <a:round/>
              <a:headEnd/>
              <a:tailEnd type="triangle" w="med" len="med"/>
            </a:ln>
          </p:spPr>
          <p:txBody>
            <a:bodyPr/>
            <a:lstStyle/>
            <a:p>
              <a:endParaRPr lang="en-US"/>
            </a:p>
          </p:txBody>
        </p:sp>
        <p:sp>
          <p:nvSpPr>
            <p:cNvPr id="15" name="Line 11"/>
            <p:cNvSpPr>
              <a:spLocks noChangeShapeType="1"/>
            </p:cNvSpPr>
            <p:nvPr/>
          </p:nvSpPr>
          <p:spPr bwMode="auto">
            <a:xfrm flipV="1">
              <a:off x="2160" y="3168"/>
              <a:ext cx="0" cy="240"/>
            </a:xfrm>
            <a:prstGeom prst="line">
              <a:avLst/>
            </a:prstGeom>
            <a:noFill/>
            <a:ln w="12700">
              <a:solidFill>
                <a:schemeClr val="tx1"/>
              </a:solidFill>
              <a:round/>
              <a:headEnd/>
              <a:tailEnd type="triangle" w="med" len="med"/>
            </a:ln>
          </p:spPr>
          <p:txBody>
            <a:bodyPr/>
            <a:lstStyle/>
            <a:p>
              <a:endParaRPr lang="en-US"/>
            </a:p>
          </p:txBody>
        </p:sp>
        <p:sp>
          <p:nvSpPr>
            <p:cNvPr id="16" name="Line 12"/>
            <p:cNvSpPr>
              <a:spLocks noChangeShapeType="1"/>
            </p:cNvSpPr>
            <p:nvPr/>
          </p:nvSpPr>
          <p:spPr bwMode="auto">
            <a:xfrm flipV="1">
              <a:off x="2400" y="3168"/>
              <a:ext cx="0" cy="240"/>
            </a:xfrm>
            <a:prstGeom prst="line">
              <a:avLst/>
            </a:prstGeom>
            <a:noFill/>
            <a:ln w="12700">
              <a:solidFill>
                <a:schemeClr val="tx1"/>
              </a:solidFill>
              <a:round/>
              <a:headEnd/>
              <a:tailEnd type="triangle" w="med" len="med"/>
            </a:ln>
          </p:spPr>
          <p:txBody>
            <a:bodyPr/>
            <a:lstStyle/>
            <a:p>
              <a:endParaRPr lang="en-US"/>
            </a:p>
          </p:txBody>
        </p:sp>
        <p:sp>
          <p:nvSpPr>
            <p:cNvPr id="17" name="Line 13"/>
            <p:cNvSpPr>
              <a:spLocks noChangeShapeType="1"/>
            </p:cNvSpPr>
            <p:nvPr/>
          </p:nvSpPr>
          <p:spPr bwMode="auto">
            <a:xfrm flipV="1">
              <a:off x="2592" y="3168"/>
              <a:ext cx="0" cy="144"/>
            </a:xfrm>
            <a:prstGeom prst="line">
              <a:avLst/>
            </a:prstGeom>
            <a:noFill/>
            <a:ln w="12700">
              <a:solidFill>
                <a:srgbClr val="33CC33"/>
              </a:solidFill>
              <a:round/>
              <a:headEnd/>
              <a:tailEnd type="triangle" w="med" len="med"/>
            </a:ln>
          </p:spPr>
          <p:txBody>
            <a:bodyPr/>
            <a:lstStyle/>
            <a:p>
              <a:endParaRPr lang="en-US"/>
            </a:p>
          </p:txBody>
        </p:sp>
        <p:sp>
          <p:nvSpPr>
            <p:cNvPr id="18" name="Line 14"/>
            <p:cNvSpPr>
              <a:spLocks noChangeShapeType="1"/>
            </p:cNvSpPr>
            <p:nvPr/>
          </p:nvSpPr>
          <p:spPr bwMode="auto">
            <a:xfrm flipV="1">
              <a:off x="2736" y="3168"/>
              <a:ext cx="0" cy="144"/>
            </a:xfrm>
            <a:prstGeom prst="line">
              <a:avLst/>
            </a:prstGeom>
            <a:noFill/>
            <a:ln w="12700">
              <a:solidFill>
                <a:srgbClr val="33CC33"/>
              </a:solidFill>
              <a:round/>
              <a:headEnd/>
              <a:tailEnd type="triangle" w="med" len="med"/>
            </a:ln>
          </p:spPr>
          <p:txBody>
            <a:bodyPr/>
            <a:lstStyle/>
            <a:p>
              <a:endParaRPr lang="en-US"/>
            </a:p>
          </p:txBody>
        </p:sp>
        <p:sp>
          <p:nvSpPr>
            <p:cNvPr id="19" name="Line 15"/>
            <p:cNvSpPr>
              <a:spLocks noChangeShapeType="1"/>
            </p:cNvSpPr>
            <p:nvPr/>
          </p:nvSpPr>
          <p:spPr bwMode="auto">
            <a:xfrm flipV="1">
              <a:off x="3120" y="3168"/>
              <a:ext cx="0" cy="144"/>
            </a:xfrm>
            <a:prstGeom prst="line">
              <a:avLst/>
            </a:prstGeom>
            <a:noFill/>
            <a:ln w="12700">
              <a:solidFill>
                <a:srgbClr val="33CC33"/>
              </a:solidFill>
              <a:round/>
              <a:headEnd/>
              <a:tailEnd type="triangle" w="med" len="med"/>
            </a:ln>
          </p:spPr>
          <p:txBody>
            <a:bodyPr/>
            <a:lstStyle/>
            <a:p>
              <a:endParaRPr lang="en-US"/>
            </a:p>
          </p:txBody>
        </p:sp>
        <p:sp>
          <p:nvSpPr>
            <p:cNvPr id="20" name="Text Box 16"/>
            <p:cNvSpPr txBox="1">
              <a:spLocks noChangeArrowheads="1"/>
            </p:cNvSpPr>
            <p:nvPr/>
          </p:nvSpPr>
          <p:spPr bwMode="auto">
            <a:xfrm>
              <a:off x="1896" y="3408"/>
              <a:ext cx="572" cy="404"/>
            </a:xfrm>
            <a:prstGeom prst="rect">
              <a:avLst/>
            </a:prstGeom>
            <a:noFill/>
            <a:ln w="12700">
              <a:noFill/>
              <a:miter lim="800000"/>
              <a:headEnd/>
              <a:tailEnd/>
            </a:ln>
          </p:spPr>
          <p:txBody>
            <a:bodyPr wrap="none">
              <a:spAutoFit/>
            </a:bodyPr>
            <a:lstStyle/>
            <a:p>
              <a:pPr algn="ctr"/>
              <a:r>
                <a:rPr lang="en-US">
                  <a:solidFill>
                    <a:schemeClr val="tx1"/>
                  </a:solidFill>
                </a:rPr>
                <a:t>Inst</a:t>
              </a:r>
            </a:p>
            <a:p>
              <a:pPr algn="ctr"/>
              <a:r>
                <a:rPr lang="en-US">
                  <a:solidFill>
                    <a:schemeClr val="tx1"/>
                  </a:solidFill>
                </a:rPr>
                <a:t>Opcode</a:t>
              </a:r>
            </a:p>
          </p:txBody>
        </p:sp>
        <p:sp>
          <p:nvSpPr>
            <p:cNvPr id="21" name="Line 17"/>
            <p:cNvSpPr>
              <a:spLocks noChangeShapeType="1"/>
            </p:cNvSpPr>
            <p:nvPr/>
          </p:nvSpPr>
          <p:spPr bwMode="auto">
            <a:xfrm>
              <a:off x="3216" y="2352"/>
              <a:ext cx="336" cy="0"/>
            </a:xfrm>
            <a:prstGeom prst="line">
              <a:avLst/>
            </a:prstGeom>
            <a:noFill/>
            <a:ln w="12700">
              <a:solidFill>
                <a:srgbClr val="FF0000"/>
              </a:solidFill>
              <a:round/>
              <a:headEnd/>
              <a:tailEnd type="triangle" w="med" len="med"/>
            </a:ln>
          </p:spPr>
          <p:txBody>
            <a:bodyPr/>
            <a:lstStyle/>
            <a:p>
              <a:endParaRPr lang="en-US"/>
            </a:p>
          </p:txBody>
        </p:sp>
        <p:sp>
          <p:nvSpPr>
            <p:cNvPr id="22" name="Line 18"/>
            <p:cNvSpPr>
              <a:spLocks noChangeShapeType="1"/>
            </p:cNvSpPr>
            <p:nvPr/>
          </p:nvSpPr>
          <p:spPr bwMode="auto">
            <a:xfrm>
              <a:off x="3216" y="2448"/>
              <a:ext cx="336" cy="0"/>
            </a:xfrm>
            <a:prstGeom prst="line">
              <a:avLst/>
            </a:prstGeom>
            <a:noFill/>
            <a:ln w="12700">
              <a:solidFill>
                <a:srgbClr val="FF0000"/>
              </a:solidFill>
              <a:round/>
              <a:headEnd/>
              <a:tailEnd type="triangle" w="med" len="med"/>
            </a:ln>
          </p:spPr>
          <p:txBody>
            <a:bodyPr/>
            <a:lstStyle/>
            <a:p>
              <a:endParaRPr lang="en-US"/>
            </a:p>
          </p:txBody>
        </p:sp>
        <p:sp>
          <p:nvSpPr>
            <p:cNvPr id="23" name="Line 19"/>
            <p:cNvSpPr>
              <a:spLocks noChangeShapeType="1"/>
            </p:cNvSpPr>
            <p:nvPr/>
          </p:nvSpPr>
          <p:spPr bwMode="auto">
            <a:xfrm>
              <a:off x="3216" y="2688"/>
              <a:ext cx="336" cy="0"/>
            </a:xfrm>
            <a:prstGeom prst="line">
              <a:avLst/>
            </a:prstGeom>
            <a:noFill/>
            <a:ln w="12700">
              <a:solidFill>
                <a:srgbClr val="FF0000"/>
              </a:solidFill>
              <a:round/>
              <a:headEnd/>
              <a:tailEnd type="triangle" w="med" len="med"/>
            </a:ln>
          </p:spPr>
          <p:txBody>
            <a:bodyPr/>
            <a:lstStyle/>
            <a:p>
              <a:endParaRPr lang="en-US"/>
            </a:p>
          </p:txBody>
        </p:sp>
        <p:sp>
          <p:nvSpPr>
            <p:cNvPr id="24" name="Text Box 20"/>
            <p:cNvSpPr txBox="1">
              <a:spLocks noChangeArrowheads="1"/>
            </p:cNvSpPr>
            <p:nvPr/>
          </p:nvSpPr>
          <p:spPr bwMode="auto">
            <a:xfrm>
              <a:off x="3612" y="2148"/>
              <a:ext cx="820" cy="727"/>
            </a:xfrm>
            <a:prstGeom prst="rect">
              <a:avLst/>
            </a:prstGeom>
            <a:noFill/>
            <a:ln w="12700">
              <a:noFill/>
              <a:miter lim="800000"/>
              <a:headEnd/>
              <a:tailEnd/>
            </a:ln>
          </p:spPr>
          <p:txBody>
            <a:bodyPr wrap="none">
              <a:spAutoFit/>
            </a:bodyPr>
            <a:lstStyle/>
            <a:p>
              <a:pPr algn="ctr"/>
              <a:r>
                <a:rPr lang="en-US" dirty="0">
                  <a:solidFill>
                    <a:srgbClr val="FF0000"/>
                  </a:solidFill>
                </a:rPr>
                <a:t>Datapath</a:t>
              </a:r>
            </a:p>
            <a:p>
              <a:pPr algn="ctr"/>
              <a:r>
                <a:rPr lang="en-US" dirty="0">
                  <a:solidFill>
                    <a:srgbClr val="FF0000"/>
                  </a:solidFill>
                </a:rPr>
                <a:t>control</a:t>
              </a:r>
            </a:p>
            <a:p>
              <a:pPr algn="ctr"/>
              <a:r>
                <a:rPr lang="en-US" dirty="0">
                  <a:solidFill>
                    <a:srgbClr val="FF0000"/>
                  </a:solidFill>
                </a:rPr>
                <a:t>points</a:t>
              </a:r>
            </a:p>
          </p:txBody>
        </p:sp>
        <p:sp>
          <p:nvSpPr>
            <p:cNvPr id="25" name="Text Box 21"/>
            <p:cNvSpPr txBox="1">
              <a:spLocks noChangeArrowheads="1"/>
            </p:cNvSpPr>
            <p:nvPr/>
          </p:nvSpPr>
          <p:spPr bwMode="auto">
            <a:xfrm>
              <a:off x="3651" y="3288"/>
              <a:ext cx="918" cy="291"/>
            </a:xfrm>
            <a:prstGeom prst="rect">
              <a:avLst/>
            </a:prstGeom>
            <a:noFill/>
            <a:ln w="12700">
              <a:noFill/>
              <a:miter lim="800000"/>
              <a:headEnd/>
              <a:tailEnd/>
            </a:ln>
          </p:spPr>
          <p:txBody>
            <a:bodyPr wrap="none">
              <a:spAutoFit/>
            </a:bodyPr>
            <a:lstStyle/>
            <a:p>
              <a:r>
                <a:rPr lang="en-US" b="1" dirty="0">
                  <a:solidFill>
                    <a:srgbClr val="33CC33"/>
                  </a:solidFill>
                </a:rPr>
                <a:t>Next State</a:t>
              </a:r>
            </a:p>
          </p:txBody>
        </p:sp>
        <p:sp>
          <p:nvSpPr>
            <p:cNvPr id="26" name="Line 22"/>
            <p:cNvSpPr>
              <a:spLocks noChangeShapeType="1"/>
            </p:cNvSpPr>
            <p:nvPr/>
          </p:nvSpPr>
          <p:spPr bwMode="auto">
            <a:xfrm>
              <a:off x="3216" y="2832"/>
              <a:ext cx="384" cy="0"/>
            </a:xfrm>
            <a:prstGeom prst="line">
              <a:avLst/>
            </a:prstGeom>
            <a:noFill/>
            <a:ln w="12700">
              <a:solidFill>
                <a:srgbClr val="33CC33"/>
              </a:solidFill>
              <a:round/>
              <a:headEnd/>
              <a:tailEnd/>
            </a:ln>
          </p:spPr>
          <p:txBody>
            <a:bodyPr/>
            <a:lstStyle/>
            <a:p>
              <a:endParaRPr lang="en-US"/>
            </a:p>
          </p:txBody>
        </p:sp>
        <p:sp>
          <p:nvSpPr>
            <p:cNvPr id="27" name="Line 23"/>
            <p:cNvSpPr>
              <a:spLocks noChangeShapeType="1"/>
            </p:cNvSpPr>
            <p:nvPr/>
          </p:nvSpPr>
          <p:spPr bwMode="auto">
            <a:xfrm>
              <a:off x="3216" y="3120"/>
              <a:ext cx="144" cy="0"/>
            </a:xfrm>
            <a:prstGeom prst="line">
              <a:avLst/>
            </a:prstGeom>
            <a:noFill/>
            <a:ln w="12700">
              <a:solidFill>
                <a:srgbClr val="33CC33"/>
              </a:solidFill>
              <a:round/>
              <a:headEnd/>
              <a:tailEnd/>
            </a:ln>
          </p:spPr>
          <p:txBody>
            <a:bodyPr/>
            <a:lstStyle/>
            <a:p>
              <a:endParaRPr lang="en-US"/>
            </a:p>
          </p:txBody>
        </p:sp>
        <p:sp>
          <p:nvSpPr>
            <p:cNvPr id="28" name="Line 24"/>
            <p:cNvSpPr>
              <a:spLocks noChangeShapeType="1"/>
            </p:cNvSpPr>
            <p:nvPr/>
          </p:nvSpPr>
          <p:spPr bwMode="auto">
            <a:xfrm>
              <a:off x="2592" y="3504"/>
              <a:ext cx="0" cy="384"/>
            </a:xfrm>
            <a:prstGeom prst="line">
              <a:avLst/>
            </a:prstGeom>
            <a:noFill/>
            <a:ln w="12700">
              <a:solidFill>
                <a:srgbClr val="33CC33"/>
              </a:solidFill>
              <a:round/>
              <a:headEnd type="triangle" w="med" len="med"/>
              <a:tailEnd/>
            </a:ln>
          </p:spPr>
          <p:txBody>
            <a:bodyPr/>
            <a:lstStyle/>
            <a:p>
              <a:endParaRPr lang="en-US"/>
            </a:p>
          </p:txBody>
        </p:sp>
        <p:sp>
          <p:nvSpPr>
            <p:cNvPr id="29" name="Line 25"/>
            <p:cNvSpPr>
              <a:spLocks noChangeShapeType="1"/>
            </p:cNvSpPr>
            <p:nvPr/>
          </p:nvSpPr>
          <p:spPr bwMode="auto">
            <a:xfrm>
              <a:off x="2736" y="3504"/>
              <a:ext cx="0" cy="240"/>
            </a:xfrm>
            <a:prstGeom prst="line">
              <a:avLst/>
            </a:prstGeom>
            <a:noFill/>
            <a:ln w="12700">
              <a:solidFill>
                <a:srgbClr val="33CC33"/>
              </a:solidFill>
              <a:round/>
              <a:headEnd type="triangle" w="med" len="med"/>
              <a:tailEnd/>
            </a:ln>
          </p:spPr>
          <p:txBody>
            <a:bodyPr/>
            <a:lstStyle/>
            <a:p>
              <a:endParaRPr lang="en-US"/>
            </a:p>
          </p:txBody>
        </p:sp>
        <p:sp>
          <p:nvSpPr>
            <p:cNvPr id="30" name="Line 26"/>
            <p:cNvSpPr>
              <a:spLocks noChangeShapeType="1"/>
            </p:cNvSpPr>
            <p:nvPr/>
          </p:nvSpPr>
          <p:spPr bwMode="auto">
            <a:xfrm>
              <a:off x="3120" y="3504"/>
              <a:ext cx="0" cy="144"/>
            </a:xfrm>
            <a:prstGeom prst="line">
              <a:avLst/>
            </a:prstGeom>
            <a:noFill/>
            <a:ln w="12700">
              <a:solidFill>
                <a:srgbClr val="33CC33"/>
              </a:solidFill>
              <a:round/>
              <a:headEnd type="triangle" w="med" len="med"/>
              <a:tailEnd/>
            </a:ln>
          </p:spPr>
          <p:txBody>
            <a:bodyPr/>
            <a:lstStyle/>
            <a:p>
              <a:endParaRPr lang="en-US"/>
            </a:p>
          </p:txBody>
        </p:sp>
        <p:sp>
          <p:nvSpPr>
            <p:cNvPr id="31" name="Line 27"/>
            <p:cNvSpPr>
              <a:spLocks noChangeShapeType="1"/>
            </p:cNvSpPr>
            <p:nvPr/>
          </p:nvSpPr>
          <p:spPr bwMode="auto">
            <a:xfrm>
              <a:off x="3120" y="3648"/>
              <a:ext cx="240" cy="0"/>
            </a:xfrm>
            <a:prstGeom prst="line">
              <a:avLst/>
            </a:prstGeom>
            <a:noFill/>
            <a:ln w="12700">
              <a:solidFill>
                <a:srgbClr val="33CC33"/>
              </a:solidFill>
              <a:round/>
              <a:headEnd/>
              <a:tailEnd/>
            </a:ln>
          </p:spPr>
          <p:txBody>
            <a:bodyPr/>
            <a:lstStyle/>
            <a:p>
              <a:endParaRPr lang="en-US"/>
            </a:p>
          </p:txBody>
        </p:sp>
        <p:sp>
          <p:nvSpPr>
            <p:cNvPr id="32" name="Line 28"/>
            <p:cNvSpPr>
              <a:spLocks noChangeShapeType="1"/>
            </p:cNvSpPr>
            <p:nvPr/>
          </p:nvSpPr>
          <p:spPr bwMode="auto">
            <a:xfrm>
              <a:off x="3360" y="3120"/>
              <a:ext cx="0" cy="528"/>
            </a:xfrm>
            <a:prstGeom prst="line">
              <a:avLst/>
            </a:prstGeom>
            <a:noFill/>
            <a:ln w="12700">
              <a:solidFill>
                <a:srgbClr val="33CC33"/>
              </a:solidFill>
              <a:round/>
              <a:headEnd/>
              <a:tailEnd/>
            </a:ln>
          </p:spPr>
          <p:txBody>
            <a:bodyPr/>
            <a:lstStyle/>
            <a:p>
              <a:endParaRPr lang="en-US"/>
            </a:p>
          </p:txBody>
        </p:sp>
        <p:sp>
          <p:nvSpPr>
            <p:cNvPr id="33" name="Line 29"/>
            <p:cNvSpPr>
              <a:spLocks noChangeShapeType="1"/>
            </p:cNvSpPr>
            <p:nvPr/>
          </p:nvSpPr>
          <p:spPr bwMode="auto">
            <a:xfrm>
              <a:off x="2736" y="3744"/>
              <a:ext cx="720" cy="0"/>
            </a:xfrm>
            <a:prstGeom prst="line">
              <a:avLst/>
            </a:prstGeom>
            <a:noFill/>
            <a:ln w="12700">
              <a:solidFill>
                <a:srgbClr val="33CC33"/>
              </a:solidFill>
              <a:round/>
              <a:headEnd/>
              <a:tailEnd/>
            </a:ln>
          </p:spPr>
          <p:txBody>
            <a:bodyPr/>
            <a:lstStyle/>
            <a:p>
              <a:endParaRPr lang="en-US"/>
            </a:p>
          </p:txBody>
        </p:sp>
        <p:sp>
          <p:nvSpPr>
            <p:cNvPr id="34" name="Line 30"/>
            <p:cNvSpPr>
              <a:spLocks noChangeShapeType="1"/>
            </p:cNvSpPr>
            <p:nvPr/>
          </p:nvSpPr>
          <p:spPr bwMode="auto">
            <a:xfrm>
              <a:off x="3456" y="3024"/>
              <a:ext cx="0" cy="720"/>
            </a:xfrm>
            <a:prstGeom prst="line">
              <a:avLst/>
            </a:prstGeom>
            <a:noFill/>
            <a:ln w="12700">
              <a:solidFill>
                <a:srgbClr val="33CC33"/>
              </a:solidFill>
              <a:round/>
              <a:headEnd/>
              <a:tailEnd/>
            </a:ln>
          </p:spPr>
          <p:txBody>
            <a:bodyPr/>
            <a:lstStyle/>
            <a:p>
              <a:endParaRPr lang="en-US"/>
            </a:p>
          </p:txBody>
        </p:sp>
        <p:sp>
          <p:nvSpPr>
            <p:cNvPr id="35" name="Line 31"/>
            <p:cNvSpPr>
              <a:spLocks noChangeShapeType="1"/>
            </p:cNvSpPr>
            <p:nvPr/>
          </p:nvSpPr>
          <p:spPr bwMode="auto">
            <a:xfrm>
              <a:off x="3216" y="3024"/>
              <a:ext cx="240" cy="0"/>
            </a:xfrm>
            <a:prstGeom prst="line">
              <a:avLst/>
            </a:prstGeom>
            <a:noFill/>
            <a:ln w="12700">
              <a:solidFill>
                <a:srgbClr val="33CC33"/>
              </a:solidFill>
              <a:round/>
              <a:headEnd/>
              <a:tailEnd/>
            </a:ln>
          </p:spPr>
          <p:txBody>
            <a:bodyPr/>
            <a:lstStyle/>
            <a:p>
              <a:endParaRPr lang="en-US"/>
            </a:p>
          </p:txBody>
        </p:sp>
        <p:sp>
          <p:nvSpPr>
            <p:cNvPr id="36" name="Line 32"/>
            <p:cNvSpPr>
              <a:spLocks noChangeShapeType="1"/>
            </p:cNvSpPr>
            <p:nvPr/>
          </p:nvSpPr>
          <p:spPr bwMode="auto">
            <a:xfrm>
              <a:off x="3600" y="2832"/>
              <a:ext cx="0" cy="1056"/>
            </a:xfrm>
            <a:prstGeom prst="line">
              <a:avLst/>
            </a:prstGeom>
            <a:noFill/>
            <a:ln w="12700">
              <a:solidFill>
                <a:srgbClr val="33CC33"/>
              </a:solidFill>
              <a:round/>
              <a:headEnd/>
              <a:tailEnd/>
            </a:ln>
          </p:spPr>
          <p:txBody>
            <a:bodyPr/>
            <a:lstStyle/>
            <a:p>
              <a:endParaRPr lang="en-US"/>
            </a:p>
          </p:txBody>
        </p:sp>
        <p:sp>
          <p:nvSpPr>
            <p:cNvPr id="37" name="Line 33"/>
            <p:cNvSpPr>
              <a:spLocks noChangeShapeType="1"/>
            </p:cNvSpPr>
            <p:nvPr/>
          </p:nvSpPr>
          <p:spPr bwMode="auto">
            <a:xfrm>
              <a:off x="2592" y="3888"/>
              <a:ext cx="1008" cy="0"/>
            </a:xfrm>
            <a:prstGeom prst="line">
              <a:avLst/>
            </a:prstGeom>
            <a:noFill/>
            <a:ln w="12700">
              <a:solidFill>
                <a:srgbClr val="33CC33"/>
              </a:solidFill>
              <a:round/>
              <a:headEnd/>
              <a:tailEnd/>
            </a:ln>
          </p:spPr>
          <p:txBody>
            <a:bodyPr/>
            <a:lstStyle/>
            <a:p>
              <a:endParaRPr lang="en-US"/>
            </a:p>
          </p:txBody>
        </p:sp>
      </p:grpSp>
      <p:sp>
        <p:nvSpPr>
          <p:cNvPr id="7" name="Text Box 34"/>
          <p:cNvSpPr txBox="1">
            <a:spLocks noChangeArrowheads="1"/>
          </p:cNvSpPr>
          <p:nvPr/>
        </p:nvSpPr>
        <p:spPr bwMode="auto">
          <a:xfrm>
            <a:off x="5327637" y="5638800"/>
            <a:ext cx="403442" cy="293370"/>
          </a:xfrm>
          <a:prstGeom prst="rect">
            <a:avLst/>
          </a:prstGeom>
          <a:noFill/>
          <a:ln w="12700">
            <a:noFill/>
            <a:miter lim="800000"/>
            <a:headEnd/>
            <a:tailEnd/>
          </a:ln>
        </p:spPr>
        <p:txBody>
          <a:bodyPr wrap="none">
            <a:spAutoFit/>
          </a:bodyPr>
          <a:lstStyle/>
          <a:p>
            <a:r>
              <a:rPr lang="en-US" b="1" dirty="0">
                <a:solidFill>
                  <a:schemeClr val="tx1"/>
                </a:solidFill>
              </a:rPr>
              <a:t>. . .</a:t>
            </a:r>
          </a:p>
        </p:txBody>
      </p:sp>
      <p:sp>
        <p:nvSpPr>
          <p:cNvPr id="8" name="Text Box 35"/>
          <p:cNvSpPr txBox="1">
            <a:spLocks noChangeArrowheads="1"/>
          </p:cNvSpPr>
          <p:nvPr/>
        </p:nvSpPr>
        <p:spPr bwMode="auto">
          <a:xfrm>
            <a:off x="6248400" y="5574030"/>
            <a:ext cx="473206" cy="369332"/>
          </a:xfrm>
          <a:prstGeom prst="rect">
            <a:avLst/>
          </a:prstGeom>
          <a:noFill/>
          <a:ln w="12700">
            <a:noFill/>
            <a:miter lim="800000"/>
            <a:headEnd/>
            <a:tailEnd/>
          </a:ln>
        </p:spPr>
        <p:txBody>
          <a:bodyPr wrap="none">
            <a:spAutoFit/>
          </a:bodyPr>
          <a:lstStyle/>
          <a:p>
            <a:r>
              <a:rPr lang="en-US" b="1" dirty="0">
                <a:solidFill>
                  <a:srgbClr val="33CC33"/>
                </a:solidFill>
              </a:rPr>
              <a:t>. . .</a:t>
            </a:r>
          </a:p>
        </p:txBody>
      </p:sp>
      <p:sp>
        <p:nvSpPr>
          <p:cNvPr id="9" name="Text Box 36"/>
          <p:cNvSpPr txBox="1">
            <a:spLocks noChangeArrowheads="1"/>
          </p:cNvSpPr>
          <p:nvPr/>
        </p:nvSpPr>
        <p:spPr bwMode="auto">
          <a:xfrm rot="5400000">
            <a:off x="6882904" y="4791750"/>
            <a:ext cx="441146" cy="338554"/>
          </a:xfrm>
          <a:prstGeom prst="rect">
            <a:avLst/>
          </a:prstGeom>
          <a:noFill/>
          <a:ln w="12700">
            <a:noFill/>
            <a:miter lim="800000"/>
            <a:headEnd/>
            <a:tailEnd/>
          </a:ln>
        </p:spPr>
        <p:txBody>
          <a:bodyPr wrap="none">
            <a:spAutoFit/>
          </a:bodyPr>
          <a:lstStyle/>
          <a:p>
            <a:r>
              <a:rPr lang="en-US" sz="1600" b="1" dirty="0">
                <a:solidFill>
                  <a:srgbClr val="FF0000"/>
                </a:solidFill>
              </a:rPr>
              <a:t>. . .</a:t>
            </a:r>
          </a:p>
        </p:txBody>
      </p:sp>
      <p:sp>
        <p:nvSpPr>
          <p:cNvPr id="38" name="Rectangle 37"/>
          <p:cNvSpPr/>
          <p:nvPr/>
        </p:nvSpPr>
        <p:spPr>
          <a:xfrm>
            <a:off x="533400" y="4343400"/>
            <a:ext cx="4572000" cy="2062103"/>
          </a:xfrm>
          <a:prstGeom prst="rect">
            <a:avLst/>
          </a:prstGeom>
        </p:spPr>
        <p:txBody>
          <a:bodyPr>
            <a:spAutoFit/>
          </a:bodyPr>
          <a:lstStyle/>
          <a:p>
            <a:pPr algn="ctr"/>
            <a:r>
              <a:rPr lang="en-US" sz="2000" b="1" dirty="0" smtClean="0"/>
              <a:t>FSM </a:t>
            </a:r>
          </a:p>
          <a:p>
            <a:pPr>
              <a:buFont typeface="Arial" pitchFamily="34" charset="0"/>
              <a:buChar char="•"/>
            </a:pPr>
            <a:r>
              <a:rPr lang="en-US" dirty="0" smtClean="0"/>
              <a:t>  </a:t>
            </a:r>
            <a:r>
              <a:rPr lang="en-US" dirty="0" smtClean="0">
                <a:solidFill>
                  <a:srgbClr val="FF0000"/>
                </a:solidFill>
              </a:rPr>
              <a:t>A set of states </a:t>
            </a:r>
            <a:r>
              <a:rPr lang="en-US" dirty="0" smtClean="0"/>
              <a:t>(current state stored in State Register)</a:t>
            </a:r>
          </a:p>
          <a:p>
            <a:pPr>
              <a:buFont typeface="Arial" pitchFamily="34" charset="0"/>
              <a:buChar char="•"/>
            </a:pPr>
            <a:r>
              <a:rPr lang="en-US" dirty="0" smtClean="0"/>
              <a:t>  </a:t>
            </a:r>
            <a:r>
              <a:rPr lang="en-US" dirty="0" smtClean="0">
                <a:solidFill>
                  <a:srgbClr val="FF0000"/>
                </a:solidFill>
              </a:rPr>
              <a:t>Next state </a:t>
            </a:r>
            <a:r>
              <a:rPr lang="en-US" dirty="0" smtClean="0"/>
              <a:t>function  (determined by current state and the input)</a:t>
            </a:r>
          </a:p>
          <a:p>
            <a:pPr>
              <a:buFont typeface="Arial" pitchFamily="34" charset="0"/>
              <a:buChar char="•"/>
            </a:pPr>
            <a:r>
              <a:rPr lang="en-US" dirty="0" smtClean="0"/>
              <a:t>  </a:t>
            </a:r>
            <a:r>
              <a:rPr lang="en-US" dirty="0" smtClean="0">
                <a:solidFill>
                  <a:srgbClr val="FF0000"/>
                </a:solidFill>
              </a:rPr>
              <a:t>Output function </a:t>
            </a:r>
            <a:r>
              <a:rPr lang="en-US" dirty="0" smtClean="0"/>
              <a:t>(determined by current state and the input)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linds(horizontal)">
                                      <p:cBhvr>
                                        <p:cTn id="16" dur="500"/>
                                        <p:tgtEl>
                                          <p:spTgt spid="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blinds(horizontal)">
                                      <p:cBhvr>
                                        <p:cTn id="1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3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Control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sp>
        <p:nvSpPr>
          <p:cNvPr id="4" name="Content Placeholder 3"/>
          <p:cNvSpPr>
            <a:spLocks noGrp="1"/>
          </p:cNvSpPr>
          <p:nvPr>
            <p:ph sz="quarter" idx="1"/>
          </p:nvPr>
        </p:nvSpPr>
        <p:spPr>
          <a:xfrm>
            <a:off x="762000" y="1143000"/>
            <a:ext cx="7848600" cy="5105400"/>
          </a:xfrm>
        </p:spPr>
        <p:txBody>
          <a:bodyPr>
            <a:normAutofit/>
          </a:bodyPr>
          <a:lstStyle/>
          <a:p>
            <a:r>
              <a:rPr lang="en-US" sz="2800" dirty="0" smtClean="0"/>
              <a:t>Need to build the </a:t>
            </a:r>
            <a:r>
              <a:rPr lang="en-US" sz="2800" b="1" dirty="0" smtClean="0">
                <a:solidFill>
                  <a:srgbClr val="FF0000"/>
                </a:solidFill>
              </a:rPr>
              <a:t>state diagram</a:t>
            </a:r>
          </a:p>
          <a:p>
            <a:pPr lvl="1"/>
            <a:r>
              <a:rPr lang="en-US" dirty="0" smtClean="0">
                <a:solidFill>
                  <a:srgbClr val="0033CC"/>
                </a:solidFill>
              </a:rPr>
              <a:t>Add a state </a:t>
            </a:r>
            <a:r>
              <a:rPr lang="en-US" dirty="0" smtClean="0"/>
              <a:t>whenever different operations are to be performed</a:t>
            </a:r>
          </a:p>
          <a:p>
            <a:pPr lvl="1"/>
            <a:r>
              <a:rPr lang="en-US" dirty="0" smtClean="0"/>
              <a:t>For the supported instructions, we need </a:t>
            </a:r>
            <a:r>
              <a:rPr lang="en-US" dirty="0" smtClean="0">
                <a:solidFill>
                  <a:srgbClr val="0033CC"/>
                </a:solidFill>
              </a:rPr>
              <a:t>10 different </a:t>
            </a:r>
            <a:r>
              <a:rPr lang="en-US" dirty="0" smtClean="0"/>
              <a:t>states (next slide)</a:t>
            </a:r>
          </a:p>
          <a:p>
            <a:pPr lvl="1"/>
            <a:r>
              <a:rPr lang="en-US" dirty="0" smtClean="0"/>
              <a:t>The </a:t>
            </a:r>
            <a:r>
              <a:rPr lang="en-US" dirty="0" smtClean="0">
                <a:solidFill>
                  <a:srgbClr val="0033CC"/>
                </a:solidFill>
              </a:rPr>
              <a:t>first two states </a:t>
            </a:r>
            <a:r>
              <a:rPr lang="en-US" dirty="0" smtClean="0"/>
              <a:t>are the same for all instructions	</a:t>
            </a:r>
          </a:p>
          <a:p>
            <a:r>
              <a:rPr lang="en-US" sz="2800" dirty="0" smtClean="0"/>
              <a:t>Once the state diagram is obtained, build the state table, derive combinational logic responsible for computing next state and outputs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
        <p:nvSpPr>
          <p:cNvPr id="6" name="Oval 5"/>
          <p:cNvSpPr/>
          <p:nvPr/>
        </p:nvSpPr>
        <p:spPr>
          <a:xfrm>
            <a:off x="838200" y="2133600"/>
            <a:ext cx="2057400" cy="1981200"/>
          </a:xfrm>
          <a:prstGeom prst="ellipse">
            <a:avLst/>
          </a:prstGeom>
          <a:noFill/>
          <a:ln w="22225">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33CC"/>
              </a:solidFill>
            </a:endParaRPr>
          </a:p>
        </p:txBody>
      </p:sp>
      <p:sp>
        <p:nvSpPr>
          <p:cNvPr id="11" name="Rectangle 10"/>
          <p:cNvSpPr/>
          <p:nvPr/>
        </p:nvSpPr>
        <p:spPr>
          <a:xfrm>
            <a:off x="1066800" y="1856601"/>
            <a:ext cx="779381" cy="276999"/>
          </a:xfrm>
          <a:prstGeom prst="rect">
            <a:avLst/>
          </a:prstGeom>
        </p:spPr>
        <p:txBody>
          <a:bodyPr wrap="none">
            <a:spAutoFit/>
          </a:bodyPr>
          <a:lstStyle/>
          <a:p>
            <a:pPr algn="ctr"/>
            <a:r>
              <a:rPr lang="en-US" sz="1200" b="1" dirty="0" smtClean="0">
                <a:solidFill>
                  <a:srgbClr val="0033CC"/>
                </a:solidFill>
              </a:rPr>
              <a:t>(0) Fetch</a:t>
            </a:r>
          </a:p>
        </p:txBody>
      </p:sp>
      <p:sp>
        <p:nvSpPr>
          <p:cNvPr id="12" name="Rectangle 11"/>
          <p:cNvSpPr/>
          <p:nvPr/>
        </p:nvSpPr>
        <p:spPr>
          <a:xfrm>
            <a:off x="76200" y="2847201"/>
            <a:ext cx="715259" cy="276999"/>
          </a:xfrm>
          <a:prstGeom prst="rect">
            <a:avLst/>
          </a:prstGeom>
        </p:spPr>
        <p:txBody>
          <a:bodyPr wrap="none">
            <a:spAutoFit/>
          </a:bodyPr>
          <a:lstStyle/>
          <a:p>
            <a:pPr algn="ctr"/>
            <a:r>
              <a:rPr lang="en-US" sz="1200" b="1" dirty="0" smtClean="0">
                <a:solidFill>
                  <a:srgbClr val="FF0000"/>
                </a:solidFill>
              </a:rPr>
              <a:t>START</a:t>
            </a:r>
          </a:p>
        </p:txBody>
      </p:sp>
      <p:sp>
        <p:nvSpPr>
          <p:cNvPr id="16" name="Oval 15"/>
          <p:cNvSpPr/>
          <p:nvPr/>
        </p:nvSpPr>
        <p:spPr>
          <a:xfrm>
            <a:off x="3276600" y="2514600"/>
            <a:ext cx="1371600" cy="1219200"/>
          </a:xfrm>
          <a:prstGeom prst="ellipse">
            <a:avLst/>
          </a:prstGeom>
          <a:noFill/>
          <a:ln w="22225">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33CC"/>
              </a:solidFill>
            </a:endParaRPr>
          </a:p>
        </p:txBody>
      </p:sp>
      <p:cxnSp>
        <p:nvCxnSpPr>
          <p:cNvPr id="18" name="Straight Arrow Connector 17"/>
          <p:cNvCxnSpPr>
            <a:stCxn id="6" idx="6"/>
            <a:endCxn id="16" idx="2"/>
          </p:cNvCxnSpPr>
          <p:nvPr/>
        </p:nvCxnSpPr>
        <p:spPr>
          <a:xfrm>
            <a:off x="2895600" y="3124200"/>
            <a:ext cx="381000" cy="1588"/>
          </a:xfrm>
          <a:prstGeom prst="straightConnector1">
            <a:avLst/>
          </a:prstGeom>
          <a:ln w="19050">
            <a:solidFill>
              <a:srgbClr val="0033CC"/>
            </a:solidFill>
            <a:tailEnd type="triangle" w="lg" len="lg"/>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895600" y="2286000"/>
            <a:ext cx="933269" cy="276999"/>
          </a:xfrm>
          <a:prstGeom prst="rect">
            <a:avLst/>
          </a:prstGeom>
        </p:spPr>
        <p:txBody>
          <a:bodyPr wrap="none">
            <a:spAutoFit/>
          </a:bodyPr>
          <a:lstStyle/>
          <a:p>
            <a:pPr algn="ctr"/>
            <a:r>
              <a:rPr lang="en-US" sz="1200" b="1" dirty="0" smtClean="0">
                <a:solidFill>
                  <a:srgbClr val="0033CC"/>
                </a:solidFill>
              </a:rPr>
              <a:t>(1) Decode</a:t>
            </a:r>
          </a:p>
        </p:txBody>
      </p:sp>
      <p:sp>
        <p:nvSpPr>
          <p:cNvPr id="30" name="Rectangle 29"/>
          <p:cNvSpPr/>
          <p:nvPr/>
        </p:nvSpPr>
        <p:spPr>
          <a:xfrm>
            <a:off x="3124200" y="2743200"/>
            <a:ext cx="1600200" cy="738664"/>
          </a:xfrm>
          <a:prstGeom prst="rect">
            <a:avLst/>
          </a:prstGeom>
        </p:spPr>
        <p:txBody>
          <a:bodyPr wrap="square">
            <a:spAutoFit/>
          </a:bodyPr>
          <a:lstStyle/>
          <a:p>
            <a:pPr algn="ctr"/>
            <a:r>
              <a:rPr lang="en-US" sz="1400" dirty="0" err="1" smtClean="0">
                <a:solidFill>
                  <a:srgbClr val="0033CC"/>
                </a:solidFill>
              </a:rPr>
              <a:t>ALUSrcA</a:t>
            </a:r>
            <a:r>
              <a:rPr lang="en-US" sz="1400" dirty="0" smtClean="0">
                <a:solidFill>
                  <a:srgbClr val="0033CC"/>
                </a:solidFill>
              </a:rPr>
              <a:t> = 0 </a:t>
            </a:r>
          </a:p>
          <a:p>
            <a:pPr algn="ctr"/>
            <a:r>
              <a:rPr lang="en-US" sz="1400" dirty="0" err="1" smtClean="0">
                <a:solidFill>
                  <a:srgbClr val="0033CC"/>
                </a:solidFill>
              </a:rPr>
              <a:t>ALUSrcB</a:t>
            </a:r>
            <a:r>
              <a:rPr lang="en-US" sz="1400" dirty="0" smtClean="0">
                <a:solidFill>
                  <a:srgbClr val="0033CC"/>
                </a:solidFill>
              </a:rPr>
              <a:t> = 11 </a:t>
            </a:r>
          </a:p>
          <a:p>
            <a:pPr algn="ctr"/>
            <a:r>
              <a:rPr lang="en-US" sz="1400" dirty="0" err="1" smtClean="0">
                <a:solidFill>
                  <a:srgbClr val="0033CC"/>
                </a:solidFill>
              </a:rPr>
              <a:t>ALUOp</a:t>
            </a:r>
            <a:r>
              <a:rPr lang="en-US" sz="1400" dirty="0" smtClean="0">
                <a:solidFill>
                  <a:srgbClr val="0033CC"/>
                </a:solidFill>
              </a:rPr>
              <a:t> = 00</a:t>
            </a:r>
            <a:endParaRPr lang="en-US" sz="1400" dirty="0">
              <a:solidFill>
                <a:srgbClr val="0033CC"/>
              </a:solidFill>
            </a:endParaRPr>
          </a:p>
        </p:txBody>
      </p:sp>
      <p:sp>
        <p:nvSpPr>
          <p:cNvPr id="31" name="Rectangle 30"/>
          <p:cNvSpPr/>
          <p:nvPr/>
        </p:nvSpPr>
        <p:spPr>
          <a:xfrm>
            <a:off x="838200" y="2298918"/>
            <a:ext cx="2133600" cy="1815882"/>
          </a:xfrm>
          <a:prstGeom prst="rect">
            <a:avLst/>
          </a:prstGeom>
        </p:spPr>
        <p:txBody>
          <a:bodyPr wrap="square">
            <a:spAutoFit/>
          </a:bodyPr>
          <a:lstStyle/>
          <a:p>
            <a:pPr algn="ctr"/>
            <a:r>
              <a:rPr lang="en-US" sz="1400" dirty="0" err="1" smtClean="0">
                <a:solidFill>
                  <a:srgbClr val="0033CC"/>
                </a:solidFill>
              </a:rPr>
              <a:t>MemRead</a:t>
            </a:r>
            <a:r>
              <a:rPr lang="en-US" sz="1400" dirty="0" smtClean="0">
                <a:solidFill>
                  <a:srgbClr val="0033CC"/>
                </a:solidFill>
              </a:rPr>
              <a:t> = 1</a:t>
            </a:r>
          </a:p>
          <a:p>
            <a:pPr algn="ctr"/>
            <a:r>
              <a:rPr lang="en-US" sz="1400" dirty="0" err="1" smtClean="0">
                <a:solidFill>
                  <a:srgbClr val="0033CC"/>
                </a:solidFill>
              </a:rPr>
              <a:t>ALUSrcA</a:t>
            </a:r>
            <a:r>
              <a:rPr lang="en-US" sz="1400" dirty="0" smtClean="0">
                <a:solidFill>
                  <a:srgbClr val="0033CC"/>
                </a:solidFill>
              </a:rPr>
              <a:t> = 0</a:t>
            </a:r>
          </a:p>
          <a:p>
            <a:pPr algn="ctr"/>
            <a:r>
              <a:rPr lang="en-US" sz="1400" dirty="0" err="1" smtClean="0">
                <a:solidFill>
                  <a:srgbClr val="0033CC"/>
                </a:solidFill>
              </a:rPr>
              <a:t>IorD</a:t>
            </a:r>
            <a:r>
              <a:rPr lang="en-US" sz="1400" dirty="0" smtClean="0">
                <a:solidFill>
                  <a:srgbClr val="0033CC"/>
                </a:solidFill>
              </a:rPr>
              <a:t> = 0 </a:t>
            </a:r>
          </a:p>
          <a:p>
            <a:pPr algn="ctr"/>
            <a:r>
              <a:rPr lang="en-US" sz="1400" dirty="0" err="1" smtClean="0">
                <a:solidFill>
                  <a:srgbClr val="0033CC"/>
                </a:solidFill>
              </a:rPr>
              <a:t>IRWrite</a:t>
            </a:r>
            <a:r>
              <a:rPr lang="en-US" sz="1400" dirty="0" smtClean="0">
                <a:solidFill>
                  <a:srgbClr val="0033CC"/>
                </a:solidFill>
              </a:rPr>
              <a:t> = 1</a:t>
            </a:r>
          </a:p>
          <a:p>
            <a:pPr algn="ctr"/>
            <a:r>
              <a:rPr lang="en-US" sz="1400" dirty="0" err="1" smtClean="0">
                <a:solidFill>
                  <a:srgbClr val="0033CC"/>
                </a:solidFill>
              </a:rPr>
              <a:t>ALUSrcB</a:t>
            </a:r>
            <a:r>
              <a:rPr lang="en-US" sz="1400" dirty="0" smtClean="0">
                <a:solidFill>
                  <a:srgbClr val="0033CC"/>
                </a:solidFill>
              </a:rPr>
              <a:t> = 01 </a:t>
            </a:r>
          </a:p>
          <a:p>
            <a:pPr algn="ctr"/>
            <a:r>
              <a:rPr lang="en-US" sz="1400" dirty="0" err="1" smtClean="0">
                <a:solidFill>
                  <a:srgbClr val="0033CC"/>
                </a:solidFill>
              </a:rPr>
              <a:t>ALUOp</a:t>
            </a:r>
            <a:r>
              <a:rPr lang="en-US" sz="1400" dirty="0" smtClean="0">
                <a:solidFill>
                  <a:srgbClr val="0033CC"/>
                </a:solidFill>
              </a:rPr>
              <a:t> = 00 </a:t>
            </a:r>
          </a:p>
          <a:p>
            <a:pPr algn="ctr"/>
            <a:r>
              <a:rPr lang="en-US" sz="1400" dirty="0" err="1" smtClean="0">
                <a:solidFill>
                  <a:srgbClr val="0033CC"/>
                </a:solidFill>
              </a:rPr>
              <a:t>PCWrite</a:t>
            </a:r>
            <a:r>
              <a:rPr lang="en-US" sz="1400" dirty="0" smtClean="0">
                <a:solidFill>
                  <a:srgbClr val="0033CC"/>
                </a:solidFill>
              </a:rPr>
              <a:t> = 1</a:t>
            </a:r>
          </a:p>
          <a:p>
            <a:pPr algn="ctr"/>
            <a:r>
              <a:rPr lang="en-US" sz="1400" dirty="0" err="1" smtClean="0">
                <a:solidFill>
                  <a:srgbClr val="0033CC"/>
                </a:solidFill>
              </a:rPr>
              <a:t>PCSrc</a:t>
            </a:r>
            <a:r>
              <a:rPr lang="en-US" sz="1400" dirty="0" smtClean="0">
                <a:solidFill>
                  <a:srgbClr val="0033CC"/>
                </a:solidFill>
              </a:rPr>
              <a:t> = 00 </a:t>
            </a:r>
            <a:endParaRPr lang="en-US" sz="1400" dirty="0">
              <a:solidFill>
                <a:srgbClr val="0033CC"/>
              </a:solidFill>
            </a:endParaRPr>
          </a:p>
        </p:txBody>
      </p:sp>
      <p:cxnSp>
        <p:nvCxnSpPr>
          <p:cNvPr id="46" name="Straight Connector 45"/>
          <p:cNvCxnSpPr>
            <a:stCxn id="6" idx="2"/>
          </p:cNvCxnSpPr>
          <p:nvPr/>
        </p:nvCxnSpPr>
        <p:spPr>
          <a:xfrm rot="10800000">
            <a:off x="228600" y="3124200"/>
            <a:ext cx="609600" cy="1588"/>
          </a:xfrm>
          <a:prstGeom prst="line">
            <a:avLst/>
          </a:prstGeom>
          <a:ln w="19050">
            <a:solidFill>
              <a:srgbClr val="0033CC"/>
            </a:solidFill>
            <a:headEnd type="triangle" w="lg" len="lg"/>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3276600" y="533400"/>
            <a:ext cx="1371600" cy="1219200"/>
          </a:xfrm>
          <a:prstGeom prst="ellipse">
            <a:avLst/>
          </a:prstGeom>
          <a:no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FF0000"/>
              </a:solidFill>
            </a:endParaRPr>
          </a:p>
        </p:txBody>
      </p:sp>
      <p:sp>
        <p:nvSpPr>
          <p:cNvPr id="60" name="Rectangle 59"/>
          <p:cNvSpPr/>
          <p:nvPr/>
        </p:nvSpPr>
        <p:spPr>
          <a:xfrm>
            <a:off x="3048000" y="924580"/>
            <a:ext cx="1905000" cy="523220"/>
          </a:xfrm>
          <a:prstGeom prst="rect">
            <a:avLst/>
          </a:prstGeom>
        </p:spPr>
        <p:txBody>
          <a:bodyPr wrap="square">
            <a:spAutoFit/>
          </a:bodyPr>
          <a:lstStyle/>
          <a:p>
            <a:pPr algn="ctr"/>
            <a:r>
              <a:rPr lang="en-US" sz="1400" b="1" dirty="0" err="1" smtClean="0">
                <a:solidFill>
                  <a:srgbClr val="FF0000"/>
                </a:solidFill>
              </a:rPr>
              <a:t>PCWrite</a:t>
            </a:r>
            <a:r>
              <a:rPr lang="en-US" sz="1400" b="1" dirty="0" smtClean="0">
                <a:solidFill>
                  <a:srgbClr val="FF0000"/>
                </a:solidFill>
              </a:rPr>
              <a:t> = 1</a:t>
            </a:r>
          </a:p>
          <a:p>
            <a:pPr algn="ctr"/>
            <a:r>
              <a:rPr lang="en-US" sz="1400" b="1" dirty="0" err="1" smtClean="0">
                <a:solidFill>
                  <a:srgbClr val="FF0000"/>
                </a:solidFill>
              </a:rPr>
              <a:t>PCSrc</a:t>
            </a:r>
            <a:r>
              <a:rPr lang="en-US" sz="1400" b="1" dirty="0" smtClean="0">
                <a:solidFill>
                  <a:srgbClr val="FF0000"/>
                </a:solidFill>
              </a:rPr>
              <a:t> = 10</a:t>
            </a:r>
            <a:endParaRPr lang="en-US" sz="1400" b="1" dirty="0">
              <a:solidFill>
                <a:srgbClr val="FF0000"/>
              </a:solidFill>
            </a:endParaRPr>
          </a:p>
        </p:txBody>
      </p:sp>
      <p:sp>
        <p:nvSpPr>
          <p:cNvPr id="61" name="Oval 60"/>
          <p:cNvSpPr/>
          <p:nvPr/>
        </p:nvSpPr>
        <p:spPr>
          <a:xfrm>
            <a:off x="5029200" y="457200"/>
            <a:ext cx="1752600" cy="1676400"/>
          </a:xfrm>
          <a:prstGeom prst="ellipse">
            <a:avLst/>
          </a:prstGeom>
          <a:noFill/>
          <a:ln w="222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B050"/>
              </a:solidFill>
            </a:endParaRPr>
          </a:p>
        </p:txBody>
      </p:sp>
      <p:sp>
        <p:nvSpPr>
          <p:cNvPr id="62" name="Rectangle 61"/>
          <p:cNvSpPr/>
          <p:nvPr/>
        </p:nvSpPr>
        <p:spPr>
          <a:xfrm>
            <a:off x="4953000" y="685800"/>
            <a:ext cx="1905000" cy="1169551"/>
          </a:xfrm>
          <a:prstGeom prst="rect">
            <a:avLst/>
          </a:prstGeom>
        </p:spPr>
        <p:txBody>
          <a:bodyPr wrap="square">
            <a:spAutoFit/>
          </a:bodyPr>
          <a:lstStyle/>
          <a:p>
            <a:pPr algn="ctr"/>
            <a:r>
              <a:rPr lang="en-US" sz="1400" b="1" dirty="0" err="1" smtClean="0">
                <a:solidFill>
                  <a:srgbClr val="00B050"/>
                </a:solidFill>
              </a:rPr>
              <a:t>ALUSrcA</a:t>
            </a:r>
            <a:r>
              <a:rPr lang="en-US" sz="1400" b="1" dirty="0" smtClean="0">
                <a:solidFill>
                  <a:srgbClr val="00B050"/>
                </a:solidFill>
              </a:rPr>
              <a:t> = 1 </a:t>
            </a:r>
          </a:p>
          <a:p>
            <a:pPr algn="ctr"/>
            <a:r>
              <a:rPr lang="en-US" sz="1400" b="1" dirty="0" err="1" smtClean="0">
                <a:solidFill>
                  <a:srgbClr val="00B050"/>
                </a:solidFill>
              </a:rPr>
              <a:t>ALUSrcB</a:t>
            </a:r>
            <a:r>
              <a:rPr lang="en-US" sz="1400" b="1" dirty="0" smtClean="0">
                <a:solidFill>
                  <a:srgbClr val="00B050"/>
                </a:solidFill>
              </a:rPr>
              <a:t> = 00 </a:t>
            </a:r>
          </a:p>
          <a:p>
            <a:pPr algn="ctr"/>
            <a:r>
              <a:rPr lang="en-US" sz="1400" b="1" dirty="0" err="1" smtClean="0">
                <a:solidFill>
                  <a:srgbClr val="00B050"/>
                </a:solidFill>
              </a:rPr>
              <a:t>ALUOp</a:t>
            </a:r>
            <a:r>
              <a:rPr lang="en-US" sz="1400" b="1" dirty="0" smtClean="0">
                <a:solidFill>
                  <a:srgbClr val="00B050"/>
                </a:solidFill>
              </a:rPr>
              <a:t> = 01</a:t>
            </a:r>
          </a:p>
          <a:p>
            <a:pPr algn="ctr"/>
            <a:r>
              <a:rPr lang="en-US" sz="1400" b="1" dirty="0" err="1" smtClean="0">
                <a:solidFill>
                  <a:srgbClr val="00B050"/>
                </a:solidFill>
              </a:rPr>
              <a:t>PCWriteCond</a:t>
            </a:r>
            <a:r>
              <a:rPr lang="en-US" sz="1400" b="1" dirty="0" smtClean="0">
                <a:solidFill>
                  <a:srgbClr val="00B050"/>
                </a:solidFill>
              </a:rPr>
              <a:t> = 1</a:t>
            </a:r>
          </a:p>
          <a:p>
            <a:pPr algn="ctr"/>
            <a:r>
              <a:rPr lang="en-US" sz="1400" b="1" dirty="0" err="1" smtClean="0">
                <a:solidFill>
                  <a:srgbClr val="00B050"/>
                </a:solidFill>
              </a:rPr>
              <a:t>PCSrc</a:t>
            </a:r>
            <a:r>
              <a:rPr lang="en-US" sz="1400" b="1" dirty="0" smtClean="0">
                <a:solidFill>
                  <a:srgbClr val="00B050"/>
                </a:solidFill>
              </a:rPr>
              <a:t> = 01</a:t>
            </a:r>
            <a:endParaRPr lang="en-US" sz="1400" b="1" dirty="0">
              <a:solidFill>
                <a:srgbClr val="00B050"/>
              </a:solidFill>
            </a:endParaRPr>
          </a:p>
        </p:txBody>
      </p:sp>
      <p:sp>
        <p:nvSpPr>
          <p:cNvPr id="63" name="Oval 62"/>
          <p:cNvSpPr/>
          <p:nvPr/>
        </p:nvSpPr>
        <p:spPr>
          <a:xfrm>
            <a:off x="5688690" y="2514600"/>
            <a:ext cx="1321710" cy="1219200"/>
          </a:xfrm>
          <a:prstGeom prst="ellipse">
            <a:avLst/>
          </a:prstGeom>
          <a:noFill/>
          <a:ln w="222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33CC"/>
              </a:solidFill>
            </a:endParaRPr>
          </a:p>
        </p:txBody>
      </p:sp>
      <p:sp>
        <p:nvSpPr>
          <p:cNvPr id="64" name="Rectangle 63"/>
          <p:cNvSpPr/>
          <p:nvPr/>
        </p:nvSpPr>
        <p:spPr>
          <a:xfrm>
            <a:off x="5410200" y="2743200"/>
            <a:ext cx="1905000" cy="738664"/>
          </a:xfrm>
          <a:prstGeom prst="rect">
            <a:avLst/>
          </a:prstGeom>
        </p:spPr>
        <p:txBody>
          <a:bodyPr wrap="square">
            <a:spAutoFit/>
          </a:bodyPr>
          <a:lstStyle/>
          <a:p>
            <a:pPr algn="ctr"/>
            <a:r>
              <a:rPr lang="en-US" sz="1400" dirty="0" err="1" smtClean="0">
                <a:solidFill>
                  <a:srgbClr val="7030A0"/>
                </a:solidFill>
              </a:rPr>
              <a:t>ALUSrcA</a:t>
            </a:r>
            <a:r>
              <a:rPr lang="en-US" sz="1400" dirty="0" smtClean="0">
                <a:solidFill>
                  <a:srgbClr val="7030A0"/>
                </a:solidFill>
              </a:rPr>
              <a:t> = 1 </a:t>
            </a:r>
          </a:p>
          <a:p>
            <a:pPr algn="ctr"/>
            <a:r>
              <a:rPr lang="en-US" sz="1400" dirty="0" err="1" smtClean="0">
                <a:solidFill>
                  <a:srgbClr val="7030A0"/>
                </a:solidFill>
              </a:rPr>
              <a:t>ALUSrcB</a:t>
            </a:r>
            <a:r>
              <a:rPr lang="en-US" sz="1400" dirty="0" smtClean="0">
                <a:solidFill>
                  <a:srgbClr val="7030A0"/>
                </a:solidFill>
              </a:rPr>
              <a:t> = 00 </a:t>
            </a:r>
          </a:p>
          <a:p>
            <a:pPr algn="ctr"/>
            <a:r>
              <a:rPr lang="en-US" sz="1400" dirty="0" err="1" smtClean="0">
                <a:solidFill>
                  <a:srgbClr val="7030A0"/>
                </a:solidFill>
              </a:rPr>
              <a:t>ALUOp</a:t>
            </a:r>
            <a:r>
              <a:rPr lang="en-US" sz="1400" dirty="0" smtClean="0">
                <a:solidFill>
                  <a:srgbClr val="7030A0"/>
                </a:solidFill>
              </a:rPr>
              <a:t> = 10</a:t>
            </a:r>
            <a:endParaRPr lang="en-US" sz="1400" dirty="0">
              <a:solidFill>
                <a:srgbClr val="7030A0"/>
              </a:solidFill>
            </a:endParaRPr>
          </a:p>
        </p:txBody>
      </p:sp>
      <p:sp>
        <p:nvSpPr>
          <p:cNvPr id="65" name="Oval 64"/>
          <p:cNvSpPr/>
          <p:nvPr/>
        </p:nvSpPr>
        <p:spPr>
          <a:xfrm>
            <a:off x="7288890" y="2514600"/>
            <a:ext cx="1321710" cy="1219200"/>
          </a:xfrm>
          <a:prstGeom prst="ellipse">
            <a:avLst/>
          </a:prstGeom>
          <a:noFill/>
          <a:ln w="222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33CC"/>
              </a:solidFill>
            </a:endParaRPr>
          </a:p>
        </p:txBody>
      </p:sp>
      <p:sp>
        <p:nvSpPr>
          <p:cNvPr id="66" name="Rectangle 65"/>
          <p:cNvSpPr/>
          <p:nvPr/>
        </p:nvSpPr>
        <p:spPr>
          <a:xfrm>
            <a:off x="7010400" y="2766536"/>
            <a:ext cx="1905000" cy="738664"/>
          </a:xfrm>
          <a:prstGeom prst="rect">
            <a:avLst/>
          </a:prstGeom>
        </p:spPr>
        <p:txBody>
          <a:bodyPr wrap="square">
            <a:spAutoFit/>
          </a:bodyPr>
          <a:lstStyle/>
          <a:p>
            <a:pPr algn="ctr"/>
            <a:r>
              <a:rPr lang="en-US" sz="1400" dirty="0" err="1" smtClean="0">
                <a:solidFill>
                  <a:srgbClr val="7030A0"/>
                </a:solidFill>
              </a:rPr>
              <a:t>RegDst</a:t>
            </a:r>
            <a:r>
              <a:rPr lang="en-US" sz="1400" dirty="0" smtClean="0">
                <a:solidFill>
                  <a:srgbClr val="7030A0"/>
                </a:solidFill>
              </a:rPr>
              <a:t> = 1</a:t>
            </a:r>
          </a:p>
          <a:p>
            <a:pPr algn="ctr"/>
            <a:r>
              <a:rPr lang="en-US" sz="1400" dirty="0" err="1" smtClean="0">
                <a:solidFill>
                  <a:srgbClr val="7030A0"/>
                </a:solidFill>
              </a:rPr>
              <a:t>RegWrite</a:t>
            </a:r>
            <a:r>
              <a:rPr lang="en-US" sz="1400" dirty="0" smtClean="0">
                <a:solidFill>
                  <a:srgbClr val="7030A0"/>
                </a:solidFill>
              </a:rPr>
              <a:t> = 1</a:t>
            </a:r>
          </a:p>
          <a:p>
            <a:pPr algn="ctr"/>
            <a:r>
              <a:rPr lang="en-US" sz="1400" dirty="0" err="1" smtClean="0">
                <a:solidFill>
                  <a:srgbClr val="7030A0"/>
                </a:solidFill>
              </a:rPr>
              <a:t>MemtoReg</a:t>
            </a:r>
            <a:r>
              <a:rPr lang="en-US" sz="1400" dirty="0" smtClean="0">
                <a:solidFill>
                  <a:srgbClr val="7030A0"/>
                </a:solidFill>
              </a:rPr>
              <a:t> = 0</a:t>
            </a:r>
            <a:endParaRPr lang="en-US" sz="1400" dirty="0">
              <a:solidFill>
                <a:srgbClr val="7030A0"/>
              </a:solidFill>
            </a:endParaRPr>
          </a:p>
        </p:txBody>
      </p:sp>
      <p:sp>
        <p:nvSpPr>
          <p:cNvPr id="67" name="Oval 66"/>
          <p:cNvSpPr/>
          <p:nvPr/>
        </p:nvSpPr>
        <p:spPr>
          <a:xfrm>
            <a:off x="1447800" y="4648200"/>
            <a:ext cx="1321710" cy="1219200"/>
          </a:xfrm>
          <a:prstGeom prst="ellipse">
            <a:avLst/>
          </a:prstGeom>
          <a:noFill/>
          <a:ln w="19050">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33CC"/>
              </a:solidFill>
            </a:endParaRPr>
          </a:p>
        </p:txBody>
      </p:sp>
      <p:sp>
        <p:nvSpPr>
          <p:cNvPr id="68" name="Oval 67"/>
          <p:cNvSpPr/>
          <p:nvPr/>
        </p:nvSpPr>
        <p:spPr>
          <a:xfrm>
            <a:off x="5536290" y="3962400"/>
            <a:ext cx="1321710" cy="1219200"/>
          </a:xfrm>
          <a:prstGeom prst="ellipse">
            <a:avLst/>
          </a:prstGeom>
          <a:noFill/>
          <a:ln w="222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33CC"/>
              </a:solidFill>
            </a:endParaRPr>
          </a:p>
        </p:txBody>
      </p:sp>
      <p:sp>
        <p:nvSpPr>
          <p:cNvPr id="69" name="Oval 68"/>
          <p:cNvSpPr/>
          <p:nvPr/>
        </p:nvSpPr>
        <p:spPr>
          <a:xfrm>
            <a:off x="3733800" y="5410200"/>
            <a:ext cx="1321710" cy="1219200"/>
          </a:xfrm>
          <a:prstGeom prst="ellipse">
            <a:avLst/>
          </a:prstGeom>
          <a:noFill/>
          <a:ln w="22225">
            <a:solidFill>
              <a:srgbClr val="FA42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33CC"/>
              </a:solidFill>
            </a:endParaRPr>
          </a:p>
        </p:txBody>
      </p:sp>
      <p:sp>
        <p:nvSpPr>
          <p:cNvPr id="70" name="Oval 69"/>
          <p:cNvSpPr/>
          <p:nvPr/>
        </p:nvSpPr>
        <p:spPr>
          <a:xfrm>
            <a:off x="5562600" y="5410200"/>
            <a:ext cx="1321710" cy="1219200"/>
          </a:xfrm>
          <a:prstGeom prst="ellipse">
            <a:avLst/>
          </a:prstGeom>
          <a:noFill/>
          <a:ln w="22225">
            <a:solidFill>
              <a:srgbClr val="FA42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rgbClr val="0033CC"/>
              </a:solidFill>
            </a:endParaRPr>
          </a:p>
        </p:txBody>
      </p:sp>
      <p:cxnSp>
        <p:nvCxnSpPr>
          <p:cNvPr id="72" name="Straight Arrow Connector 71"/>
          <p:cNvCxnSpPr>
            <a:stCxn id="16" idx="0"/>
            <a:endCxn id="59" idx="4"/>
          </p:cNvCxnSpPr>
          <p:nvPr/>
        </p:nvCxnSpPr>
        <p:spPr>
          <a:xfrm rot="5400000" flipH="1" flipV="1">
            <a:off x="3581400" y="2133600"/>
            <a:ext cx="762000" cy="1588"/>
          </a:xfrm>
          <a:prstGeom prst="straightConnector1">
            <a:avLst/>
          </a:prstGeom>
          <a:ln w="190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16" idx="7"/>
            <a:endCxn id="61" idx="3"/>
          </p:cNvCxnSpPr>
          <p:nvPr/>
        </p:nvCxnSpPr>
        <p:spPr>
          <a:xfrm rot="5400000" flipH="1" flipV="1">
            <a:off x="4464073" y="1871359"/>
            <a:ext cx="805051" cy="838529"/>
          </a:xfrm>
          <a:prstGeom prst="straightConnector1">
            <a:avLst/>
          </a:prstGeom>
          <a:ln w="1905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16" idx="6"/>
            <a:endCxn id="63" idx="2"/>
          </p:cNvCxnSpPr>
          <p:nvPr/>
        </p:nvCxnSpPr>
        <p:spPr>
          <a:xfrm>
            <a:off x="4648200" y="3124200"/>
            <a:ext cx="1040490" cy="1588"/>
          </a:xfrm>
          <a:prstGeom prst="straightConnector1">
            <a:avLst/>
          </a:prstGeom>
          <a:ln w="19050">
            <a:solidFill>
              <a:srgbClr val="7030A0"/>
            </a:solidFill>
            <a:tailEnd type="triangle" w="lg" len="lg"/>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rot="16200000">
            <a:off x="3833484" y="2004684"/>
            <a:ext cx="712054" cy="307777"/>
          </a:xfrm>
          <a:prstGeom prst="rect">
            <a:avLst/>
          </a:prstGeom>
        </p:spPr>
        <p:txBody>
          <a:bodyPr wrap="none">
            <a:spAutoFit/>
          </a:bodyPr>
          <a:lstStyle/>
          <a:p>
            <a:pPr algn="ctr"/>
            <a:r>
              <a:rPr lang="en-US" sz="1400" b="1" dirty="0" smtClean="0">
                <a:solidFill>
                  <a:srgbClr val="FF0000"/>
                </a:solidFill>
              </a:rPr>
              <a:t>Op = J</a:t>
            </a:r>
            <a:endParaRPr lang="en-US" sz="1400" b="1" dirty="0">
              <a:solidFill>
                <a:srgbClr val="FF0000"/>
              </a:solidFill>
            </a:endParaRPr>
          </a:p>
        </p:txBody>
      </p:sp>
      <p:sp>
        <p:nvSpPr>
          <p:cNvPr id="79" name="Rectangle 78"/>
          <p:cNvSpPr/>
          <p:nvPr/>
        </p:nvSpPr>
        <p:spPr>
          <a:xfrm rot="19045852">
            <a:off x="4493065" y="2256432"/>
            <a:ext cx="1019831" cy="307777"/>
          </a:xfrm>
          <a:prstGeom prst="rect">
            <a:avLst/>
          </a:prstGeom>
        </p:spPr>
        <p:txBody>
          <a:bodyPr wrap="none">
            <a:spAutoFit/>
          </a:bodyPr>
          <a:lstStyle/>
          <a:p>
            <a:pPr algn="ctr"/>
            <a:r>
              <a:rPr lang="en-US" sz="1400" b="1" dirty="0" smtClean="0">
                <a:solidFill>
                  <a:srgbClr val="00B050"/>
                </a:solidFill>
              </a:rPr>
              <a:t>Op = BEQ</a:t>
            </a:r>
            <a:endParaRPr lang="en-US" sz="1400" b="1" dirty="0">
              <a:solidFill>
                <a:srgbClr val="00B050"/>
              </a:solidFill>
            </a:endParaRPr>
          </a:p>
        </p:txBody>
      </p:sp>
      <p:sp>
        <p:nvSpPr>
          <p:cNvPr id="83" name="Rectangle 82"/>
          <p:cNvSpPr/>
          <p:nvPr/>
        </p:nvSpPr>
        <p:spPr>
          <a:xfrm>
            <a:off x="4572000" y="3121223"/>
            <a:ext cx="1188146" cy="307777"/>
          </a:xfrm>
          <a:prstGeom prst="rect">
            <a:avLst/>
          </a:prstGeom>
        </p:spPr>
        <p:txBody>
          <a:bodyPr wrap="none">
            <a:spAutoFit/>
          </a:bodyPr>
          <a:lstStyle/>
          <a:p>
            <a:pPr algn="ctr"/>
            <a:r>
              <a:rPr lang="en-US" sz="1400" b="1" dirty="0" smtClean="0">
                <a:solidFill>
                  <a:srgbClr val="7030A0"/>
                </a:solidFill>
              </a:rPr>
              <a:t>Op = R-type</a:t>
            </a:r>
            <a:endParaRPr lang="en-US" sz="1400" b="1" dirty="0">
              <a:solidFill>
                <a:srgbClr val="7030A0"/>
              </a:solidFill>
            </a:endParaRPr>
          </a:p>
        </p:txBody>
      </p:sp>
      <p:cxnSp>
        <p:nvCxnSpPr>
          <p:cNvPr id="85" name="Straight Arrow Connector 84"/>
          <p:cNvCxnSpPr>
            <a:stCxn id="63" idx="6"/>
            <a:endCxn id="65" idx="2"/>
          </p:cNvCxnSpPr>
          <p:nvPr/>
        </p:nvCxnSpPr>
        <p:spPr>
          <a:xfrm>
            <a:off x="7010400" y="3124200"/>
            <a:ext cx="278490" cy="1588"/>
          </a:xfrm>
          <a:prstGeom prst="straightConnector1">
            <a:avLst/>
          </a:prstGeom>
          <a:ln w="19050">
            <a:solidFill>
              <a:srgbClr val="7030A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16" idx="3"/>
            <a:endCxn id="67" idx="7"/>
          </p:cNvCxnSpPr>
          <p:nvPr/>
        </p:nvCxnSpPr>
        <p:spPr>
          <a:xfrm rot="5400000">
            <a:off x="2390960" y="3740242"/>
            <a:ext cx="1271496" cy="901516"/>
          </a:xfrm>
          <a:prstGeom prst="straightConnector1">
            <a:avLst/>
          </a:prstGeom>
          <a:ln w="19050">
            <a:solidFill>
              <a:srgbClr val="003300"/>
            </a:solidFill>
            <a:tailEnd type="triangle" w="lg" len="lg"/>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rot="18329521">
            <a:off x="2388625" y="3912560"/>
            <a:ext cx="930063" cy="307777"/>
          </a:xfrm>
          <a:prstGeom prst="rect">
            <a:avLst/>
          </a:prstGeom>
        </p:spPr>
        <p:txBody>
          <a:bodyPr wrap="none">
            <a:spAutoFit/>
          </a:bodyPr>
          <a:lstStyle/>
          <a:p>
            <a:pPr algn="ctr"/>
            <a:r>
              <a:rPr lang="en-US" sz="1400" b="1" dirty="0" smtClean="0">
                <a:solidFill>
                  <a:srgbClr val="003300"/>
                </a:solidFill>
              </a:rPr>
              <a:t>Op = LW</a:t>
            </a:r>
            <a:endParaRPr lang="en-US" sz="1400" b="1" dirty="0">
              <a:solidFill>
                <a:srgbClr val="003300"/>
              </a:solidFill>
            </a:endParaRPr>
          </a:p>
        </p:txBody>
      </p:sp>
      <p:sp>
        <p:nvSpPr>
          <p:cNvPr id="89" name="Rectangle 88"/>
          <p:cNvSpPr/>
          <p:nvPr/>
        </p:nvSpPr>
        <p:spPr>
          <a:xfrm rot="18307040">
            <a:off x="2747757" y="4125021"/>
            <a:ext cx="930063" cy="307777"/>
          </a:xfrm>
          <a:prstGeom prst="rect">
            <a:avLst/>
          </a:prstGeom>
        </p:spPr>
        <p:txBody>
          <a:bodyPr wrap="none">
            <a:spAutoFit/>
          </a:bodyPr>
          <a:lstStyle/>
          <a:p>
            <a:pPr algn="ctr"/>
            <a:r>
              <a:rPr lang="en-US" sz="1400" b="1" dirty="0" smtClean="0">
                <a:solidFill>
                  <a:srgbClr val="003300"/>
                </a:solidFill>
              </a:rPr>
              <a:t>Op = SW</a:t>
            </a:r>
            <a:endParaRPr lang="en-US" sz="1400" b="1" dirty="0">
              <a:solidFill>
                <a:srgbClr val="003300"/>
              </a:solidFill>
            </a:endParaRPr>
          </a:p>
        </p:txBody>
      </p:sp>
      <p:sp>
        <p:nvSpPr>
          <p:cNvPr id="90" name="Rectangle 89"/>
          <p:cNvSpPr/>
          <p:nvPr/>
        </p:nvSpPr>
        <p:spPr>
          <a:xfrm>
            <a:off x="1143000" y="4900136"/>
            <a:ext cx="1905000" cy="738664"/>
          </a:xfrm>
          <a:prstGeom prst="rect">
            <a:avLst/>
          </a:prstGeom>
        </p:spPr>
        <p:txBody>
          <a:bodyPr wrap="square">
            <a:spAutoFit/>
          </a:bodyPr>
          <a:lstStyle/>
          <a:p>
            <a:pPr algn="ctr"/>
            <a:r>
              <a:rPr lang="en-US" sz="1400" b="1" dirty="0" err="1" smtClean="0">
                <a:solidFill>
                  <a:srgbClr val="003300"/>
                </a:solidFill>
              </a:rPr>
              <a:t>ALUSrcA</a:t>
            </a:r>
            <a:r>
              <a:rPr lang="en-US" sz="1400" b="1" dirty="0" smtClean="0">
                <a:solidFill>
                  <a:srgbClr val="003300"/>
                </a:solidFill>
              </a:rPr>
              <a:t> = 1 </a:t>
            </a:r>
          </a:p>
          <a:p>
            <a:pPr algn="ctr"/>
            <a:r>
              <a:rPr lang="en-US" sz="1400" b="1" dirty="0" err="1" smtClean="0">
                <a:solidFill>
                  <a:srgbClr val="003300"/>
                </a:solidFill>
              </a:rPr>
              <a:t>ALUSrcB</a:t>
            </a:r>
            <a:r>
              <a:rPr lang="en-US" sz="1400" b="1" dirty="0" smtClean="0">
                <a:solidFill>
                  <a:srgbClr val="003300"/>
                </a:solidFill>
              </a:rPr>
              <a:t> = 10 </a:t>
            </a:r>
          </a:p>
          <a:p>
            <a:pPr algn="ctr"/>
            <a:r>
              <a:rPr lang="en-US" sz="1400" b="1" dirty="0" err="1" smtClean="0">
                <a:solidFill>
                  <a:srgbClr val="003300"/>
                </a:solidFill>
              </a:rPr>
              <a:t>ALUOp</a:t>
            </a:r>
            <a:r>
              <a:rPr lang="en-US" sz="1400" b="1" dirty="0" smtClean="0">
                <a:solidFill>
                  <a:srgbClr val="003300"/>
                </a:solidFill>
              </a:rPr>
              <a:t> = 00</a:t>
            </a:r>
            <a:endParaRPr lang="en-US" sz="1400" b="1" dirty="0">
              <a:solidFill>
                <a:srgbClr val="003300"/>
              </a:solidFill>
            </a:endParaRPr>
          </a:p>
        </p:txBody>
      </p:sp>
      <p:sp>
        <p:nvSpPr>
          <p:cNvPr id="91" name="Rectangle 90"/>
          <p:cNvSpPr/>
          <p:nvPr/>
        </p:nvSpPr>
        <p:spPr>
          <a:xfrm>
            <a:off x="5257800" y="4353580"/>
            <a:ext cx="1905000" cy="523220"/>
          </a:xfrm>
          <a:prstGeom prst="rect">
            <a:avLst/>
          </a:prstGeom>
        </p:spPr>
        <p:txBody>
          <a:bodyPr wrap="square">
            <a:spAutoFit/>
          </a:bodyPr>
          <a:lstStyle/>
          <a:p>
            <a:pPr algn="ctr"/>
            <a:r>
              <a:rPr lang="en-US" sz="1400" b="1" dirty="0" err="1" smtClean="0">
                <a:solidFill>
                  <a:schemeClr val="accent3">
                    <a:lumMod val="75000"/>
                  </a:schemeClr>
                </a:solidFill>
              </a:rPr>
              <a:t>MemWrite</a:t>
            </a:r>
            <a:r>
              <a:rPr lang="en-US" sz="1400" b="1" dirty="0" smtClean="0">
                <a:solidFill>
                  <a:schemeClr val="accent3">
                    <a:lumMod val="75000"/>
                  </a:schemeClr>
                </a:solidFill>
              </a:rPr>
              <a:t> = 1</a:t>
            </a:r>
          </a:p>
          <a:p>
            <a:pPr algn="ctr"/>
            <a:r>
              <a:rPr lang="en-US" sz="1400" b="1" dirty="0" err="1" smtClean="0">
                <a:solidFill>
                  <a:schemeClr val="accent3">
                    <a:lumMod val="75000"/>
                  </a:schemeClr>
                </a:solidFill>
              </a:rPr>
              <a:t>IorD</a:t>
            </a:r>
            <a:r>
              <a:rPr lang="en-US" sz="1400" b="1" dirty="0" smtClean="0">
                <a:solidFill>
                  <a:schemeClr val="accent3">
                    <a:lumMod val="75000"/>
                  </a:schemeClr>
                </a:solidFill>
              </a:rPr>
              <a:t> = 1</a:t>
            </a:r>
            <a:endParaRPr lang="en-US" sz="1400" b="1" dirty="0">
              <a:solidFill>
                <a:schemeClr val="accent3">
                  <a:lumMod val="75000"/>
                </a:schemeClr>
              </a:solidFill>
            </a:endParaRPr>
          </a:p>
        </p:txBody>
      </p:sp>
      <p:cxnSp>
        <p:nvCxnSpPr>
          <p:cNvPr id="93" name="Straight Arrow Connector 92"/>
          <p:cNvCxnSpPr>
            <a:stCxn id="67" idx="6"/>
            <a:endCxn id="68" idx="2"/>
          </p:cNvCxnSpPr>
          <p:nvPr/>
        </p:nvCxnSpPr>
        <p:spPr>
          <a:xfrm flipV="1">
            <a:off x="2769510" y="4572000"/>
            <a:ext cx="2766780" cy="685800"/>
          </a:xfrm>
          <a:prstGeom prst="straightConnector1">
            <a:avLst/>
          </a:prstGeom>
          <a:ln w="19050">
            <a:solidFill>
              <a:schemeClr val="accent3">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94" name="Rectangle 93"/>
          <p:cNvSpPr/>
          <p:nvPr/>
        </p:nvSpPr>
        <p:spPr>
          <a:xfrm rot="20851069">
            <a:off x="3600003" y="4624550"/>
            <a:ext cx="930063" cy="307777"/>
          </a:xfrm>
          <a:prstGeom prst="rect">
            <a:avLst/>
          </a:prstGeom>
        </p:spPr>
        <p:txBody>
          <a:bodyPr wrap="none">
            <a:spAutoFit/>
          </a:bodyPr>
          <a:lstStyle/>
          <a:p>
            <a:pPr algn="ctr"/>
            <a:r>
              <a:rPr lang="en-US" sz="1400" b="1" dirty="0" smtClean="0">
                <a:solidFill>
                  <a:schemeClr val="accent3">
                    <a:lumMod val="75000"/>
                  </a:schemeClr>
                </a:solidFill>
              </a:rPr>
              <a:t>Op = SW</a:t>
            </a:r>
            <a:endParaRPr lang="en-US" sz="1400" b="1" dirty="0">
              <a:solidFill>
                <a:schemeClr val="accent3">
                  <a:lumMod val="75000"/>
                </a:schemeClr>
              </a:solidFill>
            </a:endParaRPr>
          </a:p>
        </p:txBody>
      </p:sp>
      <p:cxnSp>
        <p:nvCxnSpPr>
          <p:cNvPr id="96" name="Straight Arrow Connector 95"/>
          <p:cNvCxnSpPr>
            <a:stCxn id="67" idx="6"/>
            <a:endCxn id="69" idx="2"/>
          </p:cNvCxnSpPr>
          <p:nvPr/>
        </p:nvCxnSpPr>
        <p:spPr>
          <a:xfrm>
            <a:off x="2769510" y="5257800"/>
            <a:ext cx="964290" cy="762000"/>
          </a:xfrm>
          <a:prstGeom prst="straightConnector1">
            <a:avLst/>
          </a:prstGeom>
          <a:ln w="19050">
            <a:solidFill>
              <a:srgbClr val="FA42E0"/>
            </a:solidFill>
            <a:tailEnd type="triangle" w="lg" len="lg"/>
          </a:ln>
        </p:spPr>
        <p:style>
          <a:lnRef idx="1">
            <a:schemeClr val="accent1"/>
          </a:lnRef>
          <a:fillRef idx="0">
            <a:schemeClr val="accent1"/>
          </a:fillRef>
          <a:effectRef idx="0">
            <a:schemeClr val="accent1"/>
          </a:effectRef>
          <a:fontRef idx="minor">
            <a:schemeClr val="tx1"/>
          </a:fontRef>
        </p:style>
      </p:cxnSp>
      <p:sp>
        <p:nvSpPr>
          <p:cNvPr id="97" name="Rectangle 96"/>
          <p:cNvSpPr/>
          <p:nvPr/>
        </p:nvSpPr>
        <p:spPr>
          <a:xfrm>
            <a:off x="3429000" y="5801380"/>
            <a:ext cx="1905000" cy="523220"/>
          </a:xfrm>
          <a:prstGeom prst="rect">
            <a:avLst/>
          </a:prstGeom>
        </p:spPr>
        <p:txBody>
          <a:bodyPr wrap="square">
            <a:spAutoFit/>
          </a:bodyPr>
          <a:lstStyle/>
          <a:p>
            <a:pPr algn="ctr"/>
            <a:r>
              <a:rPr lang="en-US" sz="1400" b="1" dirty="0" err="1" smtClean="0">
                <a:solidFill>
                  <a:srgbClr val="FA42E0"/>
                </a:solidFill>
              </a:rPr>
              <a:t>MemRead</a:t>
            </a:r>
            <a:r>
              <a:rPr lang="en-US" sz="1400" b="1" dirty="0" smtClean="0">
                <a:solidFill>
                  <a:srgbClr val="FA42E0"/>
                </a:solidFill>
              </a:rPr>
              <a:t> = 1</a:t>
            </a:r>
          </a:p>
          <a:p>
            <a:pPr algn="ctr"/>
            <a:r>
              <a:rPr lang="en-US" sz="1400" b="1" dirty="0" err="1" smtClean="0">
                <a:solidFill>
                  <a:srgbClr val="FA42E0"/>
                </a:solidFill>
              </a:rPr>
              <a:t>IorD</a:t>
            </a:r>
            <a:r>
              <a:rPr lang="en-US" sz="1400" b="1" dirty="0" smtClean="0">
                <a:solidFill>
                  <a:srgbClr val="FA42E0"/>
                </a:solidFill>
              </a:rPr>
              <a:t> = 1</a:t>
            </a:r>
            <a:endParaRPr lang="en-US" sz="1400" b="1" dirty="0">
              <a:solidFill>
                <a:srgbClr val="FA42E0"/>
              </a:solidFill>
            </a:endParaRPr>
          </a:p>
        </p:txBody>
      </p:sp>
      <p:sp>
        <p:nvSpPr>
          <p:cNvPr id="98" name="Rectangle 97"/>
          <p:cNvSpPr/>
          <p:nvPr/>
        </p:nvSpPr>
        <p:spPr>
          <a:xfrm>
            <a:off x="5334000" y="5632103"/>
            <a:ext cx="1905000" cy="692497"/>
          </a:xfrm>
          <a:prstGeom prst="rect">
            <a:avLst/>
          </a:prstGeom>
        </p:spPr>
        <p:txBody>
          <a:bodyPr wrap="square">
            <a:spAutoFit/>
          </a:bodyPr>
          <a:lstStyle/>
          <a:p>
            <a:pPr algn="ctr"/>
            <a:r>
              <a:rPr lang="en-US" sz="1300" b="1" dirty="0" err="1" smtClean="0">
                <a:solidFill>
                  <a:srgbClr val="FA42E0"/>
                </a:solidFill>
              </a:rPr>
              <a:t>RegDst</a:t>
            </a:r>
            <a:r>
              <a:rPr lang="en-US" sz="1300" b="1" dirty="0" smtClean="0">
                <a:solidFill>
                  <a:srgbClr val="FA42E0"/>
                </a:solidFill>
              </a:rPr>
              <a:t> = 0</a:t>
            </a:r>
          </a:p>
          <a:p>
            <a:pPr algn="ctr"/>
            <a:r>
              <a:rPr lang="en-US" sz="1300" b="1" dirty="0" err="1" smtClean="0">
                <a:solidFill>
                  <a:srgbClr val="FA42E0"/>
                </a:solidFill>
              </a:rPr>
              <a:t>RegWrite</a:t>
            </a:r>
            <a:r>
              <a:rPr lang="en-US" sz="1300" b="1" dirty="0" smtClean="0">
                <a:solidFill>
                  <a:srgbClr val="FA42E0"/>
                </a:solidFill>
              </a:rPr>
              <a:t> = 1</a:t>
            </a:r>
          </a:p>
          <a:p>
            <a:pPr algn="ctr"/>
            <a:r>
              <a:rPr lang="en-US" sz="1300" b="1" dirty="0" err="1" smtClean="0">
                <a:solidFill>
                  <a:srgbClr val="FA42E0"/>
                </a:solidFill>
              </a:rPr>
              <a:t>MemtoReg</a:t>
            </a:r>
            <a:r>
              <a:rPr lang="en-US" sz="1300" b="1" dirty="0" smtClean="0">
                <a:solidFill>
                  <a:srgbClr val="FA42E0"/>
                </a:solidFill>
              </a:rPr>
              <a:t> = 1</a:t>
            </a:r>
            <a:endParaRPr lang="en-US" sz="1300" b="1" dirty="0">
              <a:solidFill>
                <a:srgbClr val="FA42E0"/>
              </a:solidFill>
            </a:endParaRPr>
          </a:p>
        </p:txBody>
      </p:sp>
      <p:sp>
        <p:nvSpPr>
          <p:cNvPr id="99" name="Rectangle 98"/>
          <p:cNvSpPr/>
          <p:nvPr/>
        </p:nvSpPr>
        <p:spPr>
          <a:xfrm rot="2309441">
            <a:off x="2661732" y="5589992"/>
            <a:ext cx="930063" cy="307777"/>
          </a:xfrm>
          <a:prstGeom prst="rect">
            <a:avLst/>
          </a:prstGeom>
        </p:spPr>
        <p:txBody>
          <a:bodyPr wrap="none">
            <a:spAutoFit/>
          </a:bodyPr>
          <a:lstStyle/>
          <a:p>
            <a:pPr algn="ctr"/>
            <a:r>
              <a:rPr lang="en-US" sz="1400" b="1" dirty="0" smtClean="0">
                <a:solidFill>
                  <a:srgbClr val="FA42E0"/>
                </a:solidFill>
              </a:rPr>
              <a:t>Op = LW</a:t>
            </a:r>
            <a:endParaRPr lang="en-US" sz="1400" b="1" dirty="0">
              <a:solidFill>
                <a:srgbClr val="FA42E0"/>
              </a:solidFill>
            </a:endParaRPr>
          </a:p>
        </p:txBody>
      </p:sp>
      <p:cxnSp>
        <p:nvCxnSpPr>
          <p:cNvPr id="101" name="Straight Arrow Connector 100"/>
          <p:cNvCxnSpPr>
            <a:stCxn id="69" idx="6"/>
            <a:endCxn id="70" idx="2"/>
          </p:cNvCxnSpPr>
          <p:nvPr/>
        </p:nvCxnSpPr>
        <p:spPr>
          <a:xfrm>
            <a:off x="5055510" y="6019800"/>
            <a:ext cx="507090" cy="1588"/>
          </a:xfrm>
          <a:prstGeom prst="straightConnector1">
            <a:avLst/>
          </a:prstGeom>
          <a:ln w="19050">
            <a:solidFill>
              <a:srgbClr val="FA42E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70" idx="6"/>
          </p:cNvCxnSpPr>
          <p:nvPr/>
        </p:nvCxnSpPr>
        <p:spPr>
          <a:xfrm>
            <a:off x="6884310" y="6019800"/>
            <a:ext cx="2031090" cy="1588"/>
          </a:xfrm>
          <a:prstGeom prst="line">
            <a:avLst/>
          </a:prstGeom>
          <a:ln w="19050">
            <a:solidFill>
              <a:srgbClr val="FA42E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rot="5400000" flipH="1" flipV="1">
            <a:off x="8382794" y="762000"/>
            <a:ext cx="1066800" cy="1588"/>
          </a:xfrm>
          <a:prstGeom prst="line">
            <a:avLst/>
          </a:prstGeom>
          <a:ln w="25400">
            <a:solidFill>
              <a:srgbClr val="0033CC"/>
            </a:solidFill>
            <a:prstDash val="sysDash"/>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rot="5400000">
            <a:off x="952103" y="1180703"/>
            <a:ext cx="1905000" cy="794"/>
          </a:xfrm>
          <a:prstGeom prst="line">
            <a:avLst/>
          </a:prstGeom>
          <a:ln w="28575">
            <a:solidFill>
              <a:srgbClr val="0033CC"/>
            </a:solidFill>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1905000" y="228600"/>
            <a:ext cx="2057400" cy="1588"/>
          </a:xfrm>
          <a:prstGeom prst="line">
            <a:avLst/>
          </a:prstGeom>
          <a:ln w="25400">
            <a:solidFill>
              <a:srgbClr val="0033CC"/>
            </a:solidFill>
            <a:prstDash val="sysDash"/>
          </a:ln>
        </p:spPr>
        <p:style>
          <a:lnRef idx="1">
            <a:schemeClr val="accent1"/>
          </a:lnRef>
          <a:fillRef idx="0">
            <a:schemeClr val="accent1"/>
          </a:fillRef>
          <a:effectRef idx="0">
            <a:schemeClr val="accent1"/>
          </a:effectRef>
          <a:fontRef idx="minor">
            <a:schemeClr val="tx1"/>
          </a:fontRef>
        </p:style>
      </p:cxnSp>
      <p:sp>
        <p:nvSpPr>
          <p:cNvPr id="117" name="Rectangle 116"/>
          <p:cNvSpPr/>
          <p:nvPr/>
        </p:nvSpPr>
        <p:spPr>
          <a:xfrm>
            <a:off x="6674767" y="533400"/>
            <a:ext cx="1021433" cy="461665"/>
          </a:xfrm>
          <a:prstGeom prst="rect">
            <a:avLst/>
          </a:prstGeom>
        </p:spPr>
        <p:txBody>
          <a:bodyPr wrap="none">
            <a:spAutoFit/>
          </a:bodyPr>
          <a:lstStyle/>
          <a:p>
            <a:pPr algn="ctr"/>
            <a:r>
              <a:rPr lang="en-US" sz="1200" b="1" dirty="0" smtClean="0">
                <a:solidFill>
                  <a:srgbClr val="00B050"/>
                </a:solidFill>
              </a:rPr>
              <a:t>(9) Branch</a:t>
            </a:r>
          </a:p>
          <a:p>
            <a:pPr algn="ctr"/>
            <a:r>
              <a:rPr lang="en-US" sz="1200" b="1" dirty="0" smtClean="0">
                <a:solidFill>
                  <a:srgbClr val="00B050"/>
                </a:solidFill>
              </a:rPr>
              <a:t>Completion</a:t>
            </a:r>
          </a:p>
        </p:txBody>
      </p:sp>
      <p:sp>
        <p:nvSpPr>
          <p:cNvPr id="118" name="Rectangle 117"/>
          <p:cNvSpPr/>
          <p:nvPr/>
        </p:nvSpPr>
        <p:spPr>
          <a:xfrm>
            <a:off x="2286000" y="685800"/>
            <a:ext cx="1021433" cy="461665"/>
          </a:xfrm>
          <a:prstGeom prst="rect">
            <a:avLst/>
          </a:prstGeom>
        </p:spPr>
        <p:txBody>
          <a:bodyPr wrap="none">
            <a:spAutoFit/>
          </a:bodyPr>
          <a:lstStyle/>
          <a:p>
            <a:pPr algn="ctr"/>
            <a:r>
              <a:rPr lang="en-US" sz="1200" b="1" dirty="0" smtClean="0">
                <a:solidFill>
                  <a:srgbClr val="FF0000"/>
                </a:solidFill>
              </a:rPr>
              <a:t>(8) Jump</a:t>
            </a:r>
          </a:p>
          <a:p>
            <a:pPr algn="ctr"/>
            <a:r>
              <a:rPr lang="en-US" sz="1200" b="1" dirty="0" smtClean="0">
                <a:solidFill>
                  <a:srgbClr val="FF0000"/>
                </a:solidFill>
              </a:rPr>
              <a:t>Completion</a:t>
            </a:r>
          </a:p>
        </p:txBody>
      </p:sp>
      <p:sp>
        <p:nvSpPr>
          <p:cNvPr id="119" name="Rectangle 118"/>
          <p:cNvSpPr/>
          <p:nvPr/>
        </p:nvSpPr>
        <p:spPr>
          <a:xfrm>
            <a:off x="7467600" y="2052935"/>
            <a:ext cx="1021433" cy="461665"/>
          </a:xfrm>
          <a:prstGeom prst="rect">
            <a:avLst/>
          </a:prstGeom>
        </p:spPr>
        <p:txBody>
          <a:bodyPr wrap="none">
            <a:spAutoFit/>
          </a:bodyPr>
          <a:lstStyle/>
          <a:p>
            <a:pPr algn="ctr"/>
            <a:r>
              <a:rPr lang="en-US" sz="1200" b="1" dirty="0" smtClean="0">
                <a:solidFill>
                  <a:srgbClr val="7030A0"/>
                </a:solidFill>
              </a:rPr>
              <a:t>(7) R-Type</a:t>
            </a:r>
          </a:p>
          <a:p>
            <a:pPr algn="ctr"/>
            <a:r>
              <a:rPr lang="en-US" sz="1200" b="1" dirty="0" smtClean="0">
                <a:solidFill>
                  <a:srgbClr val="7030A0"/>
                </a:solidFill>
              </a:rPr>
              <a:t>Completion</a:t>
            </a:r>
          </a:p>
        </p:txBody>
      </p:sp>
      <p:sp>
        <p:nvSpPr>
          <p:cNvPr id="120" name="Rectangle 119"/>
          <p:cNvSpPr/>
          <p:nvPr/>
        </p:nvSpPr>
        <p:spPr>
          <a:xfrm>
            <a:off x="6705600" y="3810000"/>
            <a:ext cx="1021433" cy="461665"/>
          </a:xfrm>
          <a:prstGeom prst="rect">
            <a:avLst/>
          </a:prstGeom>
        </p:spPr>
        <p:txBody>
          <a:bodyPr wrap="none">
            <a:spAutoFit/>
          </a:bodyPr>
          <a:lstStyle/>
          <a:p>
            <a:pPr algn="ctr"/>
            <a:r>
              <a:rPr lang="en-US" sz="1200" b="1" dirty="0" smtClean="0">
                <a:solidFill>
                  <a:schemeClr val="accent3">
                    <a:lumMod val="75000"/>
                  </a:schemeClr>
                </a:solidFill>
              </a:rPr>
              <a:t>(5) SW</a:t>
            </a:r>
          </a:p>
          <a:p>
            <a:pPr algn="ctr"/>
            <a:r>
              <a:rPr lang="en-US" sz="1200" b="1" dirty="0" smtClean="0">
                <a:solidFill>
                  <a:schemeClr val="accent3">
                    <a:lumMod val="75000"/>
                  </a:schemeClr>
                </a:solidFill>
              </a:rPr>
              <a:t>Completion</a:t>
            </a:r>
          </a:p>
        </p:txBody>
      </p:sp>
      <p:sp>
        <p:nvSpPr>
          <p:cNvPr id="121" name="Rectangle 120"/>
          <p:cNvSpPr/>
          <p:nvPr/>
        </p:nvSpPr>
        <p:spPr>
          <a:xfrm>
            <a:off x="6705600" y="5257800"/>
            <a:ext cx="1021433" cy="461665"/>
          </a:xfrm>
          <a:prstGeom prst="rect">
            <a:avLst/>
          </a:prstGeom>
        </p:spPr>
        <p:txBody>
          <a:bodyPr wrap="none">
            <a:spAutoFit/>
          </a:bodyPr>
          <a:lstStyle/>
          <a:p>
            <a:pPr algn="ctr"/>
            <a:r>
              <a:rPr lang="en-US" sz="1200" b="1" dirty="0" smtClean="0">
                <a:solidFill>
                  <a:srgbClr val="FA42E0"/>
                </a:solidFill>
              </a:rPr>
              <a:t>(4) LW</a:t>
            </a:r>
          </a:p>
          <a:p>
            <a:pPr algn="ctr"/>
            <a:r>
              <a:rPr lang="en-US" sz="1200" b="1" dirty="0" smtClean="0">
                <a:solidFill>
                  <a:srgbClr val="FA42E0"/>
                </a:solidFill>
              </a:rPr>
              <a:t>Completion</a:t>
            </a:r>
          </a:p>
        </p:txBody>
      </p:sp>
      <p:sp>
        <p:nvSpPr>
          <p:cNvPr id="122" name="Rectangle 121"/>
          <p:cNvSpPr/>
          <p:nvPr/>
        </p:nvSpPr>
        <p:spPr>
          <a:xfrm>
            <a:off x="381000" y="4495800"/>
            <a:ext cx="1116010" cy="646331"/>
          </a:xfrm>
          <a:prstGeom prst="rect">
            <a:avLst/>
          </a:prstGeom>
        </p:spPr>
        <p:txBody>
          <a:bodyPr wrap="none">
            <a:spAutoFit/>
          </a:bodyPr>
          <a:lstStyle/>
          <a:p>
            <a:pPr algn="ctr"/>
            <a:r>
              <a:rPr lang="en-US" sz="1200" b="1" dirty="0" smtClean="0">
                <a:solidFill>
                  <a:srgbClr val="003300"/>
                </a:solidFill>
              </a:rPr>
              <a:t>(2) Memory</a:t>
            </a:r>
          </a:p>
          <a:p>
            <a:pPr algn="ctr"/>
            <a:r>
              <a:rPr lang="en-US" sz="1200" b="1" dirty="0" smtClean="0">
                <a:solidFill>
                  <a:srgbClr val="003300"/>
                </a:solidFill>
              </a:rPr>
              <a:t>Address</a:t>
            </a:r>
          </a:p>
          <a:p>
            <a:pPr algn="ctr"/>
            <a:r>
              <a:rPr lang="en-US" sz="1200" b="1" dirty="0" smtClean="0">
                <a:solidFill>
                  <a:srgbClr val="003300"/>
                </a:solidFill>
              </a:rPr>
              <a:t>Computation</a:t>
            </a:r>
          </a:p>
        </p:txBody>
      </p:sp>
      <p:cxnSp>
        <p:nvCxnSpPr>
          <p:cNvPr id="123" name="Straight Arrow Connector 122"/>
          <p:cNvCxnSpPr>
            <a:stCxn id="68" idx="6"/>
          </p:cNvCxnSpPr>
          <p:nvPr/>
        </p:nvCxnSpPr>
        <p:spPr>
          <a:xfrm>
            <a:off x="6858000" y="4572000"/>
            <a:ext cx="2057400" cy="1588"/>
          </a:xfrm>
          <a:prstGeom prst="straightConnector1">
            <a:avLst/>
          </a:prstGeom>
          <a:ln w="19050">
            <a:solidFill>
              <a:schemeClr val="accent3">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a:off x="8610600" y="3124200"/>
            <a:ext cx="278490" cy="1588"/>
          </a:xfrm>
          <a:prstGeom prst="straightConnector1">
            <a:avLst/>
          </a:prstGeom>
          <a:ln w="19050">
            <a:solidFill>
              <a:srgbClr val="7030A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stCxn id="61" idx="6"/>
          </p:cNvCxnSpPr>
          <p:nvPr/>
        </p:nvCxnSpPr>
        <p:spPr>
          <a:xfrm>
            <a:off x="6781800" y="1295400"/>
            <a:ext cx="2133600" cy="1588"/>
          </a:xfrm>
          <a:prstGeom prst="straightConnector1">
            <a:avLst/>
          </a:prstGeom>
          <a:ln w="1905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stCxn id="59" idx="0"/>
          </p:cNvCxnSpPr>
          <p:nvPr/>
        </p:nvCxnSpPr>
        <p:spPr>
          <a:xfrm rot="5400000" flipH="1" flipV="1">
            <a:off x="3810000" y="381000"/>
            <a:ext cx="304800" cy="1588"/>
          </a:xfrm>
          <a:prstGeom prst="straightConnector1">
            <a:avLst/>
          </a:prstGeom>
          <a:ln w="190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3962400" y="228600"/>
            <a:ext cx="4953000" cy="1588"/>
          </a:xfrm>
          <a:prstGeom prst="line">
            <a:avLst/>
          </a:prstGeom>
          <a:ln w="25400">
            <a:solidFill>
              <a:srgbClr val="0033CC"/>
            </a:solidFill>
            <a:prstDash val="sysDash"/>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rot="5400000" flipH="1" flipV="1">
            <a:off x="8001794" y="2209006"/>
            <a:ext cx="1828800" cy="1588"/>
          </a:xfrm>
          <a:prstGeom prst="line">
            <a:avLst/>
          </a:prstGeom>
          <a:ln w="25400">
            <a:solidFill>
              <a:srgbClr val="0033CC"/>
            </a:solidFill>
            <a:prstDash val="sysDash"/>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5400000" flipH="1" flipV="1">
            <a:off x="8192294" y="3847306"/>
            <a:ext cx="1447800" cy="1588"/>
          </a:xfrm>
          <a:prstGeom prst="line">
            <a:avLst/>
          </a:prstGeom>
          <a:ln w="25400">
            <a:solidFill>
              <a:srgbClr val="0033CC"/>
            </a:solidFill>
            <a:prstDash val="sysDash"/>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rot="5400000" flipH="1" flipV="1">
            <a:off x="8192294" y="5295106"/>
            <a:ext cx="1447800" cy="1588"/>
          </a:xfrm>
          <a:prstGeom prst="line">
            <a:avLst/>
          </a:prstGeom>
          <a:ln w="25400">
            <a:solidFill>
              <a:srgbClr val="0033CC"/>
            </a:solidFill>
            <a:prstDash val="sysDash"/>
          </a:ln>
        </p:spPr>
        <p:style>
          <a:lnRef idx="1">
            <a:schemeClr val="accent1"/>
          </a:lnRef>
          <a:fillRef idx="0">
            <a:schemeClr val="accent1"/>
          </a:fillRef>
          <a:effectRef idx="0">
            <a:schemeClr val="accent1"/>
          </a:effectRef>
          <a:fontRef idx="minor">
            <a:schemeClr val="tx1"/>
          </a:fontRef>
        </p:style>
      </p:cxnSp>
      <p:sp>
        <p:nvSpPr>
          <p:cNvPr id="160" name="Rectangle 159"/>
          <p:cNvSpPr/>
          <p:nvPr/>
        </p:nvSpPr>
        <p:spPr>
          <a:xfrm>
            <a:off x="5867400" y="2237601"/>
            <a:ext cx="942887" cy="276999"/>
          </a:xfrm>
          <a:prstGeom prst="rect">
            <a:avLst/>
          </a:prstGeom>
        </p:spPr>
        <p:txBody>
          <a:bodyPr wrap="none">
            <a:spAutoFit/>
          </a:bodyPr>
          <a:lstStyle/>
          <a:p>
            <a:pPr algn="ctr"/>
            <a:r>
              <a:rPr lang="en-US" sz="1200" b="1" dirty="0" smtClean="0">
                <a:solidFill>
                  <a:srgbClr val="7030A0"/>
                </a:solidFill>
              </a:rPr>
              <a:t>(6) Execute</a:t>
            </a:r>
          </a:p>
        </p:txBody>
      </p:sp>
      <p:sp>
        <p:nvSpPr>
          <p:cNvPr id="161" name="Rectangle 160"/>
          <p:cNvSpPr/>
          <p:nvPr/>
        </p:nvSpPr>
        <p:spPr>
          <a:xfrm>
            <a:off x="152400" y="152400"/>
            <a:ext cx="1524000" cy="1015663"/>
          </a:xfrm>
          <a:prstGeom prst="rect">
            <a:avLst/>
          </a:prstGeom>
          <a:solidFill>
            <a:schemeClr val="accent1">
              <a:alpha val="17000"/>
            </a:schemeClr>
          </a:solidFill>
        </p:spPr>
        <p:txBody>
          <a:bodyPr wrap="square">
            <a:spAutoFit/>
          </a:bodyPr>
          <a:lstStyle/>
          <a:p>
            <a:pPr algn="ctr"/>
            <a:r>
              <a:rPr lang="en-US" sz="2000" b="1" dirty="0" smtClean="0">
                <a:solidFill>
                  <a:srgbClr val="003300"/>
                </a:solidFill>
              </a:rPr>
              <a:t>Multi-cycle</a:t>
            </a:r>
          </a:p>
          <a:p>
            <a:pPr algn="ctr"/>
            <a:r>
              <a:rPr lang="en-US" sz="2000" b="1" dirty="0" smtClean="0">
                <a:solidFill>
                  <a:srgbClr val="003300"/>
                </a:solidFill>
              </a:rPr>
              <a:t>State </a:t>
            </a:r>
          </a:p>
          <a:p>
            <a:pPr algn="ctr"/>
            <a:r>
              <a:rPr lang="en-US" sz="2000" b="1" dirty="0" smtClean="0">
                <a:solidFill>
                  <a:srgbClr val="003300"/>
                </a:solidFill>
              </a:rPr>
              <a:t>Diagram</a:t>
            </a:r>
          </a:p>
        </p:txBody>
      </p:sp>
      <p:sp>
        <p:nvSpPr>
          <p:cNvPr id="164" name="Rectangle 163"/>
          <p:cNvSpPr/>
          <p:nvPr/>
        </p:nvSpPr>
        <p:spPr>
          <a:xfrm>
            <a:off x="4541167" y="5100935"/>
            <a:ext cx="1097633" cy="461665"/>
          </a:xfrm>
          <a:prstGeom prst="rect">
            <a:avLst/>
          </a:prstGeom>
        </p:spPr>
        <p:txBody>
          <a:bodyPr wrap="square">
            <a:spAutoFit/>
          </a:bodyPr>
          <a:lstStyle/>
          <a:p>
            <a:pPr algn="ctr"/>
            <a:r>
              <a:rPr lang="en-US" sz="1200" b="1" dirty="0" smtClean="0">
                <a:solidFill>
                  <a:srgbClr val="FA42E0"/>
                </a:solidFill>
              </a:rPr>
              <a:t>(3) Memory Access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blinds(horizontal)">
                                      <p:cBhvr>
                                        <p:cTn id="16" dur="500"/>
                                        <p:tgtEl>
                                          <p:spTgt spid="3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blinds(horizontal)">
                                      <p:cBhvr>
                                        <p:cTn id="24" dur="500"/>
                                        <p:tgtEl>
                                          <p:spTgt spid="18"/>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blinds(horizontal)">
                                      <p:cBhvr>
                                        <p:cTn id="30" dur="500"/>
                                        <p:tgtEl>
                                          <p:spTgt spid="30"/>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88"/>
                                        </p:tgtEl>
                                        <p:attrNameLst>
                                          <p:attrName>style.visibility</p:attrName>
                                        </p:attrNameLst>
                                      </p:cBhvr>
                                      <p:to>
                                        <p:strVal val="visible"/>
                                      </p:to>
                                    </p:set>
                                    <p:animEffect transition="in" filter="blinds(horizontal)">
                                      <p:cBhvr>
                                        <p:cTn id="38" dur="500"/>
                                        <p:tgtEl>
                                          <p:spTgt spid="88"/>
                                        </p:tgtEl>
                                      </p:cBhvr>
                                    </p:animEffect>
                                  </p:childTnLst>
                                </p:cTn>
                              </p:par>
                              <p:par>
                                <p:cTn id="39" presetID="3" presetClass="entr" presetSubtype="10" fill="hold" nodeType="withEffect">
                                  <p:stCondLst>
                                    <p:cond delay="0"/>
                                  </p:stCondLst>
                                  <p:childTnLst>
                                    <p:set>
                                      <p:cBhvr>
                                        <p:cTn id="40" dur="1" fill="hold">
                                          <p:stCondLst>
                                            <p:cond delay="0"/>
                                          </p:stCondLst>
                                        </p:cTn>
                                        <p:tgtEl>
                                          <p:spTgt spid="87"/>
                                        </p:tgtEl>
                                        <p:attrNameLst>
                                          <p:attrName>style.visibility</p:attrName>
                                        </p:attrNameLst>
                                      </p:cBhvr>
                                      <p:to>
                                        <p:strVal val="visible"/>
                                      </p:to>
                                    </p:set>
                                    <p:animEffect transition="in" filter="blinds(horizontal)">
                                      <p:cBhvr>
                                        <p:cTn id="41" dur="500"/>
                                        <p:tgtEl>
                                          <p:spTgt spid="87"/>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89"/>
                                        </p:tgtEl>
                                        <p:attrNameLst>
                                          <p:attrName>style.visibility</p:attrName>
                                        </p:attrNameLst>
                                      </p:cBhvr>
                                      <p:to>
                                        <p:strVal val="visible"/>
                                      </p:to>
                                    </p:set>
                                    <p:animEffect transition="in" filter="blinds(horizontal)">
                                      <p:cBhvr>
                                        <p:cTn id="44" dur="500"/>
                                        <p:tgtEl>
                                          <p:spTgt spid="89"/>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22"/>
                                        </p:tgtEl>
                                        <p:attrNameLst>
                                          <p:attrName>style.visibility</p:attrName>
                                        </p:attrNameLst>
                                      </p:cBhvr>
                                      <p:to>
                                        <p:strVal val="visible"/>
                                      </p:to>
                                    </p:set>
                                    <p:animEffect transition="in" filter="blinds(horizontal)">
                                      <p:cBhvr>
                                        <p:cTn id="49" dur="500"/>
                                        <p:tgtEl>
                                          <p:spTgt spid="122"/>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90"/>
                                        </p:tgtEl>
                                        <p:attrNameLst>
                                          <p:attrName>style.visibility</p:attrName>
                                        </p:attrNameLst>
                                      </p:cBhvr>
                                      <p:to>
                                        <p:strVal val="visible"/>
                                      </p:to>
                                    </p:set>
                                    <p:animEffect transition="in" filter="blinds(horizontal)">
                                      <p:cBhvr>
                                        <p:cTn id="52" dur="500"/>
                                        <p:tgtEl>
                                          <p:spTgt spid="90"/>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67"/>
                                        </p:tgtEl>
                                        <p:attrNameLst>
                                          <p:attrName>style.visibility</p:attrName>
                                        </p:attrNameLst>
                                      </p:cBhvr>
                                      <p:to>
                                        <p:strVal val="visible"/>
                                      </p:to>
                                    </p:set>
                                    <p:animEffect transition="in" filter="blinds(horizontal)">
                                      <p:cBhvr>
                                        <p:cTn id="55" dur="500"/>
                                        <p:tgtEl>
                                          <p:spTgt spid="67"/>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99"/>
                                        </p:tgtEl>
                                        <p:attrNameLst>
                                          <p:attrName>style.visibility</p:attrName>
                                        </p:attrNameLst>
                                      </p:cBhvr>
                                      <p:to>
                                        <p:strVal val="visible"/>
                                      </p:to>
                                    </p:set>
                                    <p:animEffect transition="in" filter="blinds(horizontal)">
                                      <p:cBhvr>
                                        <p:cTn id="60" dur="500"/>
                                        <p:tgtEl>
                                          <p:spTgt spid="99"/>
                                        </p:tgtEl>
                                      </p:cBhvr>
                                    </p:animEffect>
                                  </p:childTnLst>
                                </p:cTn>
                              </p:par>
                              <p:par>
                                <p:cTn id="61" presetID="3" presetClass="entr" presetSubtype="10" fill="hold" nodeType="withEffect">
                                  <p:stCondLst>
                                    <p:cond delay="0"/>
                                  </p:stCondLst>
                                  <p:childTnLst>
                                    <p:set>
                                      <p:cBhvr>
                                        <p:cTn id="62" dur="1" fill="hold">
                                          <p:stCondLst>
                                            <p:cond delay="0"/>
                                          </p:stCondLst>
                                        </p:cTn>
                                        <p:tgtEl>
                                          <p:spTgt spid="96"/>
                                        </p:tgtEl>
                                        <p:attrNameLst>
                                          <p:attrName>style.visibility</p:attrName>
                                        </p:attrNameLst>
                                      </p:cBhvr>
                                      <p:to>
                                        <p:strVal val="visible"/>
                                      </p:to>
                                    </p:set>
                                    <p:animEffect transition="in" filter="blinds(horizontal)">
                                      <p:cBhvr>
                                        <p:cTn id="63" dur="500"/>
                                        <p:tgtEl>
                                          <p:spTgt spid="96"/>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69"/>
                                        </p:tgtEl>
                                        <p:attrNameLst>
                                          <p:attrName>style.visibility</p:attrName>
                                        </p:attrNameLst>
                                      </p:cBhvr>
                                      <p:to>
                                        <p:strVal val="visible"/>
                                      </p:to>
                                    </p:set>
                                    <p:animEffect transition="in" filter="blinds(horizontal)">
                                      <p:cBhvr>
                                        <p:cTn id="66" dur="500"/>
                                        <p:tgtEl>
                                          <p:spTgt spid="69"/>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97"/>
                                        </p:tgtEl>
                                        <p:attrNameLst>
                                          <p:attrName>style.visibility</p:attrName>
                                        </p:attrNameLst>
                                      </p:cBhvr>
                                      <p:to>
                                        <p:strVal val="visible"/>
                                      </p:to>
                                    </p:set>
                                    <p:animEffect transition="in" filter="blinds(horizontal)">
                                      <p:cBhvr>
                                        <p:cTn id="69" dur="500"/>
                                        <p:tgtEl>
                                          <p:spTgt spid="97"/>
                                        </p:tgtEl>
                                      </p:cBhvr>
                                    </p:animEffect>
                                  </p:childTnLst>
                                </p:cTn>
                              </p:par>
                              <p:par>
                                <p:cTn id="70" presetID="3" presetClass="entr" presetSubtype="10" fill="hold" nodeType="withEffect">
                                  <p:stCondLst>
                                    <p:cond delay="0"/>
                                  </p:stCondLst>
                                  <p:childTnLst>
                                    <p:set>
                                      <p:cBhvr>
                                        <p:cTn id="71" dur="1" fill="hold">
                                          <p:stCondLst>
                                            <p:cond delay="0"/>
                                          </p:stCondLst>
                                        </p:cTn>
                                        <p:tgtEl>
                                          <p:spTgt spid="101"/>
                                        </p:tgtEl>
                                        <p:attrNameLst>
                                          <p:attrName>style.visibility</p:attrName>
                                        </p:attrNameLst>
                                      </p:cBhvr>
                                      <p:to>
                                        <p:strVal val="visible"/>
                                      </p:to>
                                    </p:set>
                                    <p:animEffect transition="in" filter="blinds(horizontal)">
                                      <p:cBhvr>
                                        <p:cTn id="72" dur="500"/>
                                        <p:tgtEl>
                                          <p:spTgt spid="101"/>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98"/>
                                        </p:tgtEl>
                                        <p:attrNameLst>
                                          <p:attrName>style.visibility</p:attrName>
                                        </p:attrNameLst>
                                      </p:cBhvr>
                                      <p:to>
                                        <p:strVal val="visible"/>
                                      </p:to>
                                    </p:set>
                                    <p:animEffect transition="in" filter="blinds(horizontal)">
                                      <p:cBhvr>
                                        <p:cTn id="77" dur="500"/>
                                        <p:tgtEl>
                                          <p:spTgt spid="98"/>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70"/>
                                        </p:tgtEl>
                                        <p:attrNameLst>
                                          <p:attrName>style.visibility</p:attrName>
                                        </p:attrNameLst>
                                      </p:cBhvr>
                                      <p:to>
                                        <p:strVal val="visible"/>
                                      </p:to>
                                    </p:set>
                                    <p:animEffect transition="in" filter="blinds(horizontal)">
                                      <p:cBhvr>
                                        <p:cTn id="80" dur="500"/>
                                        <p:tgtEl>
                                          <p:spTgt spid="70"/>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164"/>
                                        </p:tgtEl>
                                        <p:attrNameLst>
                                          <p:attrName>style.visibility</p:attrName>
                                        </p:attrNameLst>
                                      </p:cBhvr>
                                      <p:to>
                                        <p:strVal val="visible"/>
                                      </p:to>
                                    </p:set>
                                    <p:animEffect transition="in" filter="blinds(horizontal)">
                                      <p:cBhvr>
                                        <p:cTn id="83" dur="500"/>
                                        <p:tgtEl>
                                          <p:spTgt spid="164"/>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121"/>
                                        </p:tgtEl>
                                        <p:attrNameLst>
                                          <p:attrName>style.visibility</p:attrName>
                                        </p:attrNameLst>
                                      </p:cBhvr>
                                      <p:to>
                                        <p:strVal val="visible"/>
                                      </p:to>
                                    </p:set>
                                    <p:animEffect transition="in" filter="blinds(horizontal)">
                                      <p:cBhvr>
                                        <p:cTn id="88" dur="500"/>
                                        <p:tgtEl>
                                          <p:spTgt spid="121"/>
                                        </p:tgtEl>
                                      </p:cBhvr>
                                    </p:animEffect>
                                  </p:childTnLst>
                                </p:cTn>
                              </p:par>
                              <p:par>
                                <p:cTn id="89" presetID="3" presetClass="entr" presetSubtype="10" fill="hold" nodeType="withEffect">
                                  <p:stCondLst>
                                    <p:cond delay="0"/>
                                  </p:stCondLst>
                                  <p:childTnLst>
                                    <p:set>
                                      <p:cBhvr>
                                        <p:cTn id="90" dur="1" fill="hold">
                                          <p:stCondLst>
                                            <p:cond delay="0"/>
                                          </p:stCondLst>
                                        </p:cTn>
                                        <p:tgtEl>
                                          <p:spTgt spid="103"/>
                                        </p:tgtEl>
                                        <p:attrNameLst>
                                          <p:attrName>style.visibility</p:attrName>
                                        </p:attrNameLst>
                                      </p:cBhvr>
                                      <p:to>
                                        <p:strVal val="visible"/>
                                      </p:to>
                                    </p:set>
                                    <p:animEffect transition="in" filter="blinds(horizontal)">
                                      <p:cBhvr>
                                        <p:cTn id="91" dur="500"/>
                                        <p:tgtEl>
                                          <p:spTgt spid="103"/>
                                        </p:tgtEl>
                                      </p:cBhvr>
                                    </p:animEffect>
                                  </p:childTnLst>
                                </p:cTn>
                              </p:par>
                              <p:par>
                                <p:cTn id="92" presetID="3" presetClass="entr" presetSubtype="10" fill="hold" nodeType="withEffect">
                                  <p:stCondLst>
                                    <p:cond delay="0"/>
                                  </p:stCondLst>
                                  <p:childTnLst>
                                    <p:set>
                                      <p:cBhvr>
                                        <p:cTn id="93" dur="1" fill="hold">
                                          <p:stCondLst>
                                            <p:cond delay="0"/>
                                          </p:stCondLst>
                                        </p:cTn>
                                        <p:tgtEl>
                                          <p:spTgt spid="115"/>
                                        </p:tgtEl>
                                        <p:attrNameLst>
                                          <p:attrName>style.visibility</p:attrName>
                                        </p:attrNameLst>
                                      </p:cBhvr>
                                      <p:to>
                                        <p:strVal val="visible"/>
                                      </p:to>
                                    </p:set>
                                    <p:animEffect transition="in" filter="blinds(horizontal)">
                                      <p:cBhvr>
                                        <p:cTn id="94" dur="500"/>
                                        <p:tgtEl>
                                          <p:spTgt spid="115"/>
                                        </p:tgtEl>
                                      </p:cBhvr>
                                    </p:animEffect>
                                  </p:childTnLst>
                                </p:cTn>
                              </p:par>
                              <p:par>
                                <p:cTn id="95" presetID="3" presetClass="entr" presetSubtype="10" fill="hold" nodeType="withEffect">
                                  <p:stCondLst>
                                    <p:cond delay="0"/>
                                  </p:stCondLst>
                                  <p:childTnLst>
                                    <p:set>
                                      <p:cBhvr>
                                        <p:cTn id="96" dur="1" fill="hold">
                                          <p:stCondLst>
                                            <p:cond delay="0"/>
                                          </p:stCondLst>
                                        </p:cTn>
                                        <p:tgtEl>
                                          <p:spTgt spid="157"/>
                                        </p:tgtEl>
                                        <p:attrNameLst>
                                          <p:attrName>style.visibility</p:attrName>
                                        </p:attrNameLst>
                                      </p:cBhvr>
                                      <p:to>
                                        <p:strVal val="visible"/>
                                      </p:to>
                                    </p:set>
                                    <p:animEffect transition="in" filter="blinds(horizontal)">
                                      <p:cBhvr>
                                        <p:cTn id="97" dur="500"/>
                                        <p:tgtEl>
                                          <p:spTgt spid="157"/>
                                        </p:tgtEl>
                                      </p:cBhvr>
                                    </p:animEffect>
                                  </p:childTnLst>
                                </p:cTn>
                              </p:par>
                              <p:par>
                                <p:cTn id="98" presetID="3" presetClass="entr" presetSubtype="10" fill="hold" nodeType="withEffect">
                                  <p:stCondLst>
                                    <p:cond delay="0"/>
                                  </p:stCondLst>
                                  <p:childTnLst>
                                    <p:set>
                                      <p:cBhvr>
                                        <p:cTn id="99" dur="1" fill="hold">
                                          <p:stCondLst>
                                            <p:cond delay="0"/>
                                          </p:stCondLst>
                                        </p:cTn>
                                        <p:tgtEl>
                                          <p:spTgt spid="155"/>
                                        </p:tgtEl>
                                        <p:attrNameLst>
                                          <p:attrName>style.visibility</p:attrName>
                                        </p:attrNameLst>
                                      </p:cBhvr>
                                      <p:to>
                                        <p:strVal val="visible"/>
                                      </p:to>
                                    </p:set>
                                    <p:animEffect transition="in" filter="blinds(horizontal)">
                                      <p:cBhvr>
                                        <p:cTn id="100" dur="500"/>
                                        <p:tgtEl>
                                          <p:spTgt spid="155"/>
                                        </p:tgtEl>
                                      </p:cBhvr>
                                    </p:animEffect>
                                  </p:childTnLst>
                                </p:cTn>
                              </p:par>
                              <p:par>
                                <p:cTn id="101" presetID="4" presetClass="entr" presetSubtype="16" fill="hold" nodeType="withEffect">
                                  <p:stCondLst>
                                    <p:cond delay="0"/>
                                  </p:stCondLst>
                                  <p:childTnLst>
                                    <p:set>
                                      <p:cBhvr>
                                        <p:cTn id="102" dur="1" fill="hold">
                                          <p:stCondLst>
                                            <p:cond delay="0"/>
                                          </p:stCondLst>
                                        </p:cTn>
                                        <p:tgtEl>
                                          <p:spTgt spid="152"/>
                                        </p:tgtEl>
                                        <p:attrNameLst>
                                          <p:attrName>style.visibility</p:attrName>
                                        </p:attrNameLst>
                                      </p:cBhvr>
                                      <p:to>
                                        <p:strVal val="visible"/>
                                      </p:to>
                                    </p:set>
                                    <p:animEffect transition="in" filter="box(in)">
                                      <p:cBhvr>
                                        <p:cTn id="103" dur="500"/>
                                        <p:tgtEl>
                                          <p:spTgt spid="152"/>
                                        </p:tgtEl>
                                      </p:cBhvr>
                                    </p:animEffect>
                                  </p:childTnLst>
                                </p:cTn>
                              </p:par>
                              <p:par>
                                <p:cTn id="104" presetID="3" presetClass="entr" presetSubtype="10" fill="hold" nodeType="withEffect">
                                  <p:stCondLst>
                                    <p:cond delay="0"/>
                                  </p:stCondLst>
                                  <p:childTnLst>
                                    <p:set>
                                      <p:cBhvr>
                                        <p:cTn id="105" dur="1" fill="hold">
                                          <p:stCondLst>
                                            <p:cond delay="0"/>
                                          </p:stCondLst>
                                        </p:cTn>
                                        <p:tgtEl>
                                          <p:spTgt spid="112"/>
                                        </p:tgtEl>
                                        <p:attrNameLst>
                                          <p:attrName>style.visibility</p:attrName>
                                        </p:attrNameLst>
                                      </p:cBhvr>
                                      <p:to>
                                        <p:strVal val="visible"/>
                                      </p:to>
                                    </p:set>
                                    <p:animEffect transition="in" filter="blinds(horizontal)">
                                      <p:cBhvr>
                                        <p:cTn id="106" dur="500"/>
                                        <p:tgtEl>
                                          <p:spTgt spid="112"/>
                                        </p:tgtEl>
                                      </p:cBhvr>
                                    </p:animEffect>
                                  </p:childTnLst>
                                </p:cTn>
                              </p:par>
                              <p:par>
                                <p:cTn id="107" presetID="3" presetClass="entr" presetSubtype="10" fill="hold" nodeType="withEffect">
                                  <p:stCondLst>
                                    <p:cond delay="0"/>
                                  </p:stCondLst>
                                  <p:childTnLst>
                                    <p:set>
                                      <p:cBhvr>
                                        <p:cTn id="108" dur="1" fill="hold">
                                          <p:stCondLst>
                                            <p:cond delay="0"/>
                                          </p:stCondLst>
                                        </p:cTn>
                                        <p:tgtEl>
                                          <p:spTgt spid="106"/>
                                        </p:tgtEl>
                                        <p:attrNameLst>
                                          <p:attrName>style.visibility</p:attrName>
                                        </p:attrNameLst>
                                      </p:cBhvr>
                                      <p:to>
                                        <p:strVal val="visible"/>
                                      </p:to>
                                    </p:set>
                                    <p:animEffect transition="in" filter="blinds(horizontal)">
                                      <p:cBhvr>
                                        <p:cTn id="109" dur="500"/>
                                        <p:tgtEl>
                                          <p:spTgt spid="106"/>
                                        </p:tgtEl>
                                      </p:cBhvr>
                                    </p:animEffect>
                                  </p:childTnLst>
                                </p:cTn>
                              </p:par>
                              <p:par>
                                <p:cTn id="110" presetID="3" presetClass="entr" presetSubtype="10" fill="hold" nodeType="withEffect">
                                  <p:stCondLst>
                                    <p:cond delay="0"/>
                                  </p:stCondLst>
                                  <p:childTnLst>
                                    <p:set>
                                      <p:cBhvr>
                                        <p:cTn id="111" dur="1" fill="hold">
                                          <p:stCondLst>
                                            <p:cond delay="0"/>
                                          </p:stCondLst>
                                        </p:cTn>
                                        <p:tgtEl>
                                          <p:spTgt spid="150"/>
                                        </p:tgtEl>
                                        <p:attrNameLst>
                                          <p:attrName>style.visibility</p:attrName>
                                        </p:attrNameLst>
                                      </p:cBhvr>
                                      <p:to>
                                        <p:strVal val="visible"/>
                                      </p:to>
                                    </p:set>
                                    <p:animEffect transition="in" filter="blinds(horizontal)">
                                      <p:cBhvr>
                                        <p:cTn id="112" dur="500"/>
                                        <p:tgtEl>
                                          <p:spTgt spid="150"/>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94"/>
                                        </p:tgtEl>
                                        <p:attrNameLst>
                                          <p:attrName>style.visibility</p:attrName>
                                        </p:attrNameLst>
                                      </p:cBhvr>
                                      <p:to>
                                        <p:strVal val="visible"/>
                                      </p:to>
                                    </p:set>
                                    <p:animEffect transition="in" filter="blinds(horizontal)">
                                      <p:cBhvr>
                                        <p:cTn id="117" dur="500"/>
                                        <p:tgtEl>
                                          <p:spTgt spid="94"/>
                                        </p:tgtEl>
                                      </p:cBhvr>
                                    </p:animEffect>
                                  </p:childTnLst>
                                </p:cTn>
                              </p:par>
                              <p:par>
                                <p:cTn id="118" presetID="3" presetClass="entr" presetSubtype="10" fill="hold" nodeType="withEffect">
                                  <p:stCondLst>
                                    <p:cond delay="0"/>
                                  </p:stCondLst>
                                  <p:childTnLst>
                                    <p:set>
                                      <p:cBhvr>
                                        <p:cTn id="119" dur="1" fill="hold">
                                          <p:stCondLst>
                                            <p:cond delay="0"/>
                                          </p:stCondLst>
                                        </p:cTn>
                                        <p:tgtEl>
                                          <p:spTgt spid="93"/>
                                        </p:tgtEl>
                                        <p:attrNameLst>
                                          <p:attrName>style.visibility</p:attrName>
                                        </p:attrNameLst>
                                      </p:cBhvr>
                                      <p:to>
                                        <p:strVal val="visible"/>
                                      </p:to>
                                    </p:set>
                                    <p:animEffect transition="in" filter="blinds(horizontal)">
                                      <p:cBhvr>
                                        <p:cTn id="120" dur="500"/>
                                        <p:tgtEl>
                                          <p:spTgt spid="93"/>
                                        </p:tgtEl>
                                      </p:cBhvr>
                                    </p:animEffect>
                                  </p:childTnLst>
                                </p:cTn>
                              </p:par>
                              <p:par>
                                <p:cTn id="121" presetID="3" presetClass="entr" presetSubtype="10" fill="hold" grpId="0" nodeType="withEffect">
                                  <p:stCondLst>
                                    <p:cond delay="0"/>
                                  </p:stCondLst>
                                  <p:childTnLst>
                                    <p:set>
                                      <p:cBhvr>
                                        <p:cTn id="122" dur="1" fill="hold">
                                          <p:stCondLst>
                                            <p:cond delay="0"/>
                                          </p:stCondLst>
                                        </p:cTn>
                                        <p:tgtEl>
                                          <p:spTgt spid="91"/>
                                        </p:tgtEl>
                                        <p:attrNameLst>
                                          <p:attrName>style.visibility</p:attrName>
                                        </p:attrNameLst>
                                      </p:cBhvr>
                                      <p:to>
                                        <p:strVal val="visible"/>
                                      </p:to>
                                    </p:set>
                                    <p:animEffect transition="in" filter="blinds(horizontal)">
                                      <p:cBhvr>
                                        <p:cTn id="123" dur="500"/>
                                        <p:tgtEl>
                                          <p:spTgt spid="91"/>
                                        </p:tgtEl>
                                      </p:cBhvr>
                                    </p:animEffect>
                                  </p:childTnLst>
                                </p:cTn>
                              </p:par>
                              <p:par>
                                <p:cTn id="124" presetID="3" presetClass="entr" presetSubtype="10" fill="hold" grpId="0" nodeType="withEffect">
                                  <p:stCondLst>
                                    <p:cond delay="0"/>
                                  </p:stCondLst>
                                  <p:childTnLst>
                                    <p:set>
                                      <p:cBhvr>
                                        <p:cTn id="125" dur="1" fill="hold">
                                          <p:stCondLst>
                                            <p:cond delay="0"/>
                                          </p:stCondLst>
                                        </p:cTn>
                                        <p:tgtEl>
                                          <p:spTgt spid="68"/>
                                        </p:tgtEl>
                                        <p:attrNameLst>
                                          <p:attrName>style.visibility</p:attrName>
                                        </p:attrNameLst>
                                      </p:cBhvr>
                                      <p:to>
                                        <p:strVal val="visible"/>
                                      </p:to>
                                    </p:set>
                                    <p:animEffect transition="in" filter="blinds(horizontal)">
                                      <p:cBhvr>
                                        <p:cTn id="126" dur="500"/>
                                        <p:tgtEl>
                                          <p:spTgt spid="68"/>
                                        </p:tgtEl>
                                      </p:cBhvr>
                                    </p:animEffect>
                                  </p:childTnLst>
                                </p:cTn>
                              </p:par>
                              <p:par>
                                <p:cTn id="127" presetID="3" presetClass="entr" presetSubtype="10" fill="hold" grpId="0" nodeType="withEffect">
                                  <p:stCondLst>
                                    <p:cond delay="0"/>
                                  </p:stCondLst>
                                  <p:childTnLst>
                                    <p:set>
                                      <p:cBhvr>
                                        <p:cTn id="128" dur="1" fill="hold">
                                          <p:stCondLst>
                                            <p:cond delay="0"/>
                                          </p:stCondLst>
                                        </p:cTn>
                                        <p:tgtEl>
                                          <p:spTgt spid="120"/>
                                        </p:tgtEl>
                                        <p:attrNameLst>
                                          <p:attrName>style.visibility</p:attrName>
                                        </p:attrNameLst>
                                      </p:cBhvr>
                                      <p:to>
                                        <p:strVal val="visible"/>
                                      </p:to>
                                    </p:set>
                                    <p:animEffect transition="in" filter="blinds(horizontal)">
                                      <p:cBhvr>
                                        <p:cTn id="129" dur="500"/>
                                        <p:tgtEl>
                                          <p:spTgt spid="120"/>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nodeType="clickEffect">
                                  <p:stCondLst>
                                    <p:cond delay="0"/>
                                  </p:stCondLst>
                                  <p:childTnLst>
                                    <p:set>
                                      <p:cBhvr>
                                        <p:cTn id="133" dur="1" fill="hold">
                                          <p:stCondLst>
                                            <p:cond delay="0"/>
                                          </p:stCondLst>
                                        </p:cTn>
                                        <p:tgtEl>
                                          <p:spTgt spid="123"/>
                                        </p:tgtEl>
                                        <p:attrNameLst>
                                          <p:attrName>style.visibility</p:attrName>
                                        </p:attrNameLst>
                                      </p:cBhvr>
                                      <p:to>
                                        <p:strVal val="visible"/>
                                      </p:to>
                                    </p:set>
                                    <p:animEffect transition="in" filter="blinds(horizontal)">
                                      <p:cBhvr>
                                        <p:cTn id="134" dur="500"/>
                                        <p:tgtEl>
                                          <p:spTgt spid="123"/>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83"/>
                                        </p:tgtEl>
                                        <p:attrNameLst>
                                          <p:attrName>style.visibility</p:attrName>
                                        </p:attrNameLst>
                                      </p:cBhvr>
                                      <p:to>
                                        <p:strVal val="visible"/>
                                      </p:to>
                                    </p:set>
                                    <p:animEffect transition="in" filter="blinds(horizontal)">
                                      <p:cBhvr>
                                        <p:cTn id="139" dur="500"/>
                                        <p:tgtEl>
                                          <p:spTgt spid="83"/>
                                        </p:tgtEl>
                                      </p:cBhvr>
                                    </p:animEffect>
                                  </p:childTnLst>
                                </p:cTn>
                              </p:par>
                              <p:par>
                                <p:cTn id="140" presetID="3" presetClass="entr" presetSubtype="10" fill="hold" nodeType="withEffect">
                                  <p:stCondLst>
                                    <p:cond delay="0"/>
                                  </p:stCondLst>
                                  <p:childTnLst>
                                    <p:set>
                                      <p:cBhvr>
                                        <p:cTn id="141" dur="1" fill="hold">
                                          <p:stCondLst>
                                            <p:cond delay="0"/>
                                          </p:stCondLst>
                                        </p:cTn>
                                        <p:tgtEl>
                                          <p:spTgt spid="76"/>
                                        </p:tgtEl>
                                        <p:attrNameLst>
                                          <p:attrName>style.visibility</p:attrName>
                                        </p:attrNameLst>
                                      </p:cBhvr>
                                      <p:to>
                                        <p:strVal val="visible"/>
                                      </p:to>
                                    </p:set>
                                    <p:animEffect transition="in" filter="blinds(horizontal)">
                                      <p:cBhvr>
                                        <p:cTn id="142" dur="500"/>
                                        <p:tgtEl>
                                          <p:spTgt spid="76"/>
                                        </p:tgtEl>
                                      </p:cBhvr>
                                    </p:animEffect>
                                  </p:childTnLst>
                                </p:cTn>
                              </p:par>
                              <p:par>
                                <p:cTn id="143" presetID="3" presetClass="entr" presetSubtype="10" fill="hold" grpId="0" nodeType="with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blinds(horizontal)">
                                      <p:cBhvr>
                                        <p:cTn id="145" dur="500"/>
                                        <p:tgtEl>
                                          <p:spTgt spid="64"/>
                                        </p:tgtEl>
                                      </p:cBhvr>
                                    </p:animEffect>
                                  </p:childTnLst>
                                </p:cTn>
                              </p:par>
                              <p:par>
                                <p:cTn id="146" presetID="3" presetClass="entr" presetSubtype="10" fill="hold" grpId="0" nodeType="withEffect">
                                  <p:stCondLst>
                                    <p:cond delay="0"/>
                                  </p:stCondLst>
                                  <p:childTnLst>
                                    <p:set>
                                      <p:cBhvr>
                                        <p:cTn id="147" dur="1" fill="hold">
                                          <p:stCondLst>
                                            <p:cond delay="0"/>
                                          </p:stCondLst>
                                        </p:cTn>
                                        <p:tgtEl>
                                          <p:spTgt spid="160"/>
                                        </p:tgtEl>
                                        <p:attrNameLst>
                                          <p:attrName>style.visibility</p:attrName>
                                        </p:attrNameLst>
                                      </p:cBhvr>
                                      <p:to>
                                        <p:strVal val="visible"/>
                                      </p:to>
                                    </p:set>
                                    <p:animEffect transition="in" filter="blinds(horizontal)">
                                      <p:cBhvr>
                                        <p:cTn id="148" dur="500"/>
                                        <p:tgtEl>
                                          <p:spTgt spid="160"/>
                                        </p:tgtEl>
                                      </p:cBhvr>
                                    </p:animEffect>
                                  </p:childTnLst>
                                </p:cTn>
                              </p:par>
                              <p:par>
                                <p:cTn id="149" presetID="3" presetClass="entr" presetSubtype="10" fill="hold" grpId="0" nodeType="withEffect">
                                  <p:stCondLst>
                                    <p:cond delay="0"/>
                                  </p:stCondLst>
                                  <p:childTnLst>
                                    <p:set>
                                      <p:cBhvr>
                                        <p:cTn id="150" dur="1" fill="hold">
                                          <p:stCondLst>
                                            <p:cond delay="0"/>
                                          </p:stCondLst>
                                        </p:cTn>
                                        <p:tgtEl>
                                          <p:spTgt spid="63"/>
                                        </p:tgtEl>
                                        <p:attrNameLst>
                                          <p:attrName>style.visibility</p:attrName>
                                        </p:attrNameLst>
                                      </p:cBhvr>
                                      <p:to>
                                        <p:strVal val="visible"/>
                                      </p:to>
                                    </p:set>
                                    <p:animEffect transition="in" filter="blinds(horizontal)">
                                      <p:cBhvr>
                                        <p:cTn id="151" dur="500"/>
                                        <p:tgtEl>
                                          <p:spTgt spid="63"/>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ntr" presetSubtype="10" fill="hold" nodeType="clickEffect">
                                  <p:stCondLst>
                                    <p:cond delay="0"/>
                                  </p:stCondLst>
                                  <p:childTnLst>
                                    <p:set>
                                      <p:cBhvr>
                                        <p:cTn id="155" dur="1" fill="hold">
                                          <p:stCondLst>
                                            <p:cond delay="0"/>
                                          </p:stCondLst>
                                        </p:cTn>
                                        <p:tgtEl>
                                          <p:spTgt spid="85"/>
                                        </p:tgtEl>
                                        <p:attrNameLst>
                                          <p:attrName>style.visibility</p:attrName>
                                        </p:attrNameLst>
                                      </p:cBhvr>
                                      <p:to>
                                        <p:strVal val="visible"/>
                                      </p:to>
                                    </p:set>
                                    <p:animEffect transition="in" filter="blinds(horizontal)">
                                      <p:cBhvr>
                                        <p:cTn id="156" dur="500"/>
                                        <p:tgtEl>
                                          <p:spTgt spid="85"/>
                                        </p:tgtEl>
                                      </p:cBhvr>
                                    </p:animEffect>
                                  </p:childTnLst>
                                </p:cTn>
                              </p:par>
                              <p:par>
                                <p:cTn id="157" presetID="3" presetClass="entr" presetSubtype="10" fill="hold" grpId="0" nodeType="withEffect">
                                  <p:stCondLst>
                                    <p:cond delay="0"/>
                                  </p:stCondLst>
                                  <p:childTnLst>
                                    <p:set>
                                      <p:cBhvr>
                                        <p:cTn id="158" dur="1" fill="hold">
                                          <p:stCondLst>
                                            <p:cond delay="0"/>
                                          </p:stCondLst>
                                        </p:cTn>
                                        <p:tgtEl>
                                          <p:spTgt spid="66"/>
                                        </p:tgtEl>
                                        <p:attrNameLst>
                                          <p:attrName>style.visibility</p:attrName>
                                        </p:attrNameLst>
                                      </p:cBhvr>
                                      <p:to>
                                        <p:strVal val="visible"/>
                                      </p:to>
                                    </p:set>
                                    <p:animEffect transition="in" filter="blinds(horizontal)">
                                      <p:cBhvr>
                                        <p:cTn id="159" dur="500"/>
                                        <p:tgtEl>
                                          <p:spTgt spid="66"/>
                                        </p:tgtEl>
                                      </p:cBhvr>
                                    </p:animEffect>
                                  </p:childTnLst>
                                </p:cTn>
                              </p:par>
                              <p:par>
                                <p:cTn id="160" presetID="3" presetClass="entr" presetSubtype="10" fill="hold" grpId="0" nodeType="withEffect">
                                  <p:stCondLst>
                                    <p:cond delay="0"/>
                                  </p:stCondLst>
                                  <p:childTnLst>
                                    <p:set>
                                      <p:cBhvr>
                                        <p:cTn id="161" dur="1" fill="hold">
                                          <p:stCondLst>
                                            <p:cond delay="0"/>
                                          </p:stCondLst>
                                        </p:cTn>
                                        <p:tgtEl>
                                          <p:spTgt spid="65"/>
                                        </p:tgtEl>
                                        <p:attrNameLst>
                                          <p:attrName>style.visibility</p:attrName>
                                        </p:attrNameLst>
                                      </p:cBhvr>
                                      <p:to>
                                        <p:strVal val="visible"/>
                                      </p:to>
                                    </p:set>
                                    <p:animEffect transition="in" filter="blinds(horizontal)">
                                      <p:cBhvr>
                                        <p:cTn id="162" dur="500"/>
                                        <p:tgtEl>
                                          <p:spTgt spid="65"/>
                                        </p:tgtEl>
                                      </p:cBhvr>
                                    </p:animEffect>
                                  </p:childTnLst>
                                </p:cTn>
                              </p:par>
                              <p:par>
                                <p:cTn id="163" presetID="3" presetClass="entr" presetSubtype="10" fill="hold" grpId="0" nodeType="withEffect">
                                  <p:stCondLst>
                                    <p:cond delay="0"/>
                                  </p:stCondLst>
                                  <p:childTnLst>
                                    <p:set>
                                      <p:cBhvr>
                                        <p:cTn id="164" dur="1" fill="hold">
                                          <p:stCondLst>
                                            <p:cond delay="0"/>
                                          </p:stCondLst>
                                        </p:cTn>
                                        <p:tgtEl>
                                          <p:spTgt spid="119"/>
                                        </p:tgtEl>
                                        <p:attrNameLst>
                                          <p:attrName>style.visibility</p:attrName>
                                        </p:attrNameLst>
                                      </p:cBhvr>
                                      <p:to>
                                        <p:strVal val="visible"/>
                                      </p:to>
                                    </p:set>
                                    <p:animEffect transition="in" filter="blinds(horizontal)">
                                      <p:cBhvr>
                                        <p:cTn id="165" dur="500"/>
                                        <p:tgtEl>
                                          <p:spTgt spid="119"/>
                                        </p:tgtEl>
                                      </p:cBhvr>
                                    </p:animEffect>
                                  </p:childTnLst>
                                </p:cTn>
                              </p:par>
                              <p:par>
                                <p:cTn id="166" presetID="3" presetClass="entr" presetSubtype="10" fill="hold" nodeType="withEffect">
                                  <p:stCondLst>
                                    <p:cond delay="0"/>
                                  </p:stCondLst>
                                  <p:childTnLst>
                                    <p:set>
                                      <p:cBhvr>
                                        <p:cTn id="167" dur="1" fill="hold">
                                          <p:stCondLst>
                                            <p:cond delay="0"/>
                                          </p:stCondLst>
                                        </p:cTn>
                                        <p:tgtEl>
                                          <p:spTgt spid="126"/>
                                        </p:tgtEl>
                                        <p:attrNameLst>
                                          <p:attrName>style.visibility</p:attrName>
                                        </p:attrNameLst>
                                      </p:cBhvr>
                                      <p:to>
                                        <p:strVal val="visible"/>
                                      </p:to>
                                    </p:set>
                                    <p:animEffect transition="in" filter="blinds(horizontal)">
                                      <p:cBhvr>
                                        <p:cTn id="168" dur="500"/>
                                        <p:tgtEl>
                                          <p:spTgt spid="126"/>
                                        </p:tgtEl>
                                      </p:cBhvr>
                                    </p:animEffect>
                                  </p:childTnLst>
                                </p:cTn>
                              </p:par>
                            </p:childTnLst>
                          </p:cTn>
                        </p:par>
                      </p:childTnLst>
                    </p:cTn>
                  </p:par>
                  <p:par>
                    <p:cTn id="169" fill="hold">
                      <p:stCondLst>
                        <p:cond delay="indefinite"/>
                      </p:stCondLst>
                      <p:childTnLst>
                        <p:par>
                          <p:cTn id="170" fill="hold">
                            <p:stCondLst>
                              <p:cond delay="0"/>
                            </p:stCondLst>
                            <p:childTnLst>
                              <p:par>
                                <p:cTn id="171" presetID="3" presetClass="entr" presetSubtype="10" fill="hold" nodeType="clickEffect">
                                  <p:stCondLst>
                                    <p:cond delay="0"/>
                                  </p:stCondLst>
                                  <p:childTnLst>
                                    <p:set>
                                      <p:cBhvr>
                                        <p:cTn id="172" dur="1" fill="hold">
                                          <p:stCondLst>
                                            <p:cond delay="0"/>
                                          </p:stCondLst>
                                        </p:cTn>
                                        <p:tgtEl>
                                          <p:spTgt spid="72"/>
                                        </p:tgtEl>
                                        <p:attrNameLst>
                                          <p:attrName>style.visibility</p:attrName>
                                        </p:attrNameLst>
                                      </p:cBhvr>
                                      <p:to>
                                        <p:strVal val="visible"/>
                                      </p:to>
                                    </p:set>
                                    <p:animEffect transition="in" filter="blinds(horizontal)">
                                      <p:cBhvr>
                                        <p:cTn id="173" dur="500"/>
                                        <p:tgtEl>
                                          <p:spTgt spid="72"/>
                                        </p:tgtEl>
                                      </p:cBhvr>
                                    </p:animEffect>
                                  </p:childTnLst>
                                </p:cTn>
                              </p:par>
                              <p:par>
                                <p:cTn id="174" presetID="3" presetClass="entr" presetSubtype="10" fill="hold" grpId="0" nodeType="withEffect">
                                  <p:stCondLst>
                                    <p:cond delay="0"/>
                                  </p:stCondLst>
                                  <p:childTnLst>
                                    <p:set>
                                      <p:cBhvr>
                                        <p:cTn id="175" dur="1" fill="hold">
                                          <p:stCondLst>
                                            <p:cond delay="0"/>
                                          </p:stCondLst>
                                        </p:cTn>
                                        <p:tgtEl>
                                          <p:spTgt spid="78"/>
                                        </p:tgtEl>
                                        <p:attrNameLst>
                                          <p:attrName>style.visibility</p:attrName>
                                        </p:attrNameLst>
                                      </p:cBhvr>
                                      <p:to>
                                        <p:strVal val="visible"/>
                                      </p:to>
                                    </p:set>
                                    <p:animEffect transition="in" filter="blinds(horizontal)">
                                      <p:cBhvr>
                                        <p:cTn id="176" dur="500"/>
                                        <p:tgtEl>
                                          <p:spTgt spid="78"/>
                                        </p:tgtEl>
                                      </p:cBhvr>
                                    </p:animEffect>
                                  </p:childTnLst>
                                </p:cTn>
                              </p:par>
                            </p:childTnLst>
                          </p:cTn>
                        </p:par>
                      </p:childTnLst>
                    </p:cTn>
                  </p:par>
                  <p:par>
                    <p:cTn id="177" fill="hold">
                      <p:stCondLst>
                        <p:cond delay="indefinite"/>
                      </p:stCondLst>
                      <p:childTnLst>
                        <p:par>
                          <p:cTn id="178" fill="hold">
                            <p:stCondLst>
                              <p:cond delay="0"/>
                            </p:stCondLst>
                            <p:childTnLst>
                              <p:par>
                                <p:cTn id="179" presetID="3" presetClass="entr" presetSubtype="10" fill="hold" grpId="0" nodeType="clickEffect">
                                  <p:stCondLst>
                                    <p:cond delay="0"/>
                                  </p:stCondLst>
                                  <p:childTnLst>
                                    <p:set>
                                      <p:cBhvr>
                                        <p:cTn id="180" dur="1" fill="hold">
                                          <p:stCondLst>
                                            <p:cond delay="0"/>
                                          </p:stCondLst>
                                        </p:cTn>
                                        <p:tgtEl>
                                          <p:spTgt spid="59"/>
                                        </p:tgtEl>
                                        <p:attrNameLst>
                                          <p:attrName>style.visibility</p:attrName>
                                        </p:attrNameLst>
                                      </p:cBhvr>
                                      <p:to>
                                        <p:strVal val="visible"/>
                                      </p:to>
                                    </p:set>
                                    <p:animEffect transition="in" filter="blinds(horizontal)">
                                      <p:cBhvr>
                                        <p:cTn id="181" dur="500"/>
                                        <p:tgtEl>
                                          <p:spTgt spid="59"/>
                                        </p:tgtEl>
                                      </p:cBhvr>
                                    </p:animEffect>
                                  </p:childTnLst>
                                </p:cTn>
                              </p:par>
                              <p:par>
                                <p:cTn id="182" presetID="3" presetClass="entr" presetSubtype="10" fill="hold" grpId="0" nodeType="withEffect">
                                  <p:stCondLst>
                                    <p:cond delay="0"/>
                                  </p:stCondLst>
                                  <p:childTnLst>
                                    <p:set>
                                      <p:cBhvr>
                                        <p:cTn id="183" dur="1" fill="hold">
                                          <p:stCondLst>
                                            <p:cond delay="0"/>
                                          </p:stCondLst>
                                        </p:cTn>
                                        <p:tgtEl>
                                          <p:spTgt spid="60"/>
                                        </p:tgtEl>
                                        <p:attrNameLst>
                                          <p:attrName>style.visibility</p:attrName>
                                        </p:attrNameLst>
                                      </p:cBhvr>
                                      <p:to>
                                        <p:strVal val="visible"/>
                                      </p:to>
                                    </p:set>
                                    <p:animEffect transition="in" filter="blinds(horizontal)">
                                      <p:cBhvr>
                                        <p:cTn id="184" dur="500"/>
                                        <p:tgtEl>
                                          <p:spTgt spid="60"/>
                                        </p:tgtEl>
                                      </p:cBhvr>
                                    </p:animEffect>
                                  </p:childTnLst>
                                </p:cTn>
                              </p:par>
                              <p:par>
                                <p:cTn id="185" presetID="3" presetClass="entr" presetSubtype="10" fill="hold" grpId="0" nodeType="withEffect">
                                  <p:stCondLst>
                                    <p:cond delay="0"/>
                                  </p:stCondLst>
                                  <p:childTnLst>
                                    <p:set>
                                      <p:cBhvr>
                                        <p:cTn id="186" dur="1" fill="hold">
                                          <p:stCondLst>
                                            <p:cond delay="0"/>
                                          </p:stCondLst>
                                        </p:cTn>
                                        <p:tgtEl>
                                          <p:spTgt spid="118"/>
                                        </p:tgtEl>
                                        <p:attrNameLst>
                                          <p:attrName>style.visibility</p:attrName>
                                        </p:attrNameLst>
                                      </p:cBhvr>
                                      <p:to>
                                        <p:strVal val="visible"/>
                                      </p:to>
                                    </p:set>
                                    <p:animEffect transition="in" filter="blinds(horizontal)">
                                      <p:cBhvr>
                                        <p:cTn id="187" dur="500"/>
                                        <p:tgtEl>
                                          <p:spTgt spid="118"/>
                                        </p:tgtEl>
                                      </p:cBhvr>
                                    </p:animEffect>
                                  </p:childTnLst>
                                </p:cTn>
                              </p:par>
                            </p:childTnLst>
                          </p:cTn>
                        </p:par>
                      </p:childTnLst>
                    </p:cTn>
                  </p:par>
                  <p:par>
                    <p:cTn id="188" fill="hold">
                      <p:stCondLst>
                        <p:cond delay="indefinite"/>
                      </p:stCondLst>
                      <p:childTnLst>
                        <p:par>
                          <p:cTn id="189" fill="hold">
                            <p:stCondLst>
                              <p:cond delay="0"/>
                            </p:stCondLst>
                            <p:childTnLst>
                              <p:par>
                                <p:cTn id="190" presetID="3" presetClass="entr" presetSubtype="10" fill="hold" nodeType="clickEffect">
                                  <p:stCondLst>
                                    <p:cond delay="0"/>
                                  </p:stCondLst>
                                  <p:childTnLst>
                                    <p:set>
                                      <p:cBhvr>
                                        <p:cTn id="191" dur="1" fill="hold">
                                          <p:stCondLst>
                                            <p:cond delay="0"/>
                                          </p:stCondLst>
                                        </p:cTn>
                                        <p:tgtEl>
                                          <p:spTgt spid="138"/>
                                        </p:tgtEl>
                                        <p:attrNameLst>
                                          <p:attrName>style.visibility</p:attrName>
                                        </p:attrNameLst>
                                      </p:cBhvr>
                                      <p:to>
                                        <p:strVal val="visible"/>
                                      </p:to>
                                    </p:set>
                                    <p:animEffect transition="in" filter="blinds(horizontal)">
                                      <p:cBhvr>
                                        <p:cTn id="192" dur="500"/>
                                        <p:tgtEl>
                                          <p:spTgt spid="138"/>
                                        </p:tgtEl>
                                      </p:cBhvr>
                                    </p:animEffect>
                                  </p:childTnLst>
                                </p:cTn>
                              </p:par>
                            </p:childTnLst>
                          </p:cTn>
                        </p:par>
                      </p:childTnLst>
                    </p:cTn>
                  </p:par>
                  <p:par>
                    <p:cTn id="193" fill="hold">
                      <p:stCondLst>
                        <p:cond delay="indefinite"/>
                      </p:stCondLst>
                      <p:childTnLst>
                        <p:par>
                          <p:cTn id="194" fill="hold">
                            <p:stCondLst>
                              <p:cond delay="0"/>
                            </p:stCondLst>
                            <p:childTnLst>
                              <p:par>
                                <p:cTn id="195" presetID="3" presetClass="entr" presetSubtype="10" fill="hold" nodeType="clickEffect">
                                  <p:stCondLst>
                                    <p:cond delay="0"/>
                                  </p:stCondLst>
                                  <p:childTnLst>
                                    <p:set>
                                      <p:cBhvr>
                                        <p:cTn id="196" dur="1" fill="hold">
                                          <p:stCondLst>
                                            <p:cond delay="0"/>
                                          </p:stCondLst>
                                        </p:cTn>
                                        <p:tgtEl>
                                          <p:spTgt spid="74"/>
                                        </p:tgtEl>
                                        <p:attrNameLst>
                                          <p:attrName>style.visibility</p:attrName>
                                        </p:attrNameLst>
                                      </p:cBhvr>
                                      <p:to>
                                        <p:strVal val="visible"/>
                                      </p:to>
                                    </p:set>
                                    <p:animEffect transition="in" filter="blinds(horizontal)">
                                      <p:cBhvr>
                                        <p:cTn id="197" dur="500"/>
                                        <p:tgtEl>
                                          <p:spTgt spid="74"/>
                                        </p:tgtEl>
                                      </p:cBhvr>
                                    </p:animEffect>
                                  </p:childTnLst>
                                </p:cTn>
                              </p:par>
                              <p:par>
                                <p:cTn id="198" presetID="3" presetClass="entr" presetSubtype="10" fill="hold" grpId="0" nodeType="withEffect">
                                  <p:stCondLst>
                                    <p:cond delay="0"/>
                                  </p:stCondLst>
                                  <p:childTnLst>
                                    <p:set>
                                      <p:cBhvr>
                                        <p:cTn id="199" dur="1" fill="hold">
                                          <p:stCondLst>
                                            <p:cond delay="0"/>
                                          </p:stCondLst>
                                        </p:cTn>
                                        <p:tgtEl>
                                          <p:spTgt spid="79"/>
                                        </p:tgtEl>
                                        <p:attrNameLst>
                                          <p:attrName>style.visibility</p:attrName>
                                        </p:attrNameLst>
                                      </p:cBhvr>
                                      <p:to>
                                        <p:strVal val="visible"/>
                                      </p:to>
                                    </p:set>
                                    <p:animEffect transition="in" filter="blinds(horizontal)">
                                      <p:cBhvr>
                                        <p:cTn id="200" dur="500"/>
                                        <p:tgtEl>
                                          <p:spTgt spid="79"/>
                                        </p:tgtEl>
                                      </p:cBhvr>
                                    </p:animEffect>
                                  </p:childTnLst>
                                </p:cTn>
                              </p:par>
                              <p:par>
                                <p:cTn id="201" presetID="3" presetClass="entr" presetSubtype="10" fill="hold" grpId="0" nodeType="withEffect">
                                  <p:stCondLst>
                                    <p:cond delay="0"/>
                                  </p:stCondLst>
                                  <p:childTnLst>
                                    <p:set>
                                      <p:cBhvr>
                                        <p:cTn id="202" dur="1" fill="hold">
                                          <p:stCondLst>
                                            <p:cond delay="0"/>
                                          </p:stCondLst>
                                        </p:cTn>
                                        <p:tgtEl>
                                          <p:spTgt spid="61"/>
                                        </p:tgtEl>
                                        <p:attrNameLst>
                                          <p:attrName>style.visibility</p:attrName>
                                        </p:attrNameLst>
                                      </p:cBhvr>
                                      <p:to>
                                        <p:strVal val="visible"/>
                                      </p:to>
                                    </p:set>
                                    <p:animEffect transition="in" filter="blinds(horizontal)">
                                      <p:cBhvr>
                                        <p:cTn id="203" dur="500"/>
                                        <p:tgtEl>
                                          <p:spTgt spid="61"/>
                                        </p:tgtEl>
                                      </p:cBhvr>
                                    </p:animEffect>
                                  </p:childTnLst>
                                </p:cTn>
                              </p:par>
                              <p:par>
                                <p:cTn id="204" presetID="3" presetClass="entr" presetSubtype="10" fill="hold" grpId="0" nodeType="withEffect">
                                  <p:stCondLst>
                                    <p:cond delay="0"/>
                                  </p:stCondLst>
                                  <p:childTnLst>
                                    <p:set>
                                      <p:cBhvr>
                                        <p:cTn id="205" dur="1" fill="hold">
                                          <p:stCondLst>
                                            <p:cond delay="0"/>
                                          </p:stCondLst>
                                        </p:cTn>
                                        <p:tgtEl>
                                          <p:spTgt spid="62"/>
                                        </p:tgtEl>
                                        <p:attrNameLst>
                                          <p:attrName>style.visibility</p:attrName>
                                        </p:attrNameLst>
                                      </p:cBhvr>
                                      <p:to>
                                        <p:strVal val="visible"/>
                                      </p:to>
                                    </p:set>
                                    <p:animEffect transition="in" filter="blinds(horizontal)">
                                      <p:cBhvr>
                                        <p:cTn id="206" dur="500"/>
                                        <p:tgtEl>
                                          <p:spTgt spid="62"/>
                                        </p:tgtEl>
                                      </p:cBhvr>
                                    </p:animEffect>
                                  </p:childTnLst>
                                </p:cTn>
                              </p:par>
                              <p:par>
                                <p:cTn id="207" presetID="3" presetClass="entr" presetSubtype="10" fill="hold" grpId="0" nodeType="withEffect">
                                  <p:stCondLst>
                                    <p:cond delay="0"/>
                                  </p:stCondLst>
                                  <p:childTnLst>
                                    <p:set>
                                      <p:cBhvr>
                                        <p:cTn id="208" dur="1" fill="hold">
                                          <p:stCondLst>
                                            <p:cond delay="0"/>
                                          </p:stCondLst>
                                        </p:cTn>
                                        <p:tgtEl>
                                          <p:spTgt spid="117"/>
                                        </p:tgtEl>
                                        <p:attrNameLst>
                                          <p:attrName>style.visibility</p:attrName>
                                        </p:attrNameLst>
                                      </p:cBhvr>
                                      <p:to>
                                        <p:strVal val="visible"/>
                                      </p:to>
                                    </p:set>
                                    <p:animEffect transition="in" filter="blinds(horizontal)">
                                      <p:cBhvr>
                                        <p:cTn id="209" dur="500"/>
                                        <p:tgtEl>
                                          <p:spTgt spid="117"/>
                                        </p:tgtEl>
                                      </p:cBhvr>
                                    </p:animEffect>
                                  </p:childTnLst>
                                </p:cTn>
                              </p:par>
                            </p:childTnLst>
                          </p:cTn>
                        </p:par>
                      </p:childTnLst>
                    </p:cTn>
                  </p:par>
                  <p:par>
                    <p:cTn id="210" fill="hold">
                      <p:stCondLst>
                        <p:cond delay="indefinite"/>
                      </p:stCondLst>
                      <p:childTnLst>
                        <p:par>
                          <p:cTn id="211" fill="hold">
                            <p:stCondLst>
                              <p:cond delay="0"/>
                            </p:stCondLst>
                            <p:childTnLst>
                              <p:par>
                                <p:cTn id="212" presetID="3" presetClass="entr" presetSubtype="10" fill="hold" nodeType="clickEffect">
                                  <p:stCondLst>
                                    <p:cond delay="0"/>
                                  </p:stCondLst>
                                  <p:childTnLst>
                                    <p:set>
                                      <p:cBhvr>
                                        <p:cTn id="213" dur="1" fill="hold">
                                          <p:stCondLst>
                                            <p:cond delay="0"/>
                                          </p:stCondLst>
                                        </p:cTn>
                                        <p:tgtEl>
                                          <p:spTgt spid="127"/>
                                        </p:tgtEl>
                                        <p:attrNameLst>
                                          <p:attrName>style.visibility</p:attrName>
                                        </p:attrNameLst>
                                      </p:cBhvr>
                                      <p:to>
                                        <p:strVal val="visible"/>
                                      </p:to>
                                    </p:set>
                                    <p:animEffect transition="in" filter="blinds(horizontal)">
                                      <p:cBhvr>
                                        <p:cTn id="214"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p:bldP spid="12" grpId="0"/>
      <p:bldP spid="16" grpId="0" animBg="1"/>
      <p:bldP spid="20" grpId="0"/>
      <p:bldP spid="30" grpId="0"/>
      <p:bldP spid="31" grpId="0"/>
      <p:bldP spid="59" grpId="0" animBg="1"/>
      <p:bldP spid="60" grpId="0"/>
      <p:bldP spid="61" grpId="0" animBg="1"/>
      <p:bldP spid="62" grpId="0"/>
      <p:bldP spid="63" grpId="0" animBg="1"/>
      <p:bldP spid="64" grpId="0"/>
      <p:bldP spid="65" grpId="0" animBg="1"/>
      <p:bldP spid="66" grpId="0"/>
      <p:bldP spid="67" grpId="0" animBg="1"/>
      <p:bldP spid="68" grpId="0" animBg="1"/>
      <p:bldP spid="69" grpId="0" animBg="1"/>
      <p:bldP spid="70" grpId="0" animBg="1"/>
      <p:bldP spid="78" grpId="0"/>
      <p:bldP spid="79" grpId="0"/>
      <p:bldP spid="83" grpId="0"/>
      <p:bldP spid="88" grpId="0"/>
      <p:bldP spid="89" grpId="0"/>
      <p:bldP spid="90" grpId="0"/>
      <p:bldP spid="91" grpId="0"/>
      <p:bldP spid="94" grpId="0"/>
      <p:bldP spid="97" grpId="0"/>
      <p:bldP spid="98" grpId="0"/>
      <p:bldP spid="99" grpId="0"/>
      <p:bldP spid="117" grpId="0"/>
      <p:bldP spid="118" grpId="0"/>
      <p:bldP spid="119" grpId="0"/>
      <p:bldP spid="120" grpId="0"/>
      <p:bldP spid="121" grpId="0"/>
      <p:bldP spid="122" grpId="0"/>
      <p:bldP spid="160" grpId="0"/>
      <p:bldP spid="16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Control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a:p>
        </p:txBody>
      </p:sp>
      <p:sp>
        <p:nvSpPr>
          <p:cNvPr id="4" name="Content Placeholder 3"/>
          <p:cNvSpPr>
            <a:spLocks noGrp="1"/>
          </p:cNvSpPr>
          <p:nvPr>
            <p:ph sz="quarter" idx="1"/>
          </p:nvPr>
        </p:nvSpPr>
        <p:spPr>
          <a:xfrm>
            <a:off x="304800" y="1066800"/>
            <a:ext cx="3962400" cy="5410200"/>
          </a:xfrm>
        </p:spPr>
        <p:txBody>
          <a:bodyPr>
            <a:normAutofit/>
          </a:bodyPr>
          <a:lstStyle/>
          <a:p>
            <a:pPr>
              <a:buNone/>
            </a:pPr>
            <a:r>
              <a:rPr lang="en-US" sz="2400" b="1" dirty="0" smtClean="0"/>
              <a:t>(2) ROM Implementation</a:t>
            </a:r>
          </a:p>
          <a:p>
            <a:pPr lvl="1"/>
            <a:r>
              <a:rPr lang="en-US" b="1" dirty="0" smtClean="0"/>
              <a:t>FSM design </a:t>
            </a:r>
          </a:p>
          <a:p>
            <a:pPr lvl="2"/>
            <a:r>
              <a:rPr lang="en-US" dirty="0" smtClean="0">
                <a:solidFill>
                  <a:srgbClr val="0033CC"/>
                </a:solidFill>
              </a:rPr>
              <a:t>10 inputs </a:t>
            </a:r>
          </a:p>
          <a:p>
            <a:pPr lvl="2"/>
            <a:r>
              <a:rPr lang="en-US" dirty="0" smtClean="0">
                <a:solidFill>
                  <a:srgbClr val="0033CC"/>
                </a:solidFill>
              </a:rPr>
              <a:t>20 outputs </a:t>
            </a:r>
          </a:p>
          <a:p>
            <a:pPr lvl="2"/>
            <a:r>
              <a:rPr lang="en-US" dirty="0" smtClean="0">
                <a:solidFill>
                  <a:srgbClr val="0033CC"/>
                </a:solidFill>
              </a:rPr>
              <a:t>TT size = 2</a:t>
            </a:r>
            <a:r>
              <a:rPr lang="en-US" baseline="30000" dirty="0" smtClean="0">
                <a:solidFill>
                  <a:srgbClr val="0033CC"/>
                </a:solidFill>
              </a:rPr>
              <a:t>10</a:t>
            </a:r>
            <a:r>
              <a:rPr lang="en-US" dirty="0" smtClean="0">
                <a:solidFill>
                  <a:srgbClr val="0033CC"/>
                </a:solidFill>
              </a:rPr>
              <a:t>x20 </a:t>
            </a:r>
          </a:p>
          <a:p>
            <a:pPr lvl="1"/>
            <a:r>
              <a:rPr lang="en-US" b="1" dirty="0" smtClean="0"/>
              <a:t>ROM </a:t>
            </a:r>
          </a:p>
          <a:p>
            <a:pPr lvl="2"/>
            <a:r>
              <a:rPr lang="en-US" dirty="0" smtClean="0">
                <a:solidFill>
                  <a:srgbClr val="0033CC"/>
                </a:solidFill>
              </a:rPr>
              <a:t>Can be used to implement the truth table above</a:t>
            </a:r>
          </a:p>
          <a:p>
            <a:pPr lvl="2"/>
            <a:r>
              <a:rPr lang="en-US" dirty="0" smtClean="0">
                <a:solidFill>
                  <a:srgbClr val="0033CC"/>
                </a:solidFill>
              </a:rPr>
              <a:t>Each location </a:t>
            </a:r>
            <a:r>
              <a:rPr lang="en-US" dirty="0" smtClean="0">
                <a:solidFill>
                  <a:srgbClr val="FF0000"/>
                </a:solidFill>
              </a:rPr>
              <a:t>stores</a:t>
            </a:r>
            <a:r>
              <a:rPr lang="en-US" dirty="0" smtClean="0">
                <a:solidFill>
                  <a:srgbClr val="0033CC"/>
                </a:solidFill>
              </a:rPr>
              <a:t> the </a:t>
            </a:r>
            <a:r>
              <a:rPr lang="en-US" dirty="0" smtClean="0">
                <a:solidFill>
                  <a:srgbClr val="FF0000"/>
                </a:solidFill>
              </a:rPr>
              <a:t>control signals </a:t>
            </a:r>
            <a:r>
              <a:rPr lang="en-US" dirty="0" smtClean="0">
                <a:solidFill>
                  <a:srgbClr val="0033CC"/>
                </a:solidFill>
              </a:rPr>
              <a:t>values and the next state</a:t>
            </a:r>
          </a:p>
          <a:p>
            <a:pPr lvl="2"/>
            <a:r>
              <a:rPr lang="en-US" dirty="0" smtClean="0">
                <a:solidFill>
                  <a:srgbClr val="0033CC"/>
                </a:solidFill>
              </a:rPr>
              <a:t>Each location is </a:t>
            </a:r>
            <a:r>
              <a:rPr lang="en-US" dirty="0" smtClean="0">
                <a:solidFill>
                  <a:srgbClr val="FF0000"/>
                </a:solidFill>
              </a:rPr>
              <a:t>addressable</a:t>
            </a:r>
            <a:r>
              <a:rPr lang="en-US" dirty="0" smtClean="0">
                <a:solidFill>
                  <a:srgbClr val="0033CC"/>
                </a:solidFill>
              </a:rPr>
              <a:t> by the </a:t>
            </a:r>
            <a:r>
              <a:rPr lang="en-US" dirty="0" err="1" smtClean="0">
                <a:solidFill>
                  <a:srgbClr val="FF0000"/>
                </a:solidFill>
              </a:rPr>
              <a:t>opcode</a:t>
            </a:r>
            <a:r>
              <a:rPr lang="en-US" dirty="0" smtClean="0">
                <a:solidFill>
                  <a:srgbClr val="FF0000"/>
                </a:solidFill>
              </a:rPr>
              <a:t> and next state</a:t>
            </a:r>
            <a:r>
              <a:rPr lang="en-US" dirty="0" smtClean="0">
                <a:solidFill>
                  <a:srgbClr val="0033CC"/>
                </a:solidFill>
              </a:rPr>
              <a:t> value</a:t>
            </a:r>
            <a:endParaRPr lang="en-US" sz="2800" b="1" dirty="0" smtClean="0">
              <a:solidFill>
                <a:srgbClr val="0033CC"/>
              </a:solidFill>
            </a:endParaRPr>
          </a:p>
          <a:p>
            <a:endParaRPr lang="en-US" sz="2800" b="1" dirty="0" smtClean="0"/>
          </a:p>
          <a:p>
            <a:endParaRPr lang="en-US" sz="2800" dirty="0" smtClean="0"/>
          </a:p>
        </p:txBody>
      </p:sp>
      <p:sp>
        <p:nvSpPr>
          <p:cNvPr id="6" name="Rectangle 5"/>
          <p:cNvSpPr/>
          <p:nvPr/>
        </p:nvSpPr>
        <p:spPr>
          <a:xfrm>
            <a:off x="4724400" y="1066800"/>
            <a:ext cx="2819400" cy="3886200"/>
          </a:xfrm>
          <a:prstGeom prst="rect">
            <a:avLst/>
          </a:prstGeom>
          <a:solidFill>
            <a:schemeClr val="accent6">
              <a:lumMod val="40000"/>
              <a:lumOff val="60000"/>
              <a:alpha val="64000"/>
            </a:schemeClr>
          </a:solidFill>
          <a:ln w="317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6"/>
                </a:solidFill>
              </a:rPr>
              <a:t>2</a:t>
            </a:r>
            <a:r>
              <a:rPr lang="en-US" b="1" baseline="30000" dirty="0" smtClean="0">
                <a:solidFill>
                  <a:schemeClr val="accent6"/>
                </a:solidFill>
              </a:rPr>
              <a:t>10</a:t>
            </a:r>
            <a:r>
              <a:rPr lang="en-US" b="1" dirty="0" smtClean="0">
                <a:solidFill>
                  <a:schemeClr val="accent6"/>
                </a:solidFill>
              </a:rPr>
              <a:t>x20</a:t>
            </a:r>
          </a:p>
          <a:p>
            <a:pPr algn="ctr"/>
            <a:r>
              <a:rPr lang="en-US" b="1" dirty="0" smtClean="0">
                <a:solidFill>
                  <a:schemeClr val="accent6"/>
                </a:solidFill>
              </a:rPr>
              <a:t>ROM</a:t>
            </a:r>
          </a:p>
          <a:p>
            <a:pPr algn="ctr"/>
            <a:r>
              <a:rPr lang="en-US" b="1" dirty="0" smtClean="0">
                <a:solidFill>
                  <a:schemeClr val="accent6"/>
                </a:solidFill>
              </a:rPr>
              <a:t>Control Logic</a:t>
            </a:r>
            <a:endParaRPr lang="en-US" b="1" dirty="0">
              <a:solidFill>
                <a:schemeClr val="accent6"/>
              </a:solidFill>
            </a:endParaRPr>
          </a:p>
        </p:txBody>
      </p:sp>
      <p:sp>
        <p:nvSpPr>
          <p:cNvPr id="8" name="Rectangle 7"/>
          <p:cNvSpPr/>
          <p:nvPr/>
        </p:nvSpPr>
        <p:spPr>
          <a:xfrm rot="16200000">
            <a:off x="6063734" y="2787134"/>
            <a:ext cx="2590800" cy="369332"/>
          </a:xfrm>
          <a:prstGeom prst="rect">
            <a:avLst/>
          </a:prstGeom>
        </p:spPr>
        <p:txBody>
          <a:bodyPr wrap="square">
            <a:spAutoFit/>
          </a:bodyPr>
          <a:lstStyle/>
          <a:p>
            <a:pPr algn="ctr"/>
            <a:r>
              <a:rPr lang="en-US" b="1" dirty="0" smtClean="0">
                <a:solidFill>
                  <a:schemeClr val="bg1"/>
                </a:solidFill>
              </a:rPr>
              <a:t>Data</a:t>
            </a:r>
            <a:endParaRPr lang="en-US" b="1" dirty="0">
              <a:solidFill>
                <a:schemeClr val="bg1"/>
              </a:solidFill>
            </a:endParaRPr>
          </a:p>
        </p:txBody>
      </p:sp>
      <p:sp>
        <p:nvSpPr>
          <p:cNvPr id="9" name="Rectangle 8"/>
          <p:cNvSpPr/>
          <p:nvPr/>
        </p:nvSpPr>
        <p:spPr>
          <a:xfrm>
            <a:off x="4876800" y="4583668"/>
            <a:ext cx="2590800" cy="369332"/>
          </a:xfrm>
          <a:prstGeom prst="rect">
            <a:avLst/>
          </a:prstGeom>
        </p:spPr>
        <p:txBody>
          <a:bodyPr wrap="square">
            <a:spAutoFit/>
          </a:bodyPr>
          <a:lstStyle/>
          <a:p>
            <a:pPr algn="ctr"/>
            <a:r>
              <a:rPr lang="en-US" b="1" dirty="0" smtClean="0">
                <a:solidFill>
                  <a:schemeClr val="bg1"/>
                </a:solidFill>
              </a:rPr>
              <a:t>Address</a:t>
            </a:r>
            <a:endParaRPr lang="en-US" b="1" dirty="0">
              <a:solidFill>
                <a:schemeClr val="bg1"/>
              </a:solidFill>
            </a:endParaRPr>
          </a:p>
        </p:txBody>
      </p:sp>
      <p:sp>
        <p:nvSpPr>
          <p:cNvPr id="10" name="Rectangle 9"/>
          <p:cNvSpPr/>
          <p:nvPr/>
        </p:nvSpPr>
        <p:spPr>
          <a:xfrm>
            <a:off x="6553200" y="5562600"/>
            <a:ext cx="1143000" cy="533400"/>
          </a:xfrm>
          <a:prstGeom prst="rect">
            <a:avLst/>
          </a:prstGeom>
          <a:solidFill>
            <a:srgbClr val="00B050">
              <a:alpha val="52000"/>
            </a:srgbClr>
          </a:solidFill>
          <a:ln w="222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State Register</a:t>
            </a:r>
            <a:endParaRPr lang="en-US" sz="1600" b="1" dirty="0"/>
          </a:p>
        </p:txBody>
      </p:sp>
      <p:sp>
        <p:nvSpPr>
          <p:cNvPr id="11" name="Rectangle 10"/>
          <p:cNvSpPr/>
          <p:nvPr/>
        </p:nvSpPr>
        <p:spPr>
          <a:xfrm>
            <a:off x="4724400" y="5562600"/>
            <a:ext cx="1600200" cy="304800"/>
          </a:xfrm>
          <a:prstGeom prst="rect">
            <a:avLst/>
          </a:prstGeom>
          <a:solidFill>
            <a:schemeClr val="accent1">
              <a:alpha val="58000"/>
            </a:schemeClr>
          </a:solidFill>
          <a:ln w="254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t>Opcode</a:t>
            </a:r>
            <a:endParaRPr lang="en-US" sz="1600" b="1" dirty="0"/>
          </a:p>
        </p:txBody>
      </p:sp>
      <p:sp>
        <p:nvSpPr>
          <p:cNvPr id="14" name="Rectangle 13"/>
          <p:cNvSpPr/>
          <p:nvPr/>
        </p:nvSpPr>
        <p:spPr>
          <a:xfrm>
            <a:off x="7764637" y="990600"/>
            <a:ext cx="721672" cy="261610"/>
          </a:xfrm>
          <a:prstGeom prst="rect">
            <a:avLst/>
          </a:prstGeom>
        </p:spPr>
        <p:txBody>
          <a:bodyPr wrap="none">
            <a:spAutoFit/>
          </a:bodyPr>
          <a:lstStyle/>
          <a:p>
            <a:r>
              <a:rPr lang="en-US" sz="1100" dirty="0" err="1" smtClean="0">
                <a:solidFill>
                  <a:srgbClr val="FF0000"/>
                </a:solidFill>
              </a:rPr>
              <a:t>PCWrite</a:t>
            </a:r>
            <a:endParaRPr lang="en-US" sz="1100" dirty="0"/>
          </a:p>
        </p:txBody>
      </p:sp>
      <p:cxnSp>
        <p:nvCxnSpPr>
          <p:cNvPr id="16" name="Straight Connector 15"/>
          <p:cNvCxnSpPr/>
          <p:nvPr/>
        </p:nvCxnSpPr>
        <p:spPr>
          <a:xfrm>
            <a:off x="7543800" y="121920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620000" y="1186190"/>
            <a:ext cx="1066318" cy="261610"/>
          </a:xfrm>
          <a:prstGeom prst="rect">
            <a:avLst/>
          </a:prstGeom>
        </p:spPr>
        <p:txBody>
          <a:bodyPr wrap="none">
            <a:spAutoFit/>
          </a:bodyPr>
          <a:lstStyle/>
          <a:p>
            <a:r>
              <a:rPr lang="en-US" sz="1100" dirty="0" err="1" smtClean="0">
                <a:solidFill>
                  <a:srgbClr val="FF0000"/>
                </a:solidFill>
              </a:rPr>
              <a:t>PCWriteCond</a:t>
            </a:r>
            <a:endParaRPr lang="en-US" sz="1100" dirty="0"/>
          </a:p>
        </p:txBody>
      </p:sp>
      <p:cxnSp>
        <p:nvCxnSpPr>
          <p:cNvPr id="19" name="Straight Connector 18"/>
          <p:cNvCxnSpPr/>
          <p:nvPr/>
        </p:nvCxnSpPr>
        <p:spPr>
          <a:xfrm>
            <a:off x="7543800" y="14147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907190" y="1371600"/>
            <a:ext cx="474810" cy="261610"/>
          </a:xfrm>
          <a:prstGeom prst="rect">
            <a:avLst/>
          </a:prstGeom>
        </p:spPr>
        <p:txBody>
          <a:bodyPr wrap="none">
            <a:spAutoFit/>
          </a:bodyPr>
          <a:lstStyle/>
          <a:p>
            <a:r>
              <a:rPr lang="en-US" sz="1100" dirty="0" err="1" smtClean="0">
                <a:solidFill>
                  <a:srgbClr val="FF0000"/>
                </a:solidFill>
              </a:rPr>
              <a:t>IorD</a:t>
            </a:r>
            <a:endParaRPr lang="en-US" sz="1100" dirty="0"/>
          </a:p>
        </p:txBody>
      </p:sp>
      <p:cxnSp>
        <p:nvCxnSpPr>
          <p:cNvPr id="21" name="Straight Connector 20"/>
          <p:cNvCxnSpPr/>
          <p:nvPr/>
        </p:nvCxnSpPr>
        <p:spPr>
          <a:xfrm>
            <a:off x="7543800" y="160020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781527" y="1600200"/>
            <a:ext cx="829073" cy="261610"/>
          </a:xfrm>
          <a:prstGeom prst="rect">
            <a:avLst/>
          </a:prstGeom>
        </p:spPr>
        <p:txBody>
          <a:bodyPr wrap="none">
            <a:spAutoFit/>
          </a:bodyPr>
          <a:lstStyle/>
          <a:p>
            <a:r>
              <a:rPr lang="en-US" sz="1100" dirty="0" err="1" smtClean="0">
                <a:solidFill>
                  <a:srgbClr val="FF0000"/>
                </a:solidFill>
              </a:rPr>
              <a:t>MemRead</a:t>
            </a:r>
            <a:endParaRPr lang="en-US" sz="1100" dirty="0"/>
          </a:p>
        </p:txBody>
      </p:sp>
      <p:cxnSp>
        <p:nvCxnSpPr>
          <p:cNvPr id="23" name="Straight Connector 22"/>
          <p:cNvCxnSpPr/>
          <p:nvPr/>
        </p:nvCxnSpPr>
        <p:spPr>
          <a:xfrm>
            <a:off x="7543800" y="1827212"/>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764637" y="1795790"/>
            <a:ext cx="862737" cy="261610"/>
          </a:xfrm>
          <a:prstGeom prst="rect">
            <a:avLst/>
          </a:prstGeom>
        </p:spPr>
        <p:txBody>
          <a:bodyPr wrap="none">
            <a:spAutoFit/>
          </a:bodyPr>
          <a:lstStyle/>
          <a:p>
            <a:r>
              <a:rPr lang="en-US" sz="1100" dirty="0" err="1" smtClean="0">
                <a:solidFill>
                  <a:srgbClr val="FF0000"/>
                </a:solidFill>
              </a:rPr>
              <a:t>MemWrite</a:t>
            </a:r>
            <a:endParaRPr lang="en-US" sz="1100" dirty="0"/>
          </a:p>
        </p:txBody>
      </p:sp>
      <p:cxnSp>
        <p:nvCxnSpPr>
          <p:cNvPr id="25" name="Straight Connector 24"/>
          <p:cNvCxnSpPr/>
          <p:nvPr/>
        </p:nvCxnSpPr>
        <p:spPr>
          <a:xfrm>
            <a:off x="7543800" y="20243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7848600" y="2024390"/>
            <a:ext cx="679994" cy="261610"/>
          </a:xfrm>
          <a:prstGeom prst="rect">
            <a:avLst/>
          </a:prstGeom>
        </p:spPr>
        <p:txBody>
          <a:bodyPr wrap="none">
            <a:spAutoFit/>
          </a:bodyPr>
          <a:lstStyle/>
          <a:p>
            <a:r>
              <a:rPr lang="en-US" sz="1100" dirty="0" err="1" smtClean="0">
                <a:solidFill>
                  <a:srgbClr val="FF0000"/>
                </a:solidFill>
              </a:rPr>
              <a:t>IRWrite</a:t>
            </a:r>
            <a:endParaRPr lang="en-US" sz="1100" dirty="0"/>
          </a:p>
        </p:txBody>
      </p:sp>
      <p:cxnSp>
        <p:nvCxnSpPr>
          <p:cNvPr id="27" name="Straight Connector 26"/>
          <p:cNvCxnSpPr/>
          <p:nvPr/>
        </p:nvCxnSpPr>
        <p:spPr>
          <a:xfrm>
            <a:off x="7543800" y="22529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7696200" y="2252990"/>
            <a:ext cx="914033" cy="261610"/>
          </a:xfrm>
          <a:prstGeom prst="rect">
            <a:avLst/>
          </a:prstGeom>
        </p:spPr>
        <p:txBody>
          <a:bodyPr wrap="none">
            <a:spAutoFit/>
          </a:bodyPr>
          <a:lstStyle/>
          <a:p>
            <a:r>
              <a:rPr lang="en-US" sz="1100" dirty="0" err="1" smtClean="0">
                <a:solidFill>
                  <a:srgbClr val="FF0000"/>
                </a:solidFill>
              </a:rPr>
              <a:t>MemToReg</a:t>
            </a:r>
            <a:endParaRPr lang="en-US" sz="1100" dirty="0"/>
          </a:p>
        </p:txBody>
      </p:sp>
      <p:cxnSp>
        <p:nvCxnSpPr>
          <p:cNvPr id="29" name="Straight Connector 28"/>
          <p:cNvCxnSpPr/>
          <p:nvPr/>
        </p:nvCxnSpPr>
        <p:spPr>
          <a:xfrm>
            <a:off x="7543800" y="24815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7924800" y="2481590"/>
            <a:ext cx="561372" cy="261610"/>
          </a:xfrm>
          <a:prstGeom prst="rect">
            <a:avLst/>
          </a:prstGeom>
        </p:spPr>
        <p:txBody>
          <a:bodyPr wrap="none">
            <a:spAutoFit/>
          </a:bodyPr>
          <a:lstStyle/>
          <a:p>
            <a:r>
              <a:rPr lang="en-US" sz="1100" dirty="0" err="1" smtClean="0">
                <a:solidFill>
                  <a:srgbClr val="FF0000"/>
                </a:solidFill>
              </a:rPr>
              <a:t>PCSrc</a:t>
            </a:r>
            <a:endParaRPr lang="en-US" sz="1100" dirty="0"/>
          </a:p>
        </p:txBody>
      </p:sp>
      <p:cxnSp>
        <p:nvCxnSpPr>
          <p:cNvPr id="31" name="Straight Connector 30"/>
          <p:cNvCxnSpPr/>
          <p:nvPr/>
        </p:nvCxnSpPr>
        <p:spPr>
          <a:xfrm>
            <a:off x="7543800" y="2710190"/>
            <a:ext cx="1143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7848600" y="2710190"/>
            <a:ext cx="684803" cy="261610"/>
          </a:xfrm>
          <a:prstGeom prst="rect">
            <a:avLst/>
          </a:prstGeom>
        </p:spPr>
        <p:txBody>
          <a:bodyPr wrap="none">
            <a:spAutoFit/>
          </a:bodyPr>
          <a:lstStyle/>
          <a:p>
            <a:r>
              <a:rPr lang="en-US" sz="1100" dirty="0" err="1" smtClean="0">
                <a:solidFill>
                  <a:srgbClr val="FF0000"/>
                </a:solidFill>
              </a:rPr>
              <a:t>ALUOp</a:t>
            </a:r>
            <a:endParaRPr lang="en-US" sz="1100" dirty="0"/>
          </a:p>
        </p:txBody>
      </p:sp>
      <p:cxnSp>
        <p:nvCxnSpPr>
          <p:cNvPr id="33" name="Straight Connector 32"/>
          <p:cNvCxnSpPr/>
          <p:nvPr/>
        </p:nvCxnSpPr>
        <p:spPr>
          <a:xfrm>
            <a:off x="7543800" y="2938790"/>
            <a:ext cx="1143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7842441" y="2938790"/>
            <a:ext cx="768159" cy="261610"/>
          </a:xfrm>
          <a:prstGeom prst="rect">
            <a:avLst/>
          </a:prstGeom>
        </p:spPr>
        <p:txBody>
          <a:bodyPr wrap="none">
            <a:spAutoFit/>
          </a:bodyPr>
          <a:lstStyle/>
          <a:p>
            <a:r>
              <a:rPr lang="en-US" sz="1100" dirty="0" err="1" smtClean="0">
                <a:solidFill>
                  <a:srgbClr val="FF0000"/>
                </a:solidFill>
              </a:rPr>
              <a:t>ALUSrcB</a:t>
            </a:r>
            <a:endParaRPr lang="en-US" sz="1100" dirty="0"/>
          </a:p>
        </p:txBody>
      </p:sp>
      <p:cxnSp>
        <p:nvCxnSpPr>
          <p:cNvPr id="35" name="Straight Connector 34"/>
          <p:cNvCxnSpPr/>
          <p:nvPr/>
        </p:nvCxnSpPr>
        <p:spPr>
          <a:xfrm>
            <a:off x="7543800" y="3167390"/>
            <a:ext cx="1143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7819999" y="3167390"/>
            <a:ext cx="790601" cy="261610"/>
          </a:xfrm>
          <a:prstGeom prst="rect">
            <a:avLst/>
          </a:prstGeom>
        </p:spPr>
        <p:txBody>
          <a:bodyPr wrap="none">
            <a:spAutoFit/>
          </a:bodyPr>
          <a:lstStyle/>
          <a:p>
            <a:r>
              <a:rPr lang="en-US" sz="1100" dirty="0" err="1" smtClean="0">
                <a:solidFill>
                  <a:srgbClr val="FF0000"/>
                </a:solidFill>
              </a:rPr>
              <a:t>ALUSrcA</a:t>
            </a:r>
            <a:endParaRPr lang="en-US" sz="1100" dirty="0"/>
          </a:p>
        </p:txBody>
      </p:sp>
      <p:cxnSp>
        <p:nvCxnSpPr>
          <p:cNvPr id="37" name="Straight Connector 36"/>
          <p:cNvCxnSpPr/>
          <p:nvPr/>
        </p:nvCxnSpPr>
        <p:spPr>
          <a:xfrm>
            <a:off x="7543800" y="33959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7832823" y="3352800"/>
            <a:ext cx="777777" cy="261610"/>
          </a:xfrm>
          <a:prstGeom prst="rect">
            <a:avLst/>
          </a:prstGeom>
        </p:spPr>
        <p:txBody>
          <a:bodyPr wrap="none">
            <a:spAutoFit/>
          </a:bodyPr>
          <a:lstStyle/>
          <a:p>
            <a:r>
              <a:rPr lang="en-US" sz="1100" dirty="0" err="1" smtClean="0">
                <a:solidFill>
                  <a:srgbClr val="FF0000"/>
                </a:solidFill>
              </a:rPr>
              <a:t>RegWrite</a:t>
            </a:r>
            <a:endParaRPr lang="en-US" sz="1100" dirty="0"/>
          </a:p>
        </p:txBody>
      </p:sp>
      <p:cxnSp>
        <p:nvCxnSpPr>
          <p:cNvPr id="39" name="Straight Connector 38"/>
          <p:cNvCxnSpPr/>
          <p:nvPr/>
        </p:nvCxnSpPr>
        <p:spPr>
          <a:xfrm>
            <a:off x="7543800" y="358140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7894481" y="3548390"/>
            <a:ext cx="639919" cy="261610"/>
          </a:xfrm>
          <a:prstGeom prst="rect">
            <a:avLst/>
          </a:prstGeom>
        </p:spPr>
        <p:txBody>
          <a:bodyPr wrap="none">
            <a:spAutoFit/>
          </a:bodyPr>
          <a:lstStyle/>
          <a:p>
            <a:r>
              <a:rPr lang="en-US" sz="1100" dirty="0" err="1" smtClean="0">
                <a:solidFill>
                  <a:srgbClr val="FF0000"/>
                </a:solidFill>
              </a:rPr>
              <a:t>RegDst</a:t>
            </a:r>
            <a:endParaRPr lang="en-US" sz="1100" dirty="0"/>
          </a:p>
        </p:txBody>
      </p:sp>
      <p:cxnSp>
        <p:nvCxnSpPr>
          <p:cNvPr id="41" name="Straight Connector 40"/>
          <p:cNvCxnSpPr/>
          <p:nvPr/>
        </p:nvCxnSpPr>
        <p:spPr>
          <a:xfrm>
            <a:off x="7543800" y="37769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flipH="1" flipV="1">
            <a:off x="4572000" y="5257800"/>
            <a:ext cx="609600" cy="1588"/>
          </a:xfrm>
          <a:prstGeom prst="straightConnector1">
            <a:avLst/>
          </a:prstGeom>
          <a:ln w="15875">
            <a:solidFill>
              <a:srgbClr val="0033CC"/>
            </a:solidFill>
            <a:tailEnd type="triangle" w="lg" len="lg"/>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rot="16200000">
            <a:off x="4498972" y="5181600"/>
            <a:ext cx="494046" cy="261610"/>
          </a:xfrm>
          <a:prstGeom prst="rect">
            <a:avLst/>
          </a:prstGeom>
        </p:spPr>
        <p:txBody>
          <a:bodyPr wrap="none">
            <a:spAutoFit/>
          </a:bodyPr>
          <a:lstStyle/>
          <a:p>
            <a:r>
              <a:rPr lang="en-US" sz="1100" b="1" dirty="0" smtClean="0">
                <a:solidFill>
                  <a:srgbClr val="0033CC"/>
                </a:solidFill>
              </a:rPr>
              <a:t>Op5 </a:t>
            </a:r>
            <a:endParaRPr lang="en-US" sz="1100" b="1" dirty="0">
              <a:solidFill>
                <a:srgbClr val="0033CC"/>
              </a:solidFill>
            </a:endParaRPr>
          </a:p>
        </p:txBody>
      </p:sp>
      <p:cxnSp>
        <p:nvCxnSpPr>
          <p:cNvPr id="45" name="Straight Arrow Connector 44"/>
          <p:cNvCxnSpPr/>
          <p:nvPr/>
        </p:nvCxnSpPr>
        <p:spPr>
          <a:xfrm rot="5400000" flipH="1" flipV="1">
            <a:off x="4833610" y="5257006"/>
            <a:ext cx="609600" cy="1588"/>
          </a:xfrm>
          <a:prstGeom prst="straightConnector1">
            <a:avLst/>
          </a:prstGeom>
          <a:ln w="15875">
            <a:solidFill>
              <a:srgbClr val="0033CC"/>
            </a:solidFill>
            <a:tailEnd type="triangle" w="lg" len="lg"/>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rot="16200000">
            <a:off x="4760582" y="5180806"/>
            <a:ext cx="494046" cy="261610"/>
          </a:xfrm>
          <a:prstGeom prst="rect">
            <a:avLst/>
          </a:prstGeom>
        </p:spPr>
        <p:txBody>
          <a:bodyPr wrap="none">
            <a:spAutoFit/>
          </a:bodyPr>
          <a:lstStyle/>
          <a:p>
            <a:r>
              <a:rPr lang="en-US" sz="1100" b="1" dirty="0" smtClean="0">
                <a:solidFill>
                  <a:srgbClr val="0033CC"/>
                </a:solidFill>
              </a:rPr>
              <a:t>Op4 </a:t>
            </a:r>
            <a:endParaRPr lang="en-US" sz="1100" b="1" dirty="0">
              <a:solidFill>
                <a:srgbClr val="0033CC"/>
              </a:solidFill>
            </a:endParaRPr>
          </a:p>
        </p:txBody>
      </p:sp>
      <p:cxnSp>
        <p:nvCxnSpPr>
          <p:cNvPr id="47" name="Straight Arrow Connector 46"/>
          <p:cNvCxnSpPr/>
          <p:nvPr/>
        </p:nvCxnSpPr>
        <p:spPr>
          <a:xfrm rot="5400000" flipH="1" flipV="1">
            <a:off x="5071596" y="5257800"/>
            <a:ext cx="609600" cy="1588"/>
          </a:xfrm>
          <a:prstGeom prst="straightConnector1">
            <a:avLst/>
          </a:prstGeom>
          <a:ln w="15875">
            <a:solidFill>
              <a:srgbClr val="0033CC"/>
            </a:solidFill>
            <a:tailEnd type="triangle" w="lg" len="lg"/>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rot="16200000">
            <a:off x="4998568" y="5181600"/>
            <a:ext cx="494046" cy="261610"/>
          </a:xfrm>
          <a:prstGeom prst="rect">
            <a:avLst/>
          </a:prstGeom>
        </p:spPr>
        <p:txBody>
          <a:bodyPr wrap="none">
            <a:spAutoFit/>
          </a:bodyPr>
          <a:lstStyle/>
          <a:p>
            <a:r>
              <a:rPr lang="en-US" sz="1100" b="1" dirty="0" smtClean="0">
                <a:solidFill>
                  <a:srgbClr val="0033CC"/>
                </a:solidFill>
              </a:rPr>
              <a:t>Op3 </a:t>
            </a:r>
            <a:endParaRPr lang="en-US" sz="1100" b="1" dirty="0">
              <a:solidFill>
                <a:srgbClr val="0033CC"/>
              </a:solidFill>
            </a:endParaRPr>
          </a:p>
        </p:txBody>
      </p:sp>
      <p:cxnSp>
        <p:nvCxnSpPr>
          <p:cNvPr id="49" name="Straight Arrow Connector 48"/>
          <p:cNvCxnSpPr/>
          <p:nvPr/>
        </p:nvCxnSpPr>
        <p:spPr>
          <a:xfrm rot="5400000" flipH="1" flipV="1">
            <a:off x="5333206" y="5257006"/>
            <a:ext cx="609600" cy="1588"/>
          </a:xfrm>
          <a:prstGeom prst="straightConnector1">
            <a:avLst/>
          </a:prstGeom>
          <a:ln w="15875">
            <a:solidFill>
              <a:srgbClr val="0033CC"/>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rot="16200000">
            <a:off x="5293982" y="5180806"/>
            <a:ext cx="494046" cy="261610"/>
          </a:xfrm>
          <a:prstGeom prst="rect">
            <a:avLst/>
          </a:prstGeom>
        </p:spPr>
        <p:txBody>
          <a:bodyPr wrap="none">
            <a:spAutoFit/>
          </a:bodyPr>
          <a:lstStyle/>
          <a:p>
            <a:r>
              <a:rPr lang="en-US" sz="1100" b="1" dirty="0" smtClean="0">
                <a:solidFill>
                  <a:srgbClr val="0033CC"/>
                </a:solidFill>
              </a:rPr>
              <a:t>Op2 </a:t>
            </a:r>
            <a:endParaRPr lang="en-US" sz="1100" b="1" dirty="0">
              <a:solidFill>
                <a:srgbClr val="0033CC"/>
              </a:solidFill>
            </a:endParaRPr>
          </a:p>
        </p:txBody>
      </p:sp>
      <p:cxnSp>
        <p:nvCxnSpPr>
          <p:cNvPr id="51" name="Straight Arrow Connector 50"/>
          <p:cNvCxnSpPr/>
          <p:nvPr/>
        </p:nvCxnSpPr>
        <p:spPr>
          <a:xfrm rot="5400000" flipH="1" flipV="1">
            <a:off x="5562600" y="5257006"/>
            <a:ext cx="609600" cy="1588"/>
          </a:xfrm>
          <a:prstGeom prst="straightConnector1">
            <a:avLst/>
          </a:prstGeom>
          <a:ln w="15875">
            <a:solidFill>
              <a:srgbClr val="0033CC"/>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5400000" flipH="1" flipV="1">
            <a:off x="5791994" y="5257006"/>
            <a:ext cx="609600" cy="1588"/>
          </a:xfrm>
          <a:prstGeom prst="straightConnector1">
            <a:avLst/>
          </a:prstGeom>
          <a:ln w="15875">
            <a:solidFill>
              <a:srgbClr val="0033CC"/>
            </a:solidFill>
            <a:tailEnd type="triangle" w="lg" len="lg"/>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rot="16200000">
            <a:off x="5540215" y="5202405"/>
            <a:ext cx="458780" cy="261610"/>
          </a:xfrm>
          <a:prstGeom prst="rect">
            <a:avLst/>
          </a:prstGeom>
        </p:spPr>
        <p:txBody>
          <a:bodyPr wrap="none">
            <a:spAutoFit/>
          </a:bodyPr>
          <a:lstStyle/>
          <a:p>
            <a:r>
              <a:rPr lang="en-US" sz="1100" b="1" dirty="0" smtClean="0">
                <a:solidFill>
                  <a:srgbClr val="0033CC"/>
                </a:solidFill>
              </a:rPr>
              <a:t>Op1</a:t>
            </a:r>
            <a:endParaRPr lang="en-US" sz="1100" b="1" dirty="0">
              <a:solidFill>
                <a:srgbClr val="0033CC"/>
              </a:solidFill>
            </a:endParaRPr>
          </a:p>
        </p:txBody>
      </p:sp>
      <p:sp>
        <p:nvSpPr>
          <p:cNvPr id="58" name="Rectangle 57"/>
          <p:cNvSpPr/>
          <p:nvPr/>
        </p:nvSpPr>
        <p:spPr>
          <a:xfrm rot="16200000">
            <a:off x="5768815" y="5203985"/>
            <a:ext cx="458780" cy="261610"/>
          </a:xfrm>
          <a:prstGeom prst="rect">
            <a:avLst/>
          </a:prstGeom>
        </p:spPr>
        <p:txBody>
          <a:bodyPr wrap="none">
            <a:spAutoFit/>
          </a:bodyPr>
          <a:lstStyle/>
          <a:p>
            <a:r>
              <a:rPr lang="en-US" sz="1100" b="1" dirty="0" smtClean="0">
                <a:solidFill>
                  <a:srgbClr val="0033CC"/>
                </a:solidFill>
              </a:rPr>
              <a:t>Op0</a:t>
            </a:r>
            <a:endParaRPr lang="en-US" sz="1100" b="1" dirty="0">
              <a:solidFill>
                <a:srgbClr val="0033CC"/>
              </a:solidFill>
            </a:endParaRPr>
          </a:p>
        </p:txBody>
      </p:sp>
      <p:cxnSp>
        <p:nvCxnSpPr>
          <p:cNvPr id="59" name="Straight Arrow Connector 58"/>
          <p:cNvCxnSpPr/>
          <p:nvPr/>
        </p:nvCxnSpPr>
        <p:spPr>
          <a:xfrm rot="5400000" flipH="1" flipV="1">
            <a:off x="6443196" y="5257800"/>
            <a:ext cx="609600" cy="1588"/>
          </a:xfrm>
          <a:prstGeom prst="straightConnector1">
            <a:avLst/>
          </a:prstGeom>
          <a:ln w="15875">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rot="16200000">
            <a:off x="6428678" y="5181600"/>
            <a:ext cx="377026" cy="261610"/>
          </a:xfrm>
          <a:prstGeom prst="rect">
            <a:avLst/>
          </a:prstGeom>
        </p:spPr>
        <p:txBody>
          <a:bodyPr wrap="none">
            <a:spAutoFit/>
          </a:bodyPr>
          <a:lstStyle/>
          <a:p>
            <a:r>
              <a:rPr lang="en-US" sz="1100" b="1" dirty="0" smtClean="0">
                <a:solidFill>
                  <a:srgbClr val="00B050"/>
                </a:solidFill>
              </a:rPr>
              <a:t>S3 </a:t>
            </a:r>
            <a:endParaRPr lang="en-US" sz="1100" b="1" dirty="0">
              <a:solidFill>
                <a:srgbClr val="00B050"/>
              </a:solidFill>
            </a:endParaRPr>
          </a:p>
        </p:txBody>
      </p:sp>
      <p:cxnSp>
        <p:nvCxnSpPr>
          <p:cNvPr id="61" name="Straight Arrow Connector 60"/>
          <p:cNvCxnSpPr/>
          <p:nvPr/>
        </p:nvCxnSpPr>
        <p:spPr>
          <a:xfrm rot="5400000" flipH="1" flipV="1">
            <a:off x="6704806" y="5257006"/>
            <a:ext cx="609600" cy="1588"/>
          </a:xfrm>
          <a:prstGeom prst="straightConnector1">
            <a:avLst/>
          </a:prstGeom>
          <a:ln w="15875">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rot="16200000">
            <a:off x="6724092" y="5180806"/>
            <a:ext cx="377026" cy="261610"/>
          </a:xfrm>
          <a:prstGeom prst="rect">
            <a:avLst/>
          </a:prstGeom>
        </p:spPr>
        <p:txBody>
          <a:bodyPr wrap="none">
            <a:spAutoFit/>
          </a:bodyPr>
          <a:lstStyle/>
          <a:p>
            <a:r>
              <a:rPr lang="en-US" sz="1100" b="1" dirty="0" smtClean="0">
                <a:solidFill>
                  <a:srgbClr val="00B050"/>
                </a:solidFill>
              </a:rPr>
              <a:t>S2 </a:t>
            </a:r>
            <a:endParaRPr lang="en-US" sz="1100" b="1" dirty="0">
              <a:solidFill>
                <a:srgbClr val="00B050"/>
              </a:solidFill>
            </a:endParaRPr>
          </a:p>
        </p:txBody>
      </p:sp>
      <p:cxnSp>
        <p:nvCxnSpPr>
          <p:cNvPr id="63" name="Straight Arrow Connector 62"/>
          <p:cNvCxnSpPr/>
          <p:nvPr/>
        </p:nvCxnSpPr>
        <p:spPr>
          <a:xfrm rot="5400000" flipH="1" flipV="1">
            <a:off x="6934200" y="5257006"/>
            <a:ext cx="609600" cy="1588"/>
          </a:xfrm>
          <a:prstGeom prst="straightConnector1">
            <a:avLst/>
          </a:prstGeom>
          <a:ln w="15875">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flipH="1" flipV="1">
            <a:off x="7163594" y="5257006"/>
            <a:ext cx="609600" cy="1588"/>
          </a:xfrm>
          <a:prstGeom prst="straightConnector1">
            <a:avLst/>
          </a:prstGeom>
          <a:ln w="15875">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rot="16200000">
            <a:off x="6970325" y="5184715"/>
            <a:ext cx="341760" cy="261610"/>
          </a:xfrm>
          <a:prstGeom prst="rect">
            <a:avLst/>
          </a:prstGeom>
        </p:spPr>
        <p:txBody>
          <a:bodyPr wrap="none">
            <a:spAutoFit/>
          </a:bodyPr>
          <a:lstStyle/>
          <a:p>
            <a:r>
              <a:rPr lang="en-US" sz="1100" b="1" dirty="0" smtClean="0">
                <a:solidFill>
                  <a:srgbClr val="00B050"/>
                </a:solidFill>
              </a:rPr>
              <a:t>S1</a:t>
            </a:r>
            <a:endParaRPr lang="en-US" sz="1100" b="1" dirty="0">
              <a:solidFill>
                <a:srgbClr val="00B050"/>
              </a:solidFill>
            </a:endParaRPr>
          </a:p>
        </p:txBody>
      </p:sp>
      <p:sp>
        <p:nvSpPr>
          <p:cNvPr id="66" name="Rectangle 65"/>
          <p:cNvSpPr/>
          <p:nvPr/>
        </p:nvSpPr>
        <p:spPr>
          <a:xfrm rot="16200000">
            <a:off x="7198925" y="5184715"/>
            <a:ext cx="341760" cy="261610"/>
          </a:xfrm>
          <a:prstGeom prst="rect">
            <a:avLst/>
          </a:prstGeom>
        </p:spPr>
        <p:txBody>
          <a:bodyPr wrap="none">
            <a:spAutoFit/>
          </a:bodyPr>
          <a:lstStyle/>
          <a:p>
            <a:r>
              <a:rPr lang="en-US" sz="1100" b="1" dirty="0" smtClean="0">
                <a:solidFill>
                  <a:srgbClr val="00B050"/>
                </a:solidFill>
              </a:rPr>
              <a:t>S0</a:t>
            </a:r>
            <a:endParaRPr lang="en-US" sz="1100" b="1" dirty="0">
              <a:solidFill>
                <a:srgbClr val="00B050"/>
              </a:solidFill>
            </a:endParaRPr>
          </a:p>
        </p:txBody>
      </p:sp>
      <p:cxnSp>
        <p:nvCxnSpPr>
          <p:cNvPr id="68" name="Straight Connector 67"/>
          <p:cNvCxnSpPr/>
          <p:nvPr/>
        </p:nvCxnSpPr>
        <p:spPr>
          <a:xfrm>
            <a:off x="7543800" y="4724400"/>
            <a:ext cx="3810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7162800" y="5486400"/>
            <a:ext cx="15240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0800000">
            <a:off x="7467600" y="6248400"/>
            <a:ext cx="4572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flipH="1" flipV="1">
            <a:off x="7391400" y="6172200"/>
            <a:ext cx="152400" cy="1588"/>
          </a:xfrm>
          <a:prstGeom prst="line">
            <a:avLst/>
          </a:prstGeom>
          <a:ln w="19050">
            <a:solidFill>
              <a:srgbClr val="00B05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7543800" y="4494212"/>
            <a:ext cx="5334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7124700" y="5448300"/>
            <a:ext cx="19050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10800000">
            <a:off x="7239000" y="6400800"/>
            <a:ext cx="8382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flipH="1" flipV="1">
            <a:off x="7086600" y="6248400"/>
            <a:ext cx="304800" cy="1588"/>
          </a:xfrm>
          <a:prstGeom prst="line">
            <a:avLst/>
          </a:prstGeom>
          <a:ln w="19050">
            <a:solidFill>
              <a:srgbClr val="00B05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7543800" y="4267200"/>
            <a:ext cx="7620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7162800" y="5410200"/>
            <a:ext cx="22860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10800000">
            <a:off x="7010400" y="6553200"/>
            <a:ext cx="12954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rot="5400000" flipH="1" flipV="1">
            <a:off x="6781800" y="6324600"/>
            <a:ext cx="457200" cy="1588"/>
          </a:xfrm>
          <a:prstGeom prst="line">
            <a:avLst/>
          </a:prstGeom>
          <a:ln w="19050">
            <a:solidFill>
              <a:srgbClr val="00B05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7543800" y="4038600"/>
            <a:ext cx="9144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5400000">
            <a:off x="7124700" y="5372100"/>
            <a:ext cx="26670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10800000">
            <a:off x="6781800" y="6705600"/>
            <a:ext cx="1676400" cy="15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flipH="1" flipV="1">
            <a:off x="6477000" y="6400800"/>
            <a:ext cx="609600" cy="1588"/>
          </a:xfrm>
          <a:prstGeom prst="straightConnector1">
            <a:avLst/>
          </a:prstGeom>
          <a:ln w="19050">
            <a:solidFill>
              <a:srgbClr val="00B050"/>
            </a:solidFill>
            <a:tailEnd type="triangle" w="med" len="med"/>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7543800" y="4495800"/>
            <a:ext cx="458780" cy="261610"/>
          </a:xfrm>
          <a:prstGeom prst="rect">
            <a:avLst/>
          </a:prstGeom>
        </p:spPr>
        <p:txBody>
          <a:bodyPr wrap="none">
            <a:spAutoFit/>
          </a:bodyPr>
          <a:lstStyle/>
          <a:p>
            <a:r>
              <a:rPr lang="en-US" sz="1100" b="1" dirty="0" smtClean="0">
                <a:solidFill>
                  <a:srgbClr val="00B050"/>
                </a:solidFill>
              </a:rPr>
              <a:t>NS0</a:t>
            </a:r>
            <a:endParaRPr lang="en-US" sz="1100" b="1" dirty="0">
              <a:solidFill>
                <a:srgbClr val="00B050"/>
              </a:solidFill>
            </a:endParaRPr>
          </a:p>
        </p:txBody>
      </p:sp>
      <p:sp>
        <p:nvSpPr>
          <p:cNvPr id="103" name="Rectangle 102"/>
          <p:cNvSpPr/>
          <p:nvPr/>
        </p:nvSpPr>
        <p:spPr>
          <a:xfrm>
            <a:off x="7543800" y="4267200"/>
            <a:ext cx="458780" cy="261610"/>
          </a:xfrm>
          <a:prstGeom prst="rect">
            <a:avLst/>
          </a:prstGeom>
        </p:spPr>
        <p:txBody>
          <a:bodyPr wrap="none">
            <a:spAutoFit/>
          </a:bodyPr>
          <a:lstStyle/>
          <a:p>
            <a:r>
              <a:rPr lang="en-US" sz="1100" b="1" dirty="0" smtClean="0">
                <a:solidFill>
                  <a:srgbClr val="00B050"/>
                </a:solidFill>
              </a:rPr>
              <a:t>NS1</a:t>
            </a:r>
            <a:endParaRPr lang="en-US" sz="1100" b="1" dirty="0">
              <a:solidFill>
                <a:srgbClr val="00B050"/>
              </a:solidFill>
            </a:endParaRPr>
          </a:p>
        </p:txBody>
      </p:sp>
      <p:sp>
        <p:nvSpPr>
          <p:cNvPr id="104" name="Rectangle 103"/>
          <p:cNvSpPr/>
          <p:nvPr/>
        </p:nvSpPr>
        <p:spPr>
          <a:xfrm>
            <a:off x="7543800" y="4038600"/>
            <a:ext cx="458780" cy="261610"/>
          </a:xfrm>
          <a:prstGeom prst="rect">
            <a:avLst/>
          </a:prstGeom>
        </p:spPr>
        <p:txBody>
          <a:bodyPr wrap="none">
            <a:spAutoFit/>
          </a:bodyPr>
          <a:lstStyle/>
          <a:p>
            <a:r>
              <a:rPr lang="en-US" sz="1100" b="1" dirty="0" smtClean="0">
                <a:solidFill>
                  <a:srgbClr val="00B050"/>
                </a:solidFill>
              </a:rPr>
              <a:t>NS2</a:t>
            </a:r>
            <a:endParaRPr lang="en-US" sz="1100" b="1" dirty="0">
              <a:solidFill>
                <a:srgbClr val="00B050"/>
              </a:solidFill>
            </a:endParaRPr>
          </a:p>
        </p:txBody>
      </p:sp>
      <p:sp>
        <p:nvSpPr>
          <p:cNvPr id="105" name="Rectangle 104"/>
          <p:cNvSpPr/>
          <p:nvPr/>
        </p:nvSpPr>
        <p:spPr>
          <a:xfrm>
            <a:off x="7543800" y="3810000"/>
            <a:ext cx="458780" cy="261610"/>
          </a:xfrm>
          <a:prstGeom prst="rect">
            <a:avLst/>
          </a:prstGeom>
        </p:spPr>
        <p:txBody>
          <a:bodyPr wrap="none">
            <a:spAutoFit/>
          </a:bodyPr>
          <a:lstStyle/>
          <a:p>
            <a:r>
              <a:rPr lang="en-US" sz="1100" b="1" dirty="0" smtClean="0">
                <a:solidFill>
                  <a:srgbClr val="00B050"/>
                </a:solidFill>
              </a:rPr>
              <a:t>NS3</a:t>
            </a:r>
            <a:endParaRPr lang="en-US" sz="1100" b="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blinds(horizontal)">
                                      <p:cBhvr>
                                        <p:cTn id="10" dur="500"/>
                                        <p:tgtEl>
                                          <p:spTgt spid="4">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Effect transition="in" filter="blinds(horizontal)">
                                      <p:cBhvr>
                                        <p:cTn id="15" dur="500"/>
                                        <p:tgtEl>
                                          <p:spTgt spid="4">
                                            <p:txEl>
                                              <p:pRg st="7" end="7"/>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linds(horizontal)">
                                      <p:cBhvr>
                                        <p:cTn id="21" dur="500"/>
                                        <p:tgtEl>
                                          <p:spTgt spid="14"/>
                                        </p:tgtEl>
                                      </p:cBhvr>
                                    </p:animEffect>
                                  </p:childTnLst>
                                </p:cTn>
                              </p:par>
                              <p:par>
                                <p:cTn id="22" presetID="3" presetClass="entr" presetSubtype="1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blinds(horizontal)">
                                      <p:cBhvr>
                                        <p:cTn id="24" dur="500"/>
                                        <p:tgtEl>
                                          <p:spTgt spid="16"/>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par>
                                <p:cTn id="28" presetID="3" presetClass="entr" presetSubtype="1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linds(horizontal)">
                                      <p:cBhvr>
                                        <p:cTn id="30" dur="500"/>
                                        <p:tgtEl>
                                          <p:spTgt spid="19"/>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blinds(horizontal)">
                                      <p:cBhvr>
                                        <p:cTn id="33" dur="500"/>
                                        <p:tgtEl>
                                          <p:spTgt spid="20"/>
                                        </p:tgtEl>
                                      </p:cBhvr>
                                    </p:animEffect>
                                  </p:childTnLst>
                                </p:cTn>
                              </p:par>
                              <p:par>
                                <p:cTn id="34" presetID="3" presetClass="entr" presetSubtype="1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linds(horizontal)">
                                      <p:cBhvr>
                                        <p:cTn id="36" dur="500"/>
                                        <p:tgtEl>
                                          <p:spTgt spid="21"/>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linds(horizontal)">
                                      <p:cBhvr>
                                        <p:cTn id="39" dur="500"/>
                                        <p:tgtEl>
                                          <p:spTgt spid="22"/>
                                        </p:tgtEl>
                                      </p:cBhvr>
                                    </p:animEffect>
                                  </p:childTnLst>
                                </p:cTn>
                              </p:par>
                              <p:par>
                                <p:cTn id="40" presetID="3" presetClass="entr" presetSubtype="10" fill="hold"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linds(horizontal)">
                                      <p:cBhvr>
                                        <p:cTn id="42" dur="500"/>
                                        <p:tgtEl>
                                          <p:spTgt spid="23"/>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blinds(horizontal)">
                                      <p:cBhvr>
                                        <p:cTn id="45" dur="500"/>
                                        <p:tgtEl>
                                          <p:spTgt spid="24"/>
                                        </p:tgtEl>
                                      </p:cBhvr>
                                    </p:animEffect>
                                  </p:childTnLst>
                                </p:cTn>
                              </p:par>
                              <p:par>
                                <p:cTn id="46" presetID="3" presetClass="entr" presetSubtype="10" fill="hold" nodeType="with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blinds(horizontal)">
                                      <p:cBhvr>
                                        <p:cTn id="48" dur="500"/>
                                        <p:tgtEl>
                                          <p:spTgt spid="25"/>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blinds(horizontal)">
                                      <p:cBhvr>
                                        <p:cTn id="51" dur="500"/>
                                        <p:tgtEl>
                                          <p:spTgt spid="26"/>
                                        </p:tgtEl>
                                      </p:cBhvr>
                                    </p:animEffect>
                                  </p:childTnLst>
                                </p:cTn>
                              </p:par>
                              <p:par>
                                <p:cTn id="52" presetID="3" presetClass="entr" presetSubtype="10" fill="hold" nodeType="with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blinds(horizontal)">
                                      <p:cBhvr>
                                        <p:cTn id="54" dur="500"/>
                                        <p:tgtEl>
                                          <p:spTgt spid="27"/>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blinds(horizontal)">
                                      <p:cBhvr>
                                        <p:cTn id="57" dur="500"/>
                                        <p:tgtEl>
                                          <p:spTgt spid="28"/>
                                        </p:tgtEl>
                                      </p:cBhvr>
                                    </p:animEffect>
                                  </p:childTnLst>
                                </p:cTn>
                              </p:par>
                              <p:par>
                                <p:cTn id="58" presetID="3" presetClass="entr" presetSubtype="10" fill="hold" nodeType="with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blinds(horizontal)">
                                      <p:cBhvr>
                                        <p:cTn id="60" dur="500"/>
                                        <p:tgtEl>
                                          <p:spTgt spid="29"/>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blinds(horizontal)">
                                      <p:cBhvr>
                                        <p:cTn id="63" dur="500"/>
                                        <p:tgtEl>
                                          <p:spTgt spid="30"/>
                                        </p:tgtEl>
                                      </p:cBhvr>
                                    </p:animEffect>
                                  </p:childTnLst>
                                </p:cTn>
                              </p:par>
                              <p:par>
                                <p:cTn id="64" presetID="3" presetClass="entr" presetSubtype="10" fill="hold" nodeType="with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blinds(horizontal)">
                                      <p:cBhvr>
                                        <p:cTn id="66" dur="500"/>
                                        <p:tgtEl>
                                          <p:spTgt spid="31"/>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blinds(horizontal)">
                                      <p:cBhvr>
                                        <p:cTn id="69" dur="500"/>
                                        <p:tgtEl>
                                          <p:spTgt spid="32"/>
                                        </p:tgtEl>
                                      </p:cBhvr>
                                    </p:animEffect>
                                  </p:childTnLst>
                                </p:cTn>
                              </p:par>
                              <p:par>
                                <p:cTn id="70" presetID="3" presetClass="entr" presetSubtype="10" fill="hold"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linds(horizontal)">
                                      <p:cBhvr>
                                        <p:cTn id="72" dur="500"/>
                                        <p:tgtEl>
                                          <p:spTgt spid="33"/>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blinds(horizontal)">
                                      <p:cBhvr>
                                        <p:cTn id="75" dur="500"/>
                                        <p:tgtEl>
                                          <p:spTgt spid="34"/>
                                        </p:tgtEl>
                                      </p:cBhvr>
                                    </p:animEffect>
                                  </p:childTnLst>
                                </p:cTn>
                              </p:par>
                              <p:par>
                                <p:cTn id="76" presetID="3" presetClass="entr" presetSubtype="10" fill="hold" nodeType="with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blinds(horizontal)">
                                      <p:cBhvr>
                                        <p:cTn id="78" dur="500"/>
                                        <p:tgtEl>
                                          <p:spTgt spid="35"/>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blinds(horizontal)">
                                      <p:cBhvr>
                                        <p:cTn id="81" dur="500"/>
                                        <p:tgtEl>
                                          <p:spTgt spid="36"/>
                                        </p:tgtEl>
                                      </p:cBhvr>
                                    </p:animEffect>
                                  </p:childTnLst>
                                </p:cTn>
                              </p:par>
                              <p:par>
                                <p:cTn id="82" presetID="3" presetClass="entr" presetSubtype="10" fill="hold" nodeType="with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blinds(horizontal)">
                                      <p:cBhvr>
                                        <p:cTn id="84" dur="500"/>
                                        <p:tgtEl>
                                          <p:spTgt spid="37"/>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blinds(horizontal)">
                                      <p:cBhvr>
                                        <p:cTn id="87" dur="500"/>
                                        <p:tgtEl>
                                          <p:spTgt spid="38"/>
                                        </p:tgtEl>
                                      </p:cBhvr>
                                    </p:animEffect>
                                  </p:childTnLst>
                                </p:cTn>
                              </p:par>
                              <p:par>
                                <p:cTn id="88" presetID="3" presetClass="entr" presetSubtype="10" fill="hold" nodeType="with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blinds(horizontal)">
                                      <p:cBhvr>
                                        <p:cTn id="90" dur="500"/>
                                        <p:tgtEl>
                                          <p:spTgt spid="39"/>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blinds(horizontal)">
                                      <p:cBhvr>
                                        <p:cTn id="93" dur="500"/>
                                        <p:tgtEl>
                                          <p:spTgt spid="40"/>
                                        </p:tgtEl>
                                      </p:cBhvr>
                                    </p:animEffect>
                                  </p:childTnLst>
                                </p:cTn>
                              </p:par>
                              <p:par>
                                <p:cTn id="94" presetID="3" presetClass="entr" presetSubtype="10" fill="hold" nodeType="withEffect">
                                  <p:stCondLst>
                                    <p:cond delay="0"/>
                                  </p:stCondLst>
                                  <p:childTnLst>
                                    <p:set>
                                      <p:cBhvr>
                                        <p:cTn id="95" dur="1" fill="hold">
                                          <p:stCondLst>
                                            <p:cond delay="0"/>
                                          </p:stCondLst>
                                        </p:cTn>
                                        <p:tgtEl>
                                          <p:spTgt spid="41"/>
                                        </p:tgtEl>
                                        <p:attrNameLst>
                                          <p:attrName>style.visibility</p:attrName>
                                        </p:attrNameLst>
                                      </p:cBhvr>
                                      <p:to>
                                        <p:strVal val="visible"/>
                                      </p:to>
                                    </p:set>
                                    <p:animEffect transition="in" filter="blinds(horizontal)">
                                      <p:cBhvr>
                                        <p:cTn id="96" dur="500"/>
                                        <p:tgtEl>
                                          <p:spTgt spid="41"/>
                                        </p:tgtEl>
                                      </p:cBhvr>
                                    </p:animEffect>
                                  </p:childTnLst>
                                </p:cTn>
                              </p:par>
                              <p:par>
                                <p:cTn id="97" presetID="3" presetClass="entr" presetSubtype="10" fill="hold" nodeType="withEffect">
                                  <p:stCondLst>
                                    <p:cond delay="0"/>
                                  </p:stCondLst>
                                  <p:childTnLst>
                                    <p:set>
                                      <p:cBhvr>
                                        <p:cTn id="98" dur="1" fill="hold">
                                          <p:stCondLst>
                                            <p:cond delay="0"/>
                                          </p:stCondLst>
                                        </p:cTn>
                                        <p:tgtEl>
                                          <p:spTgt spid="68"/>
                                        </p:tgtEl>
                                        <p:attrNameLst>
                                          <p:attrName>style.visibility</p:attrName>
                                        </p:attrNameLst>
                                      </p:cBhvr>
                                      <p:to>
                                        <p:strVal val="visible"/>
                                      </p:to>
                                    </p:set>
                                    <p:animEffect transition="in" filter="blinds(horizontal)">
                                      <p:cBhvr>
                                        <p:cTn id="99" dur="500"/>
                                        <p:tgtEl>
                                          <p:spTgt spid="68"/>
                                        </p:tgtEl>
                                      </p:cBhvr>
                                    </p:animEffect>
                                  </p:childTnLst>
                                </p:cTn>
                              </p:par>
                              <p:par>
                                <p:cTn id="100" presetID="3" presetClass="entr" presetSubtype="10" fill="hold" nodeType="with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blinds(horizontal)">
                                      <p:cBhvr>
                                        <p:cTn id="102" dur="500"/>
                                        <p:tgtEl>
                                          <p:spTgt spid="76"/>
                                        </p:tgtEl>
                                      </p:cBhvr>
                                    </p:animEffect>
                                  </p:childTnLst>
                                </p:cTn>
                              </p:par>
                              <p:par>
                                <p:cTn id="103" presetID="3" presetClass="entr" presetSubtype="10" fill="hold" nodeType="withEffect">
                                  <p:stCondLst>
                                    <p:cond delay="0"/>
                                  </p:stCondLst>
                                  <p:childTnLst>
                                    <p:set>
                                      <p:cBhvr>
                                        <p:cTn id="104" dur="1" fill="hold">
                                          <p:stCondLst>
                                            <p:cond delay="0"/>
                                          </p:stCondLst>
                                        </p:cTn>
                                        <p:tgtEl>
                                          <p:spTgt spid="84"/>
                                        </p:tgtEl>
                                        <p:attrNameLst>
                                          <p:attrName>style.visibility</p:attrName>
                                        </p:attrNameLst>
                                      </p:cBhvr>
                                      <p:to>
                                        <p:strVal val="visible"/>
                                      </p:to>
                                    </p:set>
                                    <p:animEffect transition="in" filter="blinds(horizontal)">
                                      <p:cBhvr>
                                        <p:cTn id="105" dur="500"/>
                                        <p:tgtEl>
                                          <p:spTgt spid="84"/>
                                        </p:tgtEl>
                                      </p:cBhvr>
                                    </p:animEffect>
                                  </p:childTnLst>
                                </p:cTn>
                              </p:par>
                              <p:par>
                                <p:cTn id="106" presetID="3" presetClass="entr" presetSubtype="10" fill="hold" nodeType="withEffect">
                                  <p:stCondLst>
                                    <p:cond delay="0"/>
                                  </p:stCondLst>
                                  <p:childTnLst>
                                    <p:set>
                                      <p:cBhvr>
                                        <p:cTn id="107" dur="1" fill="hold">
                                          <p:stCondLst>
                                            <p:cond delay="0"/>
                                          </p:stCondLst>
                                        </p:cTn>
                                        <p:tgtEl>
                                          <p:spTgt spid="93"/>
                                        </p:tgtEl>
                                        <p:attrNameLst>
                                          <p:attrName>style.visibility</p:attrName>
                                        </p:attrNameLst>
                                      </p:cBhvr>
                                      <p:to>
                                        <p:strVal val="visible"/>
                                      </p:to>
                                    </p:set>
                                    <p:animEffect transition="in" filter="blinds(horizontal)">
                                      <p:cBhvr>
                                        <p:cTn id="108" dur="500"/>
                                        <p:tgtEl>
                                          <p:spTgt spid="93"/>
                                        </p:tgtEl>
                                      </p:cBhvr>
                                    </p:animEffect>
                                  </p:childTnLst>
                                </p:cTn>
                              </p:par>
                              <p:par>
                                <p:cTn id="109" presetID="3" presetClass="entr" presetSubtype="10" fill="hold" grpId="0" nodeType="withEffect">
                                  <p:stCondLst>
                                    <p:cond delay="0"/>
                                  </p:stCondLst>
                                  <p:childTnLst>
                                    <p:set>
                                      <p:cBhvr>
                                        <p:cTn id="110" dur="1" fill="hold">
                                          <p:stCondLst>
                                            <p:cond delay="0"/>
                                          </p:stCondLst>
                                        </p:cTn>
                                        <p:tgtEl>
                                          <p:spTgt spid="102"/>
                                        </p:tgtEl>
                                        <p:attrNameLst>
                                          <p:attrName>style.visibility</p:attrName>
                                        </p:attrNameLst>
                                      </p:cBhvr>
                                      <p:to>
                                        <p:strVal val="visible"/>
                                      </p:to>
                                    </p:set>
                                    <p:animEffect transition="in" filter="blinds(horizontal)">
                                      <p:cBhvr>
                                        <p:cTn id="111" dur="500"/>
                                        <p:tgtEl>
                                          <p:spTgt spid="102"/>
                                        </p:tgtEl>
                                      </p:cBhvr>
                                    </p:animEffect>
                                  </p:childTnLst>
                                </p:cTn>
                              </p:par>
                              <p:par>
                                <p:cTn id="112" presetID="3" presetClass="entr" presetSubtype="10" fill="hold" grpId="0" nodeType="withEffect">
                                  <p:stCondLst>
                                    <p:cond delay="0"/>
                                  </p:stCondLst>
                                  <p:childTnLst>
                                    <p:set>
                                      <p:cBhvr>
                                        <p:cTn id="113" dur="1" fill="hold">
                                          <p:stCondLst>
                                            <p:cond delay="0"/>
                                          </p:stCondLst>
                                        </p:cTn>
                                        <p:tgtEl>
                                          <p:spTgt spid="103"/>
                                        </p:tgtEl>
                                        <p:attrNameLst>
                                          <p:attrName>style.visibility</p:attrName>
                                        </p:attrNameLst>
                                      </p:cBhvr>
                                      <p:to>
                                        <p:strVal val="visible"/>
                                      </p:to>
                                    </p:set>
                                    <p:animEffect transition="in" filter="blinds(horizontal)">
                                      <p:cBhvr>
                                        <p:cTn id="114" dur="500"/>
                                        <p:tgtEl>
                                          <p:spTgt spid="103"/>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104"/>
                                        </p:tgtEl>
                                        <p:attrNameLst>
                                          <p:attrName>style.visibility</p:attrName>
                                        </p:attrNameLst>
                                      </p:cBhvr>
                                      <p:to>
                                        <p:strVal val="visible"/>
                                      </p:to>
                                    </p:set>
                                    <p:animEffect transition="in" filter="blinds(horizontal)">
                                      <p:cBhvr>
                                        <p:cTn id="117" dur="500"/>
                                        <p:tgtEl>
                                          <p:spTgt spid="104"/>
                                        </p:tgtEl>
                                      </p:cBhvr>
                                    </p:animEffect>
                                  </p:childTnLst>
                                </p:cTn>
                              </p:par>
                              <p:par>
                                <p:cTn id="118" presetID="3" presetClass="entr" presetSubtype="10" fill="hold" grpId="0" nodeType="withEffect">
                                  <p:stCondLst>
                                    <p:cond delay="0"/>
                                  </p:stCondLst>
                                  <p:childTnLst>
                                    <p:set>
                                      <p:cBhvr>
                                        <p:cTn id="119" dur="1" fill="hold">
                                          <p:stCondLst>
                                            <p:cond delay="0"/>
                                          </p:stCondLst>
                                        </p:cTn>
                                        <p:tgtEl>
                                          <p:spTgt spid="105"/>
                                        </p:tgtEl>
                                        <p:attrNameLst>
                                          <p:attrName>style.visibility</p:attrName>
                                        </p:attrNameLst>
                                      </p:cBhvr>
                                      <p:to>
                                        <p:strVal val="visible"/>
                                      </p:to>
                                    </p:set>
                                    <p:animEffect transition="in" filter="blinds(horizontal)">
                                      <p:cBhvr>
                                        <p:cTn id="120" dur="500"/>
                                        <p:tgtEl>
                                          <p:spTgt spid="105"/>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nodeType="clickEffect">
                                  <p:stCondLst>
                                    <p:cond delay="0"/>
                                  </p:stCondLst>
                                  <p:childTnLst>
                                    <p:set>
                                      <p:cBhvr>
                                        <p:cTn id="124" dur="1" fill="hold">
                                          <p:stCondLst>
                                            <p:cond delay="0"/>
                                          </p:stCondLst>
                                        </p:cTn>
                                        <p:tgtEl>
                                          <p:spTgt spid="4">
                                            <p:txEl>
                                              <p:pRg st="8" end="8"/>
                                            </p:txEl>
                                          </p:spTgt>
                                        </p:tgtEl>
                                        <p:attrNameLst>
                                          <p:attrName>style.visibility</p:attrName>
                                        </p:attrNameLst>
                                      </p:cBhvr>
                                      <p:to>
                                        <p:strVal val="visible"/>
                                      </p:to>
                                    </p:set>
                                    <p:animEffect transition="in" filter="blinds(horizontal)">
                                      <p:cBhvr>
                                        <p:cTn id="125" dur="500"/>
                                        <p:tgtEl>
                                          <p:spTgt spid="4">
                                            <p:txEl>
                                              <p:pRg st="8" end="8"/>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10"/>
                                        </p:tgtEl>
                                        <p:attrNameLst>
                                          <p:attrName>style.visibility</p:attrName>
                                        </p:attrNameLst>
                                      </p:cBhvr>
                                      <p:to>
                                        <p:strVal val="visible"/>
                                      </p:to>
                                    </p:set>
                                    <p:animEffect transition="in" filter="blinds(horizontal)">
                                      <p:cBhvr>
                                        <p:cTn id="130" dur="500"/>
                                        <p:tgtEl>
                                          <p:spTgt spid="10"/>
                                        </p:tgtEl>
                                      </p:cBhvr>
                                    </p:animEffect>
                                  </p:childTnLst>
                                </p:cTn>
                              </p:par>
                              <p:par>
                                <p:cTn id="131" presetID="3" presetClass="entr" presetSubtype="10" fill="hold" grpId="0" nodeType="withEffect">
                                  <p:stCondLst>
                                    <p:cond delay="0"/>
                                  </p:stCondLst>
                                  <p:childTnLst>
                                    <p:set>
                                      <p:cBhvr>
                                        <p:cTn id="132" dur="1" fill="hold">
                                          <p:stCondLst>
                                            <p:cond delay="0"/>
                                          </p:stCondLst>
                                        </p:cTn>
                                        <p:tgtEl>
                                          <p:spTgt spid="11"/>
                                        </p:tgtEl>
                                        <p:attrNameLst>
                                          <p:attrName>style.visibility</p:attrName>
                                        </p:attrNameLst>
                                      </p:cBhvr>
                                      <p:to>
                                        <p:strVal val="visible"/>
                                      </p:to>
                                    </p:set>
                                    <p:animEffect transition="in" filter="blinds(horizontal)">
                                      <p:cBhvr>
                                        <p:cTn id="133" dur="500"/>
                                        <p:tgtEl>
                                          <p:spTgt spid="11"/>
                                        </p:tgtEl>
                                      </p:cBhvr>
                                    </p:animEffect>
                                  </p:childTnLst>
                                </p:cTn>
                              </p:par>
                              <p:par>
                                <p:cTn id="134" presetID="3" presetClass="entr" presetSubtype="10" fill="hold" nodeType="withEffect">
                                  <p:stCondLst>
                                    <p:cond delay="0"/>
                                  </p:stCondLst>
                                  <p:childTnLst>
                                    <p:set>
                                      <p:cBhvr>
                                        <p:cTn id="135" dur="1" fill="hold">
                                          <p:stCondLst>
                                            <p:cond delay="0"/>
                                          </p:stCondLst>
                                        </p:cTn>
                                        <p:tgtEl>
                                          <p:spTgt spid="43"/>
                                        </p:tgtEl>
                                        <p:attrNameLst>
                                          <p:attrName>style.visibility</p:attrName>
                                        </p:attrNameLst>
                                      </p:cBhvr>
                                      <p:to>
                                        <p:strVal val="visible"/>
                                      </p:to>
                                    </p:set>
                                    <p:animEffect transition="in" filter="blinds(horizontal)">
                                      <p:cBhvr>
                                        <p:cTn id="136" dur="500"/>
                                        <p:tgtEl>
                                          <p:spTgt spid="43"/>
                                        </p:tgtEl>
                                      </p:cBhvr>
                                    </p:animEffect>
                                  </p:childTnLst>
                                </p:cTn>
                              </p:par>
                              <p:par>
                                <p:cTn id="137" presetID="3" presetClass="entr" presetSubtype="10"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Effect transition="in" filter="blinds(horizontal)">
                                      <p:cBhvr>
                                        <p:cTn id="139" dur="500"/>
                                        <p:tgtEl>
                                          <p:spTgt spid="44"/>
                                        </p:tgtEl>
                                      </p:cBhvr>
                                    </p:animEffect>
                                  </p:childTnLst>
                                </p:cTn>
                              </p:par>
                              <p:par>
                                <p:cTn id="140" presetID="3" presetClass="entr" presetSubtype="10" fill="hold" nodeType="withEffect">
                                  <p:stCondLst>
                                    <p:cond delay="0"/>
                                  </p:stCondLst>
                                  <p:childTnLst>
                                    <p:set>
                                      <p:cBhvr>
                                        <p:cTn id="141" dur="1" fill="hold">
                                          <p:stCondLst>
                                            <p:cond delay="0"/>
                                          </p:stCondLst>
                                        </p:cTn>
                                        <p:tgtEl>
                                          <p:spTgt spid="45"/>
                                        </p:tgtEl>
                                        <p:attrNameLst>
                                          <p:attrName>style.visibility</p:attrName>
                                        </p:attrNameLst>
                                      </p:cBhvr>
                                      <p:to>
                                        <p:strVal val="visible"/>
                                      </p:to>
                                    </p:set>
                                    <p:animEffect transition="in" filter="blinds(horizontal)">
                                      <p:cBhvr>
                                        <p:cTn id="142" dur="500"/>
                                        <p:tgtEl>
                                          <p:spTgt spid="45"/>
                                        </p:tgtEl>
                                      </p:cBhvr>
                                    </p:animEffect>
                                  </p:childTnLst>
                                </p:cTn>
                              </p:par>
                              <p:par>
                                <p:cTn id="143" presetID="3" presetClass="entr" presetSubtype="10" fill="hold" grpId="0" nodeType="withEffect">
                                  <p:stCondLst>
                                    <p:cond delay="0"/>
                                  </p:stCondLst>
                                  <p:childTnLst>
                                    <p:set>
                                      <p:cBhvr>
                                        <p:cTn id="144" dur="1" fill="hold">
                                          <p:stCondLst>
                                            <p:cond delay="0"/>
                                          </p:stCondLst>
                                        </p:cTn>
                                        <p:tgtEl>
                                          <p:spTgt spid="46"/>
                                        </p:tgtEl>
                                        <p:attrNameLst>
                                          <p:attrName>style.visibility</p:attrName>
                                        </p:attrNameLst>
                                      </p:cBhvr>
                                      <p:to>
                                        <p:strVal val="visible"/>
                                      </p:to>
                                    </p:set>
                                    <p:animEffect transition="in" filter="blinds(horizontal)">
                                      <p:cBhvr>
                                        <p:cTn id="145" dur="500"/>
                                        <p:tgtEl>
                                          <p:spTgt spid="46"/>
                                        </p:tgtEl>
                                      </p:cBhvr>
                                    </p:animEffect>
                                  </p:childTnLst>
                                </p:cTn>
                              </p:par>
                              <p:par>
                                <p:cTn id="146" presetID="3" presetClass="entr" presetSubtype="10" fill="hold" nodeType="withEffect">
                                  <p:stCondLst>
                                    <p:cond delay="0"/>
                                  </p:stCondLst>
                                  <p:childTnLst>
                                    <p:set>
                                      <p:cBhvr>
                                        <p:cTn id="147" dur="1" fill="hold">
                                          <p:stCondLst>
                                            <p:cond delay="0"/>
                                          </p:stCondLst>
                                        </p:cTn>
                                        <p:tgtEl>
                                          <p:spTgt spid="47"/>
                                        </p:tgtEl>
                                        <p:attrNameLst>
                                          <p:attrName>style.visibility</p:attrName>
                                        </p:attrNameLst>
                                      </p:cBhvr>
                                      <p:to>
                                        <p:strVal val="visible"/>
                                      </p:to>
                                    </p:set>
                                    <p:animEffect transition="in" filter="blinds(horizontal)">
                                      <p:cBhvr>
                                        <p:cTn id="148" dur="500"/>
                                        <p:tgtEl>
                                          <p:spTgt spid="47"/>
                                        </p:tgtEl>
                                      </p:cBhvr>
                                    </p:animEffect>
                                  </p:childTnLst>
                                </p:cTn>
                              </p:par>
                              <p:par>
                                <p:cTn id="149" presetID="3" presetClass="entr" presetSubtype="10" fill="hold" grpId="0" nodeType="withEffect">
                                  <p:stCondLst>
                                    <p:cond delay="0"/>
                                  </p:stCondLst>
                                  <p:childTnLst>
                                    <p:set>
                                      <p:cBhvr>
                                        <p:cTn id="150" dur="1" fill="hold">
                                          <p:stCondLst>
                                            <p:cond delay="0"/>
                                          </p:stCondLst>
                                        </p:cTn>
                                        <p:tgtEl>
                                          <p:spTgt spid="48"/>
                                        </p:tgtEl>
                                        <p:attrNameLst>
                                          <p:attrName>style.visibility</p:attrName>
                                        </p:attrNameLst>
                                      </p:cBhvr>
                                      <p:to>
                                        <p:strVal val="visible"/>
                                      </p:to>
                                    </p:set>
                                    <p:animEffect transition="in" filter="blinds(horizontal)">
                                      <p:cBhvr>
                                        <p:cTn id="151" dur="500"/>
                                        <p:tgtEl>
                                          <p:spTgt spid="48"/>
                                        </p:tgtEl>
                                      </p:cBhvr>
                                    </p:animEffect>
                                  </p:childTnLst>
                                </p:cTn>
                              </p:par>
                              <p:par>
                                <p:cTn id="152" presetID="3" presetClass="entr" presetSubtype="10" fill="hold" nodeType="withEffect">
                                  <p:stCondLst>
                                    <p:cond delay="0"/>
                                  </p:stCondLst>
                                  <p:childTnLst>
                                    <p:set>
                                      <p:cBhvr>
                                        <p:cTn id="153" dur="1" fill="hold">
                                          <p:stCondLst>
                                            <p:cond delay="0"/>
                                          </p:stCondLst>
                                        </p:cTn>
                                        <p:tgtEl>
                                          <p:spTgt spid="49"/>
                                        </p:tgtEl>
                                        <p:attrNameLst>
                                          <p:attrName>style.visibility</p:attrName>
                                        </p:attrNameLst>
                                      </p:cBhvr>
                                      <p:to>
                                        <p:strVal val="visible"/>
                                      </p:to>
                                    </p:set>
                                    <p:animEffect transition="in" filter="blinds(horizontal)">
                                      <p:cBhvr>
                                        <p:cTn id="154" dur="500"/>
                                        <p:tgtEl>
                                          <p:spTgt spid="49"/>
                                        </p:tgtEl>
                                      </p:cBhvr>
                                    </p:animEffect>
                                  </p:childTnLst>
                                </p:cTn>
                              </p:par>
                              <p:par>
                                <p:cTn id="155" presetID="3" presetClass="entr" presetSubtype="10" fill="hold" grpId="0" nodeType="withEffect">
                                  <p:stCondLst>
                                    <p:cond delay="0"/>
                                  </p:stCondLst>
                                  <p:childTnLst>
                                    <p:set>
                                      <p:cBhvr>
                                        <p:cTn id="156" dur="1" fill="hold">
                                          <p:stCondLst>
                                            <p:cond delay="0"/>
                                          </p:stCondLst>
                                        </p:cTn>
                                        <p:tgtEl>
                                          <p:spTgt spid="50"/>
                                        </p:tgtEl>
                                        <p:attrNameLst>
                                          <p:attrName>style.visibility</p:attrName>
                                        </p:attrNameLst>
                                      </p:cBhvr>
                                      <p:to>
                                        <p:strVal val="visible"/>
                                      </p:to>
                                    </p:set>
                                    <p:animEffect transition="in" filter="blinds(horizontal)">
                                      <p:cBhvr>
                                        <p:cTn id="157" dur="500"/>
                                        <p:tgtEl>
                                          <p:spTgt spid="50"/>
                                        </p:tgtEl>
                                      </p:cBhvr>
                                    </p:animEffect>
                                  </p:childTnLst>
                                </p:cTn>
                              </p:par>
                              <p:par>
                                <p:cTn id="158" presetID="3" presetClass="entr" presetSubtype="10" fill="hold" nodeType="withEffect">
                                  <p:stCondLst>
                                    <p:cond delay="0"/>
                                  </p:stCondLst>
                                  <p:childTnLst>
                                    <p:set>
                                      <p:cBhvr>
                                        <p:cTn id="159" dur="1" fill="hold">
                                          <p:stCondLst>
                                            <p:cond delay="0"/>
                                          </p:stCondLst>
                                        </p:cTn>
                                        <p:tgtEl>
                                          <p:spTgt spid="51"/>
                                        </p:tgtEl>
                                        <p:attrNameLst>
                                          <p:attrName>style.visibility</p:attrName>
                                        </p:attrNameLst>
                                      </p:cBhvr>
                                      <p:to>
                                        <p:strVal val="visible"/>
                                      </p:to>
                                    </p:set>
                                    <p:animEffect transition="in" filter="blinds(horizontal)">
                                      <p:cBhvr>
                                        <p:cTn id="160" dur="500"/>
                                        <p:tgtEl>
                                          <p:spTgt spid="51"/>
                                        </p:tgtEl>
                                      </p:cBhvr>
                                    </p:animEffect>
                                  </p:childTnLst>
                                </p:cTn>
                              </p:par>
                              <p:par>
                                <p:cTn id="161" presetID="3" presetClass="entr" presetSubtype="10" fill="hold" nodeType="withEffect">
                                  <p:stCondLst>
                                    <p:cond delay="0"/>
                                  </p:stCondLst>
                                  <p:childTnLst>
                                    <p:set>
                                      <p:cBhvr>
                                        <p:cTn id="162" dur="1" fill="hold">
                                          <p:stCondLst>
                                            <p:cond delay="0"/>
                                          </p:stCondLst>
                                        </p:cTn>
                                        <p:tgtEl>
                                          <p:spTgt spid="53"/>
                                        </p:tgtEl>
                                        <p:attrNameLst>
                                          <p:attrName>style.visibility</p:attrName>
                                        </p:attrNameLst>
                                      </p:cBhvr>
                                      <p:to>
                                        <p:strVal val="visible"/>
                                      </p:to>
                                    </p:set>
                                    <p:animEffect transition="in" filter="blinds(horizontal)">
                                      <p:cBhvr>
                                        <p:cTn id="163" dur="500"/>
                                        <p:tgtEl>
                                          <p:spTgt spid="53"/>
                                        </p:tgtEl>
                                      </p:cBhvr>
                                    </p:animEffect>
                                  </p:childTnLst>
                                </p:cTn>
                              </p:par>
                              <p:par>
                                <p:cTn id="164" presetID="3" presetClass="entr" presetSubtype="10" fill="hold" grpId="0" nodeType="withEffect">
                                  <p:stCondLst>
                                    <p:cond delay="0"/>
                                  </p:stCondLst>
                                  <p:childTnLst>
                                    <p:set>
                                      <p:cBhvr>
                                        <p:cTn id="165" dur="1" fill="hold">
                                          <p:stCondLst>
                                            <p:cond delay="0"/>
                                          </p:stCondLst>
                                        </p:cTn>
                                        <p:tgtEl>
                                          <p:spTgt spid="57"/>
                                        </p:tgtEl>
                                        <p:attrNameLst>
                                          <p:attrName>style.visibility</p:attrName>
                                        </p:attrNameLst>
                                      </p:cBhvr>
                                      <p:to>
                                        <p:strVal val="visible"/>
                                      </p:to>
                                    </p:set>
                                    <p:animEffect transition="in" filter="blinds(horizontal)">
                                      <p:cBhvr>
                                        <p:cTn id="166" dur="500"/>
                                        <p:tgtEl>
                                          <p:spTgt spid="57"/>
                                        </p:tgtEl>
                                      </p:cBhvr>
                                    </p:animEffect>
                                  </p:childTnLst>
                                </p:cTn>
                              </p:par>
                              <p:par>
                                <p:cTn id="167" presetID="3" presetClass="entr" presetSubtype="10" fill="hold" grpId="0" nodeType="withEffect">
                                  <p:stCondLst>
                                    <p:cond delay="0"/>
                                  </p:stCondLst>
                                  <p:childTnLst>
                                    <p:set>
                                      <p:cBhvr>
                                        <p:cTn id="168" dur="1" fill="hold">
                                          <p:stCondLst>
                                            <p:cond delay="0"/>
                                          </p:stCondLst>
                                        </p:cTn>
                                        <p:tgtEl>
                                          <p:spTgt spid="58"/>
                                        </p:tgtEl>
                                        <p:attrNameLst>
                                          <p:attrName>style.visibility</p:attrName>
                                        </p:attrNameLst>
                                      </p:cBhvr>
                                      <p:to>
                                        <p:strVal val="visible"/>
                                      </p:to>
                                    </p:set>
                                    <p:animEffect transition="in" filter="blinds(horizontal)">
                                      <p:cBhvr>
                                        <p:cTn id="169" dur="500"/>
                                        <p:tgtEl>
                                          <p:spTgt spid="58"/>
                                        </p:tgtEl>
                                      </p:cBhvr>
                                    </p:animEffect>
                                  </p:childTnLst>
                                </p:cTn>
                              </p:par>
                              <p:par>
                                <p:cTn id="170" presetID="3" presetClass="entr" presetSubtype="10" fill="hold" nodeType="withEffect">
                                  <p:stCondLst>
                                    <p:cond delay="0"/>
                                  </p:stCondLst>
                                  <p:childTnLst>
                                    <p:set>
                                      <p:cBhvr>
                                        <p:cTn id="171" dur="1" fill="hold">
                                          <p:stCondLst>
                                            <p:cond delay="0"/>
                                          </p:stCondLst>
                                        </p:cTn>
                                        <p:tgtEl>
                                          <p:spTgt spid="59"/>
                                        </p:tgtEl>
                                        <p:attrNameLst>
                                          <p:attrName>style.visibility</p:attrName>
                                        </p:attrNameLst>
                                      </p:cBhvr>
                                      <p:to>
                                        <p:strVal val="visible"/>
                                      </p:to>
                                    </p:set>
                                    <p:animEffect transition="in" filter="blinds(horizontal)">
                                      <p:cBhvr>
                                        <p:cTn id="172" dur="500"/>
                                        <p:tgtEl>
                                          <p:spTgt spid="59"/>
                                        </p:tgtEl>
                                      </p:cBhvr>
                                    </p:animEffect>
                                  </p:childTnLst>
                                </p:cTn>
                              </p:par>
                              <p:par>
                                <p:cTn id="173" presetID="3" presetClass="entr" presetSubtype="10" fill="hold" grpId="0" nodeType="withEffect">
                                  <p:stCondLst>
                                    <p:cond delay="0"/>
                                  </p:stCondLst>
                                  <p:childTnLst>
                                    <p:set>
                                      <p:cBhvr>
                                        <p:cTn id="174" dur="1" fill="hold">
                                          <p:stCondLst>
                                            <p:cond delay="0"/>
                                          </p:stCondLst>
                                        </p:cTn>
                                        <p:tgtEl>
                                          <p:spTgt spid="60"/>
                                        </p:tgtEl>
                                        <p:attrNameLst>
                                          <p:attrName>style.visibility</p:attrName>
                                        </p:attrNameLst>
                                      </p:cBhvr>
                                      <p:to>
                                        <p:strVal val="visible"/>
                                      </p:to>
                                    </p:set>
                                    <p:animEffect transition="in" filter="blinds(horizontal)">
                                      <p:cBhvr>
                                        <p:cTn id="175" dur="500"/>
                                        <p:tgtEl>
                                          <p:spTgt spid="60"/>
                                        </p:tgtEl>
                                      </p:cBhvr>
                                    </p:animEffect>
                                  </p:childTnLst>
                                </p:cTn>
                              </p:par>
                              <p:par>
                                <p:cTn id="176" presetID="3" presetClass="entr" presetSubtype="10" fill="hold" nodeType="withEffect">
                                  <p:stCondLst>
                                    <p:cond delay="0"/>
                                  </p:stCondLst>
                                  <p:childTnLst>
                                    <p:set>
                                      <p:cBhvr>
                                        <p:cTn id="177" dur="1" fill="hold">
                                          <p:stCondLst>
                                            <p:cond delay="0"/>
                                          </p:stCondLst>
                                        </p:cTn>
                                        <p:tgtEl>
                                          <p:spTgt spid="61"/>
                                        </p:tgtEl>
                                        <p:attrNameLst>
                                          <p:attrName>style.visibility</p:attrName>
                                        </p:attrNameLst>
                                      </p:cBhvr>
                                      <p:to>
                                        <p:strVal val="visible"/>
                                      </p:to>
                                    </p:set>
                                    <p:animEffect transition="in" filter="blinds(horizontal)">
                                      <p:cBhvr>
                                        <p:cTn id="178" dur="500"/>
                                        <p:tgtEl>
                                          <p:spTgt spid="61"/>
                                        </p:tgtEl>
                                      </p:cBhvr>
                                    </p:animEffect>
                                  </p:childTnLst>
                                </p:cTn>
                              </p:par>
                              <p:par>
                                <p:cTn id="179" presetID="3" presetClass="entr" presetSubtype="10" fill="hold" grpId="0" nodeType="withEffect">
                                  <p:stCondLst>
                                    <p:cond delay="0"/>
                                  </p:stCondLst>
                                  <p:childTnLst>
                                    <p:set>
                                      <p:cBhvr>
                                        <p:cTn id="180" dur="1" fill="hold">
                                          <p:stCondLst>
                                            <p:cond delay="0"/>
                                          </p:stCondLst>
                                        </p:cTn>
                                        <p:tgtEl>
                                          <p:spTgt spid="62"/>
                                        </p:tgtEl>
                                        <p:attrNameLst>
                                          <p:attrName>style.visibility</p:attrName>
                                        </p:attrNameLst>
                                      </p:cBhvr>
                                      <p:to>
                                        <p:strVal val="visible"/>
                                      </p:to>
                                    </p:set>
                                    <p:animEffect transition="in" filter="blinds(horizontal)">
                                      <p:cBhvr>
                                        <p:cTn id="181" dur="500"/>
                                        <p:tgtEl>
                                          <p:spTgt spid="62"/>
                                        </p:tgtEl>
                                      </p:cBhvr>
                                    </p:animEffect>
                                  </p:childTnLst>
                                </p:cTn>
                              </p:par>
                              <p:par>
                                <p:cTn id="182" presetID="3" presetClass="entr" presetSubtype="10" fill="hold" nodeType="withEffect">
                                  <p:stCondLst>
                                    <p:cond delay="0"/>
                                  </p:stCondLst>
                                  <p:childTnLst>
                                    <p:set>
                                      <p:cBhvr>
                                        <p:cTn id="183" dur="1" fill="hold">
                                          <p:stCondLst>
                                            <p:cond delay="0"/>
                                          </p:stCondLst>
                                        </p:cTn>
                                        <p:tgtEl>
                                          <p:spTgt spid="63"/>
                                        </p:tgtEl>
                                        <p:attrNameLst>
                                          <p:attrName>style.visibility</p:attrName>
                                        </p:attrNameLst>
                                      </p:cBhvr>
                                      <p:to>
                                        <p:strVal val="visible"/>
                                      </p:to>
                                    </p:set>
                                    <p:animEffect transition="in" filter="blinds(horizontal)">
                                      <p:cBhvr>
                                        <p:cTn id="184" dur="500"/>
                                        <p:tgtEl>
                                          <p:spTgt spid="63"/>
                                        </p:tgtEl>
                                      </p:cBhvr>
                                    </p:animEffect>
                                  </p:childTnLst>
                                </p:cTn>
                              </p:par>
                              <p:par>
                                <p:cTn id="185" presetID="3" presetClass="entr" presetSubtype="10" fill="hold" nodeType="withEffect">
                                  <p:stCondLst>
                                    <p:cond delay="0"/>
                                  </p:stCondLst>
                                  <p:childTnLst>
                                    <p:set>
                                      <p:cBhvr>
                                        <p:cTn id="186" dur="1" fill="hold">
                                          <p:stCondLst>
                                            <p:cond delay="0"/>
                                          </p:stCondLst>
                                        </p:cTn>
                                        <p:tgtEl>
                                          <p:spTgt spid="64"/>
                                        </p:tgtEl>
                                        <p:attrNameLst>
                                          <p:attrName>style.visibility</p:attrName>
                                        </p:attrNameLst>
                                      </p:cBhvr>
                                      <p:to>
                                        <p:strVal val="visible"/>
                                      </p:to>
                                    </p:set>
                                    <p:animEffect transition="in" filter="blinds(horizontal)">
                                      <p:cBhvr>
                                        <p:cTn id="187" dur="500"/>
                                        <p:tgtEl>
                                          <p:spTgt spid="64"/>
                                        </p:tgtEl>
                                      </p:cBhvr>
                                    </p:animEffect>
                                  </p:childTnLst>
                                </p:cTn>
                              </p:par>
                              <p:par>
                                <p:cTn id="188" presetID="3" presetClass="entr" presetSubtype="10" fill="hold" grpId="0" nodeType="withEffect">
                                  <p:stCondLst>
                                    <p:cond delay="0"/>
                                  </p:stCondLst>
                                  <p:childTnLst>
                                    <p:set>
                                      <p:cBhvr>
                                        <p:cTn id="189" dur="1" fill="hold">
                                          <p:stCondLst>
                                            <p:cond delay="0"/>
                                          </p:stCondLst>
                                        </p:cTn>
                                        <p:tgtEl>
                                          <p:spTgt spid="65"/>
                                        </p:tgtEl>
                                        <p:attrNameLst>
                                          <p:attrName>style.visibility</p:attrName>
                                        </p:attrNameLst>
                                      </p:cBhvr>
                                      <p:to>
                                        <p:strVal val="visible"/>
                                      </p:to>
                                    </p:set>
                                    <p:animEffect transition="in" filter="blinds(horizontal)">
                                      <p:cBhvr>
                                        <p:cTn id="190" dur="500"/>
                                        <p:tgtEl>
                                          <p:spTgt spid="65"/>
                                        </p:tgtEl>
                                      </p:cBhvr>
                                    </p:animEffect>
                                  </p:childTnLst>
                                </p:cTn>
                              </p:par>
                              <p:par>
                                <p:cTn id="191" presetID="3" presetClass="entr" presetSubtype="10" fill="hold" grpId="0" nodeType="withEffect">
                                  <p:stCondLst>
                                    <p:cond delay="0"/>
                                  </p:stCondLst>
                                  <p:childTnLst>
                                    <p:set>
                                      <p:cBhvr>
                                        <p:cTn id="192" dur="1" fill="hold">
                                          <p:stCondLst>
                                            <p:cond delay="0"/>
                                          </p:stCondLst>
                                        </p:cTn>
                                        <p:tgtEl>
                                          <p:spTgt spid="66"/>
                                        </p:tgtEl>
                                        <p:attrNameLst>
                                          <p:attrName>style.visibility</p:attrName>
                                        </p:attrNameLst>
                                      </p:cBhvr>
                                      <p:to>
                                        <p:strVal val="visible"/>
                                      </p:to>
                                    </p:set>
                                    <p:animEffect transition="in" filter="blinds(horizontal)">
                                      <p:cBhvr>
                                        <p:cTn id="193" dur="500"/>
                                        <p:tgtEl>
                                          <p:spTgt spid="66"/>
                                        </p:tgtEl>
                                      </p:cBhvr>
                                    </p:animEffect>
                                  </p:childTnLst>
                                </p:cTn>
                              </p:par>
                              <p:par>
                                <p:cTn id="194" presetID="3" presetClass="entr" presetSubtype="10" fill="hold" nodeType="withEffect">
                                  <p:stCondLst>
                                    <p:cond delay="0"/>
                                  </p:stCondLst>
                                  <p:childTnLst>
                                    <p:set>
                                      <p:cBhvr>
                                        <p:cTn id="195" dur="1" fill="hold">
                                          <p:stCondLst>
                                            <p:cond delay="0"/>
                                          </p:stCondLst>
                                        </p:cTn>
                                        <p:tgtEl>
                                          <p:spTgt spid="68"/>
                                        </p:tgtEl>
                                        <p:attrNameLst>
                                          <p:attrName>style.visibility</p:attrName>
                                        </p:attrNameLst>
                                      </p:cBhvr>
                                      <p:to>
                                        <p:strVal val="visible"/>
                                      </p:to>
                                    </p:set>
                                    <p:animEffect transition="in" filter="blinds(horizontal)">
                                      <p:cBhvr>
                                        <p:cTn id="196" dur="500"/>
                                        <p:tgtEl>
                                          <p:spTgt spid="68"/>
                                        </p:tgtEl>
                                      </p:cBhvr>
                                    </p:animEffect>
                                  </p:childTnLst>
                                </p:cTn>
                              </p:par>
                              <p:par>
                                <p:cTn id="197" presetID="3" presetClass="entr" presetSubtype="10" fill="hold" nodeType="withEffect">
                                  <p:stCondLst>
                                    <p:cond delay="0"/>
                                  </p:stCondLst>
                                  <p:childTnLst>
                                    <p:set>
                                      <p:cBhvr>
                                        <p:cTn id="198" dur="1" fill="hold">
                                          <p:stCondLst>
                                            <p:cond delay="0"/>
                                          </p:stCondLst>
                                        </p:cTn>
                                        <p:tgtEl>
                                          <p:spTgt spid="70"/>
                                        </p:tgtEl>
                                        <p:attrNameLst>
                                          <p:attrName>style.visibility</p:attrName>
                                        </p:attrNameLst>
                                      </p:cBhvr>
                                      <p:to>
                                        <p:strVal val="visible"/>
                                      </p:to>
                                    </p:set>
                                    <p:animEffect transition="in" filter="blinds(horizontal)">
                                      <p:cBhvr>
                                        <p:cTn id="199" dur="500"/>
                                        <p:tgtEl>
                                          <p:spTgt spid="70"/>
                                        </p:tgtEl>
                                      </p:cBhvr>
                                    </p:animEffect>
                                  </p:childTnLst>
                                </p:cTn>
                              </p:par>
                              <p:par>
                                <p:cTn id="200" presetID="3" presetClass="entr" presetSubtype="10" fill="hold" nodeType="withEffect">
                                  <p:stCondLst>
                                    <p:cond delay="0"/>
                                  </p:stCondLst>
                                  <p:childTnLst>
                                    <p:set>
                                      <p:cBhvr>
                                        <p:cTn id="201" dur="1" fill="hold">
                                          <p:stCondLst>
                                            <p:cond delay="0"/>
                                          </p:stCondLst>
                                        </p:cTn>
                                        <p:tgtEl>
                                          <p:spTgt spid="72"/>
                                        </p:tgtEl>
                                        <p:attrNameLst>
                                          <p:attrName>style.visibility</p:attrName>
                                        </p:attrNameLst>
                                      </p:cBhvr>
                                      <p:to>
                                        <p:strVal val="visible"/>
                                      </p:to>
                                    </p:set>
                                    <p:animEffect transition="in" filter="blinds(horizontal)">
                                      <p:cBhvr>
                                        <p:cTn id="202" dur="500"/>
                                        <p:tgtEl>
                                          <p:spTgt spid="72"/>
                                        </p:tgtEl>
                                      </p:cBhvr>
                                    </p:animEffect>
                                  </p:childTnLst>
                                </p:cTn>
                              </p:par>
                              <p:par>
                                <p:cTn id="203" presetID="3" presetClass="entr" presetSubtype="10" fill="hold" nodeType="withEffect">
                                  <p:stCondLst>
                                    <p:cond delay="0"/>
                                  </p:stCondLst>
                                  <p:childTnLst>
                                    <p:set>
                                      <p:cBhvr>
                                        <p:cTn id="204" dur="1" fill="hold">
                                          <p:stCondLst>
                                            <p:cond delay="0"/>
                                          </p:stCondLst>
                                        </p:cTn>
                                        <p:tgtEl>
                                          <p:spTgt spid="74"/>
                                        </p:tgtEl>
                                        <p:attrNameLst>
                                          <p:attrName>style.visibility</p:attrName>
                                        </p:attrNameLst>
                                      </p:cBhvr>
                                      <p:to>
                                        <p:strVal val="visible"/>
                                      </p:to>
                                    </p:set>
                                    <p:animEffect transition="in" filter="blinds(horizontal)">
                                      <p:cBhvr>
                                        <p:cTn id="205" dur="500"/>
                                        <p:tgtEl>
                                          <p:spTgt spid="74"/>
                                        </p:tgtEl>
                                      </p:cBhvr>
                                    </p:animEffect>
                                  </p:childTnLst>
                                </p:cTn>
                              </p:par>
                              <p:par>
                                <p:cTn id="206" presetID="3" presetClass="entr" presetSubtype="10" fill="hold" nodeType="withEffect">
                                  <p:stCondLst>
                                    <p:cond delay="0"/>
                                  </p:stCondLst>
                                  <p:childTnLst>
                                    <p:set>
                                      <p:cBhvr>
                                        <p:cTn id="207" dur="1" fill="hold">
                                          <p:stCondLst>
                                            <p:cond delay="0"/>
                                          </p:stCondLst>
                                        </p:cTn>
                                        <p:tgtEl>
                                          <p:spTgt spid="80"/>
                                        </p:tgtEl>
                                        <p:attrNameLst>
                                          <p:attrName>style.visibility</p:attrName>
                                        </p:attrNameLst>
                                      </p:cBhvr>
                                      <p:to>
                                        <p:strVal val="visible"/>
                                      </p:to>
                                    </p:set>
                                    <p:animEffect transition="in" filter="blinds(horizontal)">
                                      <p:cBhvr>
                                        <p:cTn id="208" dur="500"/>
                                        <p:tgtEl>
                                          <p:spTgt spid="80"/>
                                        </p:tgtEl>
                                      </p:cBhvr>
                                    </p:animEffect>
                                  </p:childTnLst>
                                </p:cTn>
                              </p:par>
                              <p:par>
                                <p:cTn id="209" presetID="3" presetClass="entr" presetSubtype="10" fill="hold" nodeType="withEffect">
                                  <p:stCondLst>
                                    <p:cond delay="0"/>
                                  </p:stCondLst>
                                  <p:childTnLst>
                                    <p:set>
                                      <p:cBhvr>
                                        <p:cTn id="210" dur="1" fill="hold">
                                          <p:stCondLst>
                                            <p:cond delay="0"/>
                                          </p:stCondLst>
                                        </p:cTn>
                                        <p:tgtEl>
                                          <p:spTgt spid="82"/>
                                        </p:tgtEl>
                                        <p:attrNameLst>
                                          <p:attrName>style.visibility</p:attrName>
                                        </p:attrNameLst>
                                      </p:cBhvr>
                                      <p:to>
                                        <p:strVal val="visible"/>
                                      </p:to>
                                    </p:set>
                                    <p:animEffect transition="in" filter="blinds(horizontal)">
                                      <p:cBhvr>
                                        <p:cTn id="211" dur="500"/>
                                        <p:tgtEl>
                                          <p:spTgt spid="82"/>
                                        </p:tgtEl>
                                      </p:cBhvr>
                                    </p:animEffect>
                                  </p:childTnLst>
                                </p:cTn>
                              </p:par>
                              <p:par>
                                <p:cTn id="212" presetID="3" presetClass="entr" presetSubtype="10" fill="hold" nodeType="withEffect">
                                  <p:stCondLst>
                                    <p:cond delay="0"/>
                                  </p:stCondLst>
                                  <p:childTnLst>
                                    <p:set>
                                      <p:cBhvr>
                                        <p:cTn id="213" dur="1" fill="hold">
                                          <p:stCondLst>
                                            <p:cond delay="0"/>
                                          </p:stCondLst>
                                        </p:cTn>
                                        <p:tgtEl>
                                          <p:spTgt spid="88"/>
                                        </p:tgtEl>
                                        <p:attrNameLst>
                                          <p:attrName>style.visibility</p:attrName>
                                        </p:attrNameLst>
                                      </p:cBhvr>
                                      <p:to>
                                        <p:strVal val="visible"/>
                                      </p:to>
                                    </p:set>
                                    <p:animEffect transition="in" filter="blinds(horizontal)">
                                      <p:cBhvr>
                                        <p:cTn id="214" dur="500"/>
                                        <p:tgtEl>
                                          <p:spTgt spid="88"/>
                                        </p:tgtEl>
                                      </p:cBhvr>
                                    </p:animEffect>
                                  </p:childTnLst>
                                </p:cTn>
                              </p:par>
                              <p:par>
                                <p:cTn id="215" presetID="3" presetClass="entr" presetSubtype="10" fill="hold" nodeType="withEffect">
                                  <p:stCondLst>
                                    <p:cond delay="0"/>
                                  </p:stCondLst>
                                  <p:childTnLst>
                                    <p:set>
                                      <p:cBhvr>
                                        <p:cTn id="216" dur="1" fill="hold">
                                          <p:stCondLst>
                                            <p:cond delay="0"/>
                                          </p:stCondLst>
                                        </p:cTn>
                                        <p:tgtEl>
                                          <p:spTgt spid="91"/>
                                        </p:tgtEl>
                                        <p:attrNameLst>
                                          <p:attrName>style.visibility</p:attrName>
                                        </p:attrNameLst>
                                      </p:cBhvr>
                                      <p:to>
                                        <p:strVal val="visible"/>
                                      </p:to>
                                    </p:set>
                                    <p:animEffect transition="in" filter="blinds(horizontal)">
                                      <p:cBhvr>
                                        <p:cTn id="217" dur="500"/>
                                        <p:tgtEl>
                                          <p:spTgt spid="91"/>
                                        </p:tgtEl>
                                      </p:cBhvr>
                                    </p:animEffect>
                                  </p:childTnLst>
                                </p:cTn>
                              </p:par>
                              <p:par>
                                <p:cTn id="218" presetID="3" presetClass="entr" presetSubtype="10" fill="hold" nodeType="withEffect">
                                  <p:stCondLst>
                                    <p:cond delay="0"/>
                                  </p:stCondLst>
                                  <p:childTnLst>
                                    <p:set>
                                      <p:cBhvr>
                                        <p:cTn id="219" dur="1" fill="hold">
                                          <p:stCondLst>
                                            <p:cond delay="0"/>
                                          </p:stCondLst>
                                        </p:cTn>
                                        <p:tgtEl>
                                          <p:spTgt spid="99"/>
                                        </p:tgtEl>
                                        <p:attrNameLst>
                                          <p:attrName>style.visibility</p:attrName>
                                        </p:attrNameLst>
                                      </p:cBhvr>
                                      <p:to>
                                        <p:strVal val="visible"/>
                                      </p:to>
                                    </p:set>
                                    <p:animEffect transition="in" filter="blinds(horizontal)">
                                      <p:cBhvr>
                                        <p:cTn id="220" dur="500"/>
                                        <p:tgtEl>
                                          <p:spTgt spid="99"/>
                                        </p:tgtEl>
                                      </p:cBhvr>
                                    </p:animEffect>
                                  </p:childTnLst>
                                </p:cTn>
                              </p:par>
                              <p:par>
                                <p:cTn id="221" presetID="3" presetClass="entr" presetSubtype="10" fill="hold" nodeType="withEffect">
                                  <p:stCondLst>
                                    <p:cond delay="0"/>
                                  </p:stCondLst>
                                  <p:childTnLst>
                                    <p:set>
                                      <p:cBhvr>
                                        <p:cTn id="222" dur="1" fill="hold">
                                          <p:stCondLst>
                                            <p:cond delay="0"/>
                                          </p:stCondLst>
                                        </p:cTn>
                                        <p:tgtEl>
                                          <p:spTgt spid="101"/>
                                        </p:tgtEl>
                                        <p:attrNameLst>
                                          <p:attrName>style.visibility</p:attrName>
                                        </p:attrNameLst>
                                      </p:cBhvr>
                                      <p:to>
                                        <p:strVal val="visible"/>
                                      </p:to>
                                    </p:set>
                                    <p:animEffect transition="in" filter="blinds(horizontal)">
                                      <p:cBhvr>
                                        <p:cTn id="223" dur="500"/>
                                        <p:tgtEl>
                                          <p:spTgt spid="101"/>
                                        </p:tgtEl>
                                      </p:cBhvr>
                                    </p:animEffect>
                                  </p:childTnLst>
                                </p:cTn>
                              </p:par>
                              <p:par>
                                <p:cTn id="224" presetID="3" presetClass="entr" presetSubtype="10" fill="hold" grpId="0" nodeType="withEffect">
                                  <p:stCondLst>
                                    <p:cond delay="0"/>
                                  </p:stCondLst>
                                  <p:childTnLst>
                                    <p:set>
                                      <p:cBhvr>
                                        <p:cTn id="225" dur="1" fill="hold">
                                          <p:stCondLst>
                                            <p:cond delay="0"/>
                                          </p:stCondLst>
                                        </p:cTn>
                                        <p:tgtEl>
                                          <p:spTgt spid="9"/>
                                        </p:tgtEl>
                                        <p:attrNameLst>
                                          <p:attrName>style.visibility</p:attrName>
                                        </p:attrNameLst>
                                      </p:cBhvr>
                                      <p:to>
                                        <p:strVal val="visible"/>
                                      </p:to>
                                    </p:set>
                                    <p:animEffect transition="in" filter="blinds(horizontal)">
                                      <p:cBhvr>
                                        <p:cTn id="226" dur="500"/>
                                        <p:tgtEl>
                                          <p:spTgt spid="9"/>
                                        </p:tgtEl>
                                      </p:cBhvr>
                                    </p:animEffect>
                                  </p:childTnLst>
                                </p:cTn>
                              </p:par>
                              <p:par>
                                <p:cTn id="227" presetID="5" presetClass="entr" presetSubtype="10" fill="hold" nodeType="withEffect">
                                  <p:stCondLst>
                                    <p:cond delay="0"/>
                                  </p:stCondLst>
                                  <p:childTnLst>
                                    <p:set>
                                      <p:cBhvr>
                                        <p:cTn id="228" dur="1" fill="hold">
                                          <p:stCondLst>
                                            <p:cond delay="0"/>
                                          </p:stCondLst>
                                        </p:cTn>
                                        <p:tgtEl>
                                          <p:spTgt spid="95"/>
                                        </p:tgtEl>
                                        <p:attrNameLst>
                                          <p:attrName>style.visibility</p:attrName>
                                        </p:attrNameLst>
                                      </p:cBhvr>
                                      <p:to>
                                        <p:strVal val="visible"/>
                                      </p:to>
                                    </p:set>
                                    <p:animEffect transition="in" filter="checkerboard(across)">
                                      <p:cBhvr>
                                        <p:cTn id="229" dur="500"/>
                                        <p:tgtEl>
                                          <p:spTgt spid="95"/>
                                        </p:tgtEl>
                                      </p:cBhvr>
                                    </p:animEffect>
                                  </p:childTnLst>
                                </p:cTn>
                              </p:par>
                              <p:par>
                                <p:cTn id="230" presetID="5" presetClass="entr" presetSubtype="10" fill="hold" nodeType="withEffect">
                                  <p:stCondLst>
                                    <p:cond delay="0"/>
                                  </p:stCondLst>
                                  <p:childTnLst>
                                    <p:set>
                                      <p:cBhvr>
                                        <p:cTn id="231" dur="1" fill="hold">
                                          <p:stCondLst>
                                            <p:cond delay="0"/>
                                          </p:stCondLst>
                                        </p:cTn>
                                        <p:tgtEl>
                                          <p:spTgt spid="86"/>
                                        </p:tgtEl>
                                        <p:attrNameLst>
                                          <p:attrName>style.visibility</p:attrName>
                                        </p:attrNameLst>
                                      </p:cBhvr>
                                      <p:to>
                                        <p:strVal val="visible"/>
                                      </p:to>
                                    </p:set>
                                    <p:animEffect transition="in" filter="checkerboard(across)">
                                      <p:cBhvr>
                                        <p:cTn id="232" dur="500"/>
                                        <p:tgtEl>
                                          <p:spTgt spid="86"/>
                                        </p:tgtEl>
                                      </p:cBhvr>
                                    </p:animEffect>
                                  </p:childTnLst>
                                </p:cTn>
                              </p:par>
                              <p:par>
                                <p:cTn id="233" presetID="5" presetClass="entr" presetSubtype="10" fill="hold" nodeType="withEffect">
                                  <p:stCondLst>
                                    <p:cond delay="0"/>
                                  </p:stCondLst>
                                  <p:childTnLst>
                                    <p:set>
                                      <p:cBhvr>
                                        <p:cTn id="234" dur="1" fill="hold">
                                          <p:stCondLst>
                                            <p:cond delay="0"/>
                                          </p:stCondLst>
                                        </p:cTn>
                                        <p:tgtEl>
                                          <p:spTgt spid="78"/>
                                        </p:tgtEl>
                                        <p:attrNameLst>
                                          <p:attrName>style.visibility</p:attrName>
                                        </p:attrNameLst>
                                      </p:cBhvr>
                                      <p:to>
                                        <p:strVal val="visible"/>
                                      </p:to>
                                    </p:set>
                                    <p:animEffect transition="in" filter="checkerboard(across)">
                                      <p:cBhvr>
                                        <p:cTn id="235" dur="500"/>
                                        <p:tgtEl>
                                          <p:spTgt spid="78"/>
                                        </p:tgtEl>
                                      </p:cBhvr>
                                    </p:animEffect>
                                  </p:childTnLst>
                                </p:cTn>
                              </p:par>
                              <p:par>
                                <p:cTn id="236" presetID="5" presetClass="entr" presetSubtype="10" fill="hold" nodeType="withEffect">
                                  <p:stCondLst>
                                    <p:cond delay="0"/>
                                  </p:stCondLst>
                                  <p:childTnLst>
                                    <p:set>
                                      <p:cBhvr>
                                        <p:cTn id="237" dur="1" fill="hold">
                                          <p:stCondLst>
                                            <p:cond delay="0"/>
                                          </p:stCondLst>
                                        </p:cTn>
                                        <p:tgtEl>
                                          <p:spTgt spid="70"/>
                                        </p:tgtEl>
                                        <p:attrNameLst>
                                          <p:attrName>style.visibility</p:attrName>
                                        </p:attrNameLst>
                                      </p:cBhvr>
                                      <p:to>
                                        <p:strVal val="visible"/>
                                      </p:to>
                                    </p:set>
                                    <p:animEffect transition="in" filter="checkerboard(across)">
                                      <p:cBhvr>
                                        <p:cTn id="238"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p:bldP spid="10" grpId="0" animBg="1"/>
      <p:bldP spid="11" grpId="0" animBg="1"/>
      <p:bldP spid="14" grpId="0"/>
      <p:bldP spid="18" grpId="0"/>
      <p:bldP spid="20" grpId="0"/>
      <p:bldP spid="22" grpId="0"/>
      <p:bldP spid="24" grpId="0"/>
      <p:bldP spid="26" grpId="0"/>
      <p:bldP spid="28" grpId="0"/>
      <p:bldP spid="30" grpId="0"/>
      <p:bldP spid="32" grpId="0"/>
      <p:bldP spid="34" grpId="0"/>
      <p:bldP spid="36" grpId="0"/>
      <p:bldP spid="38" grpId="0"/>
      <p:bldP spid="40" grpId="0"/>
      <p:bldP spid="44" grpId="0"/>
      <p:bldP spid="46" grpId="0"/>
      <p:bldP spid="48" grpId="0"/>
      <p:bldP spid="50" grpId="0"/>
      <p:bldP spid="57" grpId="0"/>
      <p:bldP spid="58" grpId="0"/>
      <p:bldP spid="60" grpId="0"/>
      <p:bldP spid="62" grpId="0"/>
      <p:bldP spid="65" grpId="0"/>
      <p:bldP spid="66" grpId="0"/>
      <p:bldP spid="102" grpId="0"/>
      <p:bldP spid="103" grpId="0"/>
      <p:bldP spid="104" grpId="0"/>
      <p:bldP spid="10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Control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a:p>
        </p:txBody>
      </p:sp>
      <p:sp>
        <p:nvSpPr>
          <p:cNvPr id="4" name="Content Placeholder 3"/>
          <p:cNvSpPr>
            <a:spLocks noGrp="1"/>
          </p:cNvSpPr>
          <p:nvPr>
            <p:ph sz="quarter" idx="1"/>
          </p:nvPr>
        </p:nvSpPr>
        <p:spPr>
          <a:xfrm>
            <a:off x="762000" y="1143000"/>
            <a:ext cx="7848600" cy="5105400"/>
          </a:xfrm>
        </p:spPr>
        <p:txBody>
          <a:bodyPr>
            <a:normAutofit lnSpcReduction="10000"/>
          </a:bodyPr>
          <a:lstStyle/>
          <a:p>
            <a:pPr>
              <a:buNone/>
            </a:pPr>
            <a:r>
              <a:rPr lang="en-US" sz="2800" b="1" dirty="0" smtClean="0"/>
              <a:t>(3) Microprogramming</a:t>
            </a:r>
          </a:p>
          <a:p>
            <a:r>
              <a:rPr lang="en-US" sz="2800" kern="0" dirty="0" smtClean="0"/>
              <a:t>ROM implementation is vulnerable to bugs and expensive especially for complex CPU.</a:t>
            </a:r>
          </a:p>
          <a:p>
            <a:r>
              <a:rPr lang="en-US" sz="2800" kern="0" dirty="0" smtClean="0"/>
              <a:t>Size increase as the number and complexity of instructions (states) increases</a:t>
            </a:r>
          </a:p>
          <a:p>
            <a:r>
              <a:rPr lang="en-US" sz="2800" b="1" kern="0" dirty="0" smtClean="0"/>
              <a:t>Use Microprogramming </a:t>
            </a:r>
          </a:p>
          <a:p>
            <a:pPr lvl="1"/>
            <a:r>
              <a:rPr lang="en-US" kern="0" dirty="0" smtClean="0">
                <a:solidFill>
                  <a:srgbClr val="0033CC"/>
                </a:solidFill>
              </a:rPr>
              <a:t>Some sort of a programming language!</a:t>
            </a:r>
          </a:p>
          <a:p>
            <a:pPr lvl="1"/>
            <a:r>
              <a:rPr lang="en-US" kern="0" dirty="0" smtClean="0">
                <a:solidFill>
                  <a:srgbClr val="0033CC"/>
                </a:solidFill>
              </a:rPr>
              <a:t>The next state might not be sequential </a:t>
            </a:r>
          </a:p>
          <a:p>
            <a:pPr lvl="1"/>
            <a:r>
              <a:rPr lang="en-US" kern="0" dirty="0" smtClean="0">
                <a:solidFill>
                  <a:srgbClr val="0033CC"/>
                </a:solidFill>
              </a:rPr>
              <a:t>Generate the next state outside the ROM</a:t>
            </a:r>
          </a:p>
          <a:p>
            <a:pPr lvl="1"/>
            <a:r>
              <a:rPr lang="en-US" kern="0" dirty="0" smtClean="0">
                <a:solidFill>
                  <a:srgbClr val="0033CC"/>
                </a:solidFill>
              </a:rPr>
              <a:t>Each state is a micro instruction and the signals are specified symbolically </a:t>
            </a:r>
          </a:p>
          <a:p>
            <a:pPr lvl="1"/>
            <a:r>
              <a:rPr lang="en-US" kern="0" dirty="0" smtClean="0">
                <a:solidFill>
                  <a:srgbClr val="0033CC"/>
                </a:solidFill>
              </a:rPr>
              <a:t>Use labels for sequencing </a:t>
            </a:r>
            <a:endParaRPr lang="en-US" dirty="0" smtClean="0">
              <a:solidFill>
                <a:srgbClr val="0033CC"/>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Control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28</a:t>
            </a:fld>
            <a:endParaRPr lang="en-US"/>
          </a:p>
        </p:txBody>
      </p:sp>
      <p:sp>
        <p:nvSpPr>
          <p:cNvPr id="4" name="Content Placeholder 3"/>
          <p:cNvSpPr>
            <a:spLocks noGrp="1"/>
          </p:cNvSpPr>
          <p:nvPr>
            <p:ph sz="quarter" idx="1"/>
          </p:nvPr>
        </p:nvSpPr>
        <p:spPr>
          <a:xfrm>
            <a:off x="762000" y="914400"/>
            <a:ext cx="7848600" cy="5105400"/>
          </a:xfrm>
        </p:spPr>
        <p:txBody>
          <a:bodyPr>
            <a:normAutofit/>
          </a:bodyPr>
          <a:lstStyle/>
          <a:p>
            <a:pPr>
              <a:buNone/>
            </a:pPr>
            <a:r>
              <a:rPr lang="en-US" sz="2800" b="1" dirty="0" smtClean="0"/>
              <a:t>(3) Microprogramming</a:t>
            </a:r>
          </a:p>
          <a:p>
            <a:endParaRPr lang="en-US" dirty="0" smtClean="0">
              <a:solidFill>
                <a:srgbClr val="0033CC"/>
              </a:solidFill>
            </a:endParaRPr>
          </a:p>
        </p:txBody>
      </p:sp>
      <p:sp>
        <p:nvSpPr>
          <p:cNvPr id="5" name="Rectangle 4"/>
          <p:cNvSpPr/>
          <p:nvPr/>
        </p:nvSpPr>
        <p:spPr>
          <a:xfrm>
            <a:off x="3429000" y="1447800"/>
            <a:ext cx="2819400" cy="2983468"/>
          </a:xfrm>
          <a:prstGeom prst="rect">
            <a:avLst/>
          </a:prstGeom>
          <a:solidFill>
            <a:schemeClr val="accent6">
              <a:lumMod val="40000"/>
              <a:lumOff val="60000"/>
              <a:alpha val="64000"/>
            </a:schemeClr>
          </a:solidFill>
          <a:ln w="317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6"/>
                </a:solidFill>
              </a:rPr>
              <a:t>10x17</a:t>
            </a:r>
          </a:p>
          <a:p>
            <a:pPr algn="ctr"/>
            <a:r>
              <a:rPr lang="en-US" b="1" dirty="0" smtClean="0">
                <a:solidFill>
                  <a:schemeClr val="accent6"/>
                </a:solidFill>
              </a:rPr>
              <a:t>ROM</a:t>
            </a:r>
          </a:p>
          <a:p>
            <a:pPr algn="ctr"/>
            <a:r>
              <a:rPr lang="en-US" b="1" dirty="0" smtClean="0">
                <a:solidFill>
                  <a:schemeClr val="accent6"/>
                </a:solidFill>
              </a:rPr>
              <a:t>Control Logic</a:t>
            </a:r>
            <a:endParaRPr lang="en-US" b="1" dirty="0">
              <a:solidFill>
                <a:schemeClr val="accent6"/>
              </a:solidFill>
            </a:endParaRPr>
          </a:p>
        </p:txBody>
      </p:sp>
      <p:sp>
        <p:nvSpPr>
          <p:cNvPr id="6" name="Rectangle 5"/>
          <p:cNvSpPr/>
          <p:nvPr/>
        </p:nvSpPr>
        <p:spPr>
          <a:xfrm rot="16200000">
            <a:off x="4768334" y="2798802"/>
            <a:ext cx="2590800" cy="369332"/>
          </a:xfrm>
          <a:prstGeom prst="rect">
            <a:avLst/>
          </a:prstGeom>
        </p:spPr>
        <p:txBody>
          <a:bodyPr wrap="square">
            <a:spAutoFit/>
          </a:bodyPr>
          <a:lstStyle/>
          <a:p>
            <a:pPr algn="ctr"/>
            <a:r>
              <a:rPr lang="en-US" b="1" dirty="0" smtClean="0">
                <a:solidFill>
                  <a:schemeClr val="bg1"/>
                </a:solidFill>
              </a:rPr>
              <a:t>Data</a:t>
            </a:r>
            <a:endParaRPr lang="en-US" b="1" dirty="0">
              <a:solidFill>
                <a:schemeClr val="bg1"/>
              </a:solidFill>
            </a:endParaRPr>
          </a:p>
        </p:txBody>
      </p:sp>
      <p:sp>
        <p:nvSpPr>
          <p:cNvPr id="7" name="Rectangle 6"/>
          <p:cNvSpPr/>
          <p:nvPr/>
        </p:nvSpPr>
        <p:spPr>
          <a:xfrm>
            <a:off x="3581400" y="4050268"/>
            <a:ext cx="2590800" cy="369332"/>
          </a:xfrm>
          <a:prstGeom prst="rect">
            <a:avLst/>
          </a:prstGeom>
        </p:spPr>
        <p:txBody>
          <a:bodyPr wrap="square">
            <a:spAutoFit/>
          </a:bodyPr>
          <a:lstStyle/>
          <a:p>
            <a:pPr algn="ctr"/>
            <a:r>
              <a:rPr lang="en-US" b="1" dirty="0" smtClean="0">
                <a:solidFill>
                  <a:schemeClr val="bg1"/>
                </a:solidFill>
              </a:rPr>
              <a:t>Address</a:t>
            </a:r>
            <a:endParaRPr lang="en-US" b="1" dirty="0">
              <a:solidFill>
                <a:schemeClr val="bg1"/>
              </a:solidFill>
            </a:endParaRPr>
          </a:p>
        </p:txBody>
      </p:sp>
      <p:sp>
        <p:nvSpPr>
          <p:cNvPr id="8" name="Rectangle 7"/>
          <p:cNvSpPr/>
          <p:nvPr/>
        </p:nvSpPr>
        <p:spPr>
          <a:xfrm>
            <a:off x="6545437" y="1371600"/>
            <a:ext cx="721672" cy="261610"/>
          </a:xfrm>
          <a:prstGeom prst="rect">
            <a:avLst/>
          </a:prstGeom>
        </p:spPr>
        <p:txBody>
          <a:bodyPr wrap="none">
            <a:spAutoFit/>
          </a:bodyPr>
          <a:lstStyle/>
          <a:p>
            <a:r>
              <a:rPr lang="en-US" sz="1100" dirty="0" err="1" smtClean="0">
                <a:solidFill>
                  <a:srgbClr val="FF0000"/>
                </a:solidFill>
              </a:rPr>
              <a:t>PCWrite</a:t>
            </a:r>
            <a:endParaRPr lang="en-US" sz="1100" dirty="0"/>
          </a:p>
        </p:txBody>
      </p:sp>
      <p:cxnSp>
        <p:nvCxnSpPr>
          <p:cNvPr id="9" name="Straight Connector 8"/>
          <p:cNvCxnSpPr/>
          <p:nvPr/>
        </p:nvCxnSpPr>
        <p:spPr>
          <a:xfrm>
            <a:off x="6248400" y="160020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6324600" y="1567190"/>
            <a:ext cx="1066318" cy="261610"/>
          </a:xfrm>
          <a:prstGeom prst="rect">
            <a:avLst/>
          </a:prstGeom>
        </p:spPr>
        <p:txBody>
          <a:bodyPr wrap="none">
            <a:spAutoFit/>
          </a:bodyPr>
          <a:lstStyle/>
          <a:p>
            <a:r>
              <a:rPr lang="en-US" sz="1100" dirty="0" err="1" smtClean="0">
                <a:solidFill>
                  <a:srgbClr val="FF0000"/>
                </a:solidFill>
              </a:rPr>
              <a:t>PCWriteCond</a:t>
            </a:r>
            <a:endParaRPr lang="en-US" sz="1100" dirty="0"/>
          </a:p>
        </p:txBody>
      </p:sp>
      <p:cxnSp>
        <p:nvCxnSpPr>
          <p:cNvPr id="11" name="Straight Connector 10"/>
          <p:cNvCxnSpPr/>
          <p:nvPr/>
        </p:nvCxnSpPr>
        <p:spPr>
          <a:xfrm>
            <a:off x="6248400" y="17957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611790" y="1752600"/>
            <a:ext cx="474810" cy="261610"/>
          </a:xfrm>
          <a:prstGeom prst="rect">
            <a:avLst/>
          </a:prstGeom>
        </p:spPr>
        <p:txBody>
          <a:bodyPr wrap="none">
            <a:spAutoFit/>
          </a:bodyPr>
          <a:lstStyle/>
          <a:p>
            <a:r>
              <a:rPr lang="en-US" sz="1100" dirty="0" err="1" smtClean="0">
                <a:solidFill>
                  <a:srgbClr val="FF0000"/>
                </a:solidFill>
              </a:rPr>
              <a:t>IorD</a:t>
            </a:r>
            <a:endParaRPr lang="en-US" sz="1100" dirty="0"/>
          </a:p>
        </p:txBody>
      </p:sp>
      <p:cxnSp>
        <p:nvCxnSpPr>
          <p:cNvPr id="13" name="Straight Connector 12"/>
          <p:cNvCxnSpPr/>
          <p:nvPr/>
        </p:nvCxnSpPr>
        <p:spPr>
          <a:xfrm>
            <a:off x="6248400" y="198120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486127" y="1981200"/>
            <a:ext cx="829073" cy="261610"/>
          </a:xfrm>
          <a:prstGeom prst="rect">
            <a:avLst/>
          </a:prstGeom>
        </p:spPr>
        <p:txBody>
          <a:bodyPr wrap="none">
            <a:spAutoFit/>
          </a:bodyPr>
          <a:lstStyle/>
          <a:p>
            <a:r>
              <a:rPr lang="en-US" sz="1100" dirty="0" err="1" smtClean="0">
                <a:solidFill>
                  <a:srgbClr val="FF0000"/>
                </a:solidFill>
              </a:rPr>
              <a:t>MemRead</a:t>
            </a:r>
            <a:endParaRPr lang="en-US" sz="1100" dirty="0"/>
          </a:p>
        </p:txBody>
      </p:sp>
      <p:cxnSp>
        <p:nvCxnSpPr>
          <p:cNvPr id="15" name="Straight Connector 14"/>
          <p:cNvCxnSpPr/>
          <p:nvPr/>
        </p:nvCxnSpPr>
        <p:spPr>
          <a:xfrm>
            <a:off x="6248400" y="2208212"/>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469237" y="2176790"/>
            <a:ext cx="862737" cy="261610"/>
          </a:xfrm>
          <a:prstGeom prst="rect">
            <a:avLst/>
          </a:prstGeom>
        </p:spPr>
        <p:txBody>
          <a:bodyPr wrap="none">
            <a:spAutoFit/>
          </a:bodyPr>
          <a:lstStyle/>
          <a:p>
            <a:r>
              <a:rPr lang="en-US" sz="1100" dirty="0" err="1" smtClean="0">
                <a:solidFill>
                  <a:srgbClr val="FF0000"/>
                </a:solidFill>
              </a:rPr>
              <a:t>MemWrite</a:t>
            </a:r>
            <a:endParaRPr lang="en-US" sz="1100" dirty="0"/>
          </a:p>
        </p:txBody>
      </p:sp>
      <p:cxnSp>
        <p:nvCxnSpPr>
          <p:cNvPr id="17" name="Straight Connector 16"/>
          <p:cNvCxnSpPr/>
          <p:nvPr/>
        </p:nvCxnSpPr>
        <p:spPr>
          <a:xfrm>
            <a:off x="6248400" y="24053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553200" y="2405390"/>
            <a:ext cx="679994" cy="261610"/>
          </a:xfrm>
          <a:prstGeom prst="rect">
            <a:avLst/>
          </a:prstGeom>
        </p:spPr>
        <p:txBody>
          <a:bodyPr wrap="none">
            <a:spAutoFit/>
          </a:bodyPr>
          <a:lstStyle/>
          <a:p>
            <a:r>
              <a:rPr lang="en-US" sz="1100" dirty="0" err="1" smtClean="0">
                <a:solidFill>
                  <a:srgbClr val="FF0000"/>
                </a:solidFill>
              </a:rPr>
              <a:t>IRWrite</a:t>
            </a:r>
            <a:endParaRPr lang="en-US" sz="1100" dirty="0"/>
          </a:p>
        </p:txBody>
      </p:sp>
      <p:cxnSp>
        <p:nvCxnSpPr>
          <p:cNvPr id="19" name="Straight Connector 18"/>
          <p:cNvCxnSpPr/>
          <p:nvPr/>
        </p:nvCxnSpPr>
        <p:spPr>
          <a:xfrm>
            <a:off x="6248400" y="26339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400800" y="2633990"/>
            <a:ext cx="914033" cy="261610"/>
          </a:xfrm>
          <a:prstGeom prst="rect">
            <a:avLst/>
          </a:prstGeom>
        </p:spPr>
        <p:txBody>
          <a:bodyPr wrap="none">
            <a:spAutoFit/>
          </a:bodyPr>
          <a:lstStyle/>
          <a:p>
            <a:r>
              <a:rPr lang="en-US" sz="1100" dirty="0" err="1" smtClean="0">
                <a:solidFill>
                  <a:srgbClr val="FF0000"/>
                </a:solidFill>
              </a:rPr>
              <a:t>MemToReg</a:t>
            </a:r>
            <a:endParaRPr lang="en-US" sz="1100" dirty="0"/>
          </a:p>
        </p:txBody>
      </p:sp>
      <p:cxnSp>
        <p:nvCxnSpPr>
          <p:cNvPr id="21" name="Straight Connector 20"/>
          <p:cNvCxnSpPr/>
          <p:nvPr/>
        </p:nvCxnSpPr>
        <p:spPr>
          <a:xfrm>
            <a:off x="6248400" y="28625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629400" y="2862590"/>
            <a:ext cx="561372" cy="261610"/>
          </a:xfrm>
          <a:prstGeom prst="rect">
            <a:avLst/>
          </a:prstGeom>
        </p:spPr>
        <p:txBody>
          <a:bodyPr wrap="none">
            <a:spAutoFit/>
          </a:bodyPr>
          <a:lstStyle/>
          <a:p>
            <a:r>
              <a:rPr lang="en-US" sz="1100" dirty="0" err="1" smtClean="0">
                <a:solidFill>
                  <a:srgbClr val="FF0000"/>
                </a:solidFill>
              </a:rPr>
              <a:t>PCSrc</a:t>
            </a:r>
            <a:endParaRPr lang="en-US" sz="1100" dirty="0"/>
          </a:p>
        </p:txBody>
      </p:sp>
      <p:cxnSp>
        <p:nvCxnSpPr>
          <p:cNvPr id="23" name="Straight Connector 22"/>
          <p:cNvCxnSpPr/>
          <p:nvPr/>
        </p:nvCxnSpPr>
        <p:spPr>
          <a:xfrm>
            <a:off x="6248400" y="3091190"/>
            <a:ext cx="1143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6553200" y="3091190"/>
            <a:ext cx="684803" cy="261610"/>
          </a:xfrm>
          <a:prstGeom prst="rect">
            <a:avLst/>
          </a:prstGeom>
        </p:spPr>
        <p:txBody>
          <a:bodyPr wrap="none">
            <a:spAutoFit/>
          </a:bodyPr>
          <a:lstStyle/>
          <a:p>
            <a:r>
              <a:rPr lang="en-US" sz="1100" dirty="0" err="1" smtClean="0">
                <a:solidFill>
                  <a:srgbClr val="FF0000"/>
                </a:solidFill>
              </a:rPr>
              <a:t>ALUOp</a:t>
            </a:r>
            <a:endParaRPr lang="en-US" sz="1100" dirty="0"/>
          </a:p>
        </p:txBody>
      </p:sp>
      <p:cxnSp>
        <p:nvCxnSpPr>
          <p:cNvPr id="25" name="Straight Connector 24"/>
          <p:cNvCxnSpPr/>
          <p:nvPr/>
        </p:nvCxnSpPr>
        <p:spPr>
          <a:xfrm>
            <a:off x="6248400" y="3319790"/>
            <a:ext cx="1143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547041" y="3319790"/>
            <a:ext cx="768159" cy="261610"/>
          </a:xfrm>
          <a:prstGeom prst="rect">
            <a:avLst/>
          </a:prstGeom>
        </p:spPr>
        <p:txBody>
          <a:bodyPr wrap="none">
            <a:spAutoFit/>
          </a:bodyPr>
          <a:lstStyle/>
          <a:p>
            <a:r>
              <a:rPr lang="en-US" sz="1100" dirty="0" err="1" smtClean="0">
                <a:solidFill>
                  <a:srgbClr val="FF0000"/>
                </a:solidFill>
              </a:rPr>
              <a:t>ALUSrcB</a:t>
            </a:r>
            <a:endParaRPr lang="en-US" sz="1100" dirty="0"/>
          </a:p>
        </p:txBody>
      </p:sp>
      <p:cxnSp>
        <p:nvCxnSpPr>
          <p:cNvPr id="27" name="Straight Connector 26"/>
          <p:cNvCxnSpPr/>
          <p:nvPr/>
        </p:nvCxnSpPr>
        <p:spPr>
          <a:xfrm>
            <a:off x="6248400" y="3548390"/>
            <a:ext cx="1143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524599" y="3548390"/>
            <a:ext cx="790601" cy="261610"/>
          </a:xfrm>
          <a:prstGeom prst="rect">
            <a:avLst/>
          </a:prstGeom>
        </p:spPr>
        <p:txBody>
          <a:bodyPr wrap="none">
            <a:spAutoFit/>
          </a:bodyPr>
          <a:lstStyle/>
          <a:p>
            <a:r>
              <a:rPr lang="en-US" sz="1100" dirty="0" err="1" smtClean="0">
                <a:solidFill>
                  <a:srgbClr val="FF0000"/>
                </a:solidFill>
              </a:rPr>
              <a:t>ALUSrcA</a:t>
            </a:r>
            <a:endParaRPr lang="en-US" sz="1100" dirty="0"/>
          </a:p>
        </p:txBody>
      </p:sp>
      <p:cxnSp>
        <p:nvCxnSpPr>
          <p:cNvPr id="29" name="Straight Connector 28"/>
          <p:cNvCxnSpPr/>
          <p:nvPr/>
        </p:nvCxnSpPr>
        <p:spPr>
          <a:xfrm>
            <a:off x="6248400" y="37769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537423" y="3733800"/>
            <a:ext cx="777777" cy="261610"/>
          </a:xfrm>
          <a:prstGeom prst="rect">
            <a:avLst/>
          </a:prstGeom>
        </p:spPr>
        <p:txBody>
          <a:bodyPr wrap="none">
            <a:spAutoFit/>
          </a:bodyPr>
          <a:lstStyle/>
          <a:p>
            <a:r>
              <a:rPr lang="en-US" sz="1100" dirty="0" err="1" smtClean="0">
                <a:solidFill>
                  <a:srgbClr val="FF0000"/>
                </a:solidFill>
              </a:rPr>
              <a:t>RegWrite</a:t>
            </a:r>
            <a:endParaRPr lang="en-US" sz="1100" dirty="0"/>
          </a:p>
        </p:txBody>
      </p:sp>
      <p:cxnSp>
        <p:nvCxnSpPr>
          <p:cNvPr id="31" name="Straight Connector 30"/>
          <p:cNvCxnSpPr/>
          <p:nvPr/>
        </p:nvCxnSpPr>
        <p:spPr>
          <a:xfrm>
            <a:off x="6248400" y="396240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6599081" y="3929390"/>
            <a:ext cx="639919" cy="261610"/>
          </a:xfrm>
          <a:prstGeom prst="rect">
            <a:avLst/>
          </a:prstGeom>
        </p:spPr>
        <p:txBody>
          <a:bodyPr wrap="none">
            <a:spAutoFit/>
          </a:bodyPr>
          <a:lstStyle/>
          <a:p>
            <a:r>
              <a:rPr lang="en-US" sz="1100" dirty="0" err="1" smtClean="0">
                <a:solidFill>
                  <a:srgbClr val="FF0000"/>
                </a:solidFill>
              </a:rPr>
              <a:t>RegDst</a:t>
            </a:r>
            <a:endParaRPr lang="en-US" sz="1100" dirty="0"/>
          </a:p>
        </p:txBody>
      </p:sp>
      <p:cxnSp>
        <p:nvCxnSpPr>
          <p:cNvPr id="33" name="Straight Connector 32"/>
          <p:cNvCxnSpPr/>
          <p:nvPr/>
        </p:nvCxnSpPr>
        <p:spPr>
          <a:xfrm>
            <a:off x="6248400" y="415799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114800" y="4953000"/>
            <a:ext cx="1447800" cy="381000"/>
          </a:xfrm>
          <a:prstGeom prst="rect">
            <a:avLst/>
          </a:prstGeom>
          <a:solidFill>
            <a:srgbClr val="00B050">
              <a:alpha val="52000"/>
            </a:srgbClr>
          </a:solidFill>
          <a:ln w="222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State</a:t>
            </a:r>
            <a:endParaRPr lang="en-US" sz="1600" b="1" dirty="0"/>
          </a:p>
        </p:txBody>
      </p:sp>
      <p:sp>
        <p:nvSpPr>
          <p:cNvPr id="43" name="Rectangle 42"/>
          <p:cNvSpPr/>
          <p:nvPr/>
        </p:nvSpPr>
        <p:spPr>
          <a:xfrm>
            <a:off x="3657600" y="5638800"/>
            <a:ext cx="2362200" cy="457200"/>
          </a:xfrm>
          <a:prstGeom prst="rect">
            <a:avLst/>
          </a:prstGeom>
          <a:solidFill>
            <a:schemeClr val="accent3">
              <a:alpha val="64000"/>
            </a:schemeClr>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Address Select Logic</a:t>
            </a:r>
            <a:endParaRPr lang="en-US" sz="1600" b="1" dirty="0"/>
          </a:p>
        </p:txBody>
      </p:sp>
      <p:grpSp>
        <p:nvGrpSpPr>
          <p:cNvPr id="56" name="Group 55"/>
          <p:cNvGrpSpPr/>
          <p:nvPr/>
        </p:nvGrpSpPr>
        <p:grpSpPr>
          <a:xfrm>
            <a:off x="1752600" y="4953000"/>
            <a:ext cx="914400" cy="609600"/>
            <a:chOff x="1676400" y="3048000"/>
            <a:chExt cx="762000" cy="457200"/>
          </a:xfrm>
        </p:grpSpPr>
        <p:sp>
          <p:nvSpPr>
            <p:cNvPr id="54" name="Trapezoid 53"/>
            <p:cNvSpPr/>
            <p:nvPr/>
          </p:nvSpPr>
          <p:spPr>
            <a:xfrm rot="10800000">
              <a:off x="1676400" y="3124200"/>
              <a:ext cx="762000" cy="381000"/>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p:cNvSpPr/>
            <p:nvPr/>
          </p:nvSpPr>
          <p:spPr>
            <a:xfrm flipV="1">
              <a:off x="1905000" y="3048000"/>
              <a:ext cx="3048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8" name="Straight Arrow Connector 57"/>
          <p:cNvCxnSpPr/>
          <p:nvPr/>
        </p:nvCxnSpPr>
        <p:spPr>
          <a:xfrm rot="5400000">
            <a:off x="1753394" y="4876006"/>
            <a:ext cx="304800" cy="1588"/>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42" idx="0"/>
            <a:endCxn id="5" idx="2"/>
          </p:cNvCxnSpPr>
          <p:nvPr/>
        </p:nvCxnSpPr>
        <p:spPr>
          <a:xfrm rot="5400000" flipH="1" flipV="1">
            <a:off x="4577834" y="4692134"/>
            <a:ext cx="521732" cy="1588"/>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43" idx="0"/>
            <a:endCxn id="42" idx="2"/>
          </p:cNvCxnSpPr>
          <p:nvPr/>
        </p:nvCxnSpPr>
        <p:spPr>
          <a:xfrm rot="5400000" flipH="1" flipV="1">
            <a:off x="4686300" y="5486400"/>
            <a:ext cx="304800" cy="1588"/>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a:off x="2361406" y="4876006"/>
            <a:ext cx="304800" cy="1588"/>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10800000">
            <a:off x="2514600" y="4722811"/>
            <a:ext cx="2286000" cy="1588"/>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2" name="Rectangle 81"/>
          <p:cNvSpPr/>
          <p:nvPr/>
        </p:nvSpPr>
        <p:spPr>
          <a:xfrm>
            <a:off x="1752600" y="4419600"/>
            <a:ext cx="274434" cy="307777"/>
          </a:xfrm>
          <a:prstGeom prst="rect">
            <a:avLst/>
          </a:prstGeom>
        </p:spPr>
        <p:txBody>
          <a:bodyPr wrap="none">
            <a:spAutoFit/>
          </a:bodyPr>
          <a:lstStyle/>
          <a:p>
            <a:r>
              <a:rPr lang="en-US" sz="1400" b="1" dirty="0" smtClean="0">
                <a:solidFill>
                  <a:srgbClr val="0033CC"/>
                </a:solidFill>
              </a:rPr>
              <a:t>1</a:t>
            </a:r>
            <a:endParaRPr lang="en-US" sz="1400" b="1" dirty="0">
              <a:solidFill>
                <a:srgbClr val="0033CC"/>
              </a:solidFill>
            </a:endParaRPr>
          </a:p>
        </p:txBody>
      </p:sp>
      <p:cxnSp>
        <p:nvCxnSpPr>
          <p:cNvPr id="84" name="Straight Connector 83"/>
          <p:cNvCxnSpPr>
            <a:stCxn id="54" idx="0"/>
          </p:cNvCxnSpPr>
          <p:nvPr/>
        </p:nvCxnSpPr>
        <p:spPr>
          <a:xfrm rot="5400000">
            <a:off x="1790700" y="5981700"/>
            <a:ext cx="8382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2209800" y="6399212"/>
            <a:ext cx="21336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rot="5400000" flipH="1" flipV="1">
            <a:off x="4191000" y="6247606"/>
            <a:ext cx="304800" cy="15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rot="5400000" flipH="1" flipV="1">
            <a:off x="4953000" y="6323806"/>
            <a:ext cx="457200" cy="15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5181600" y="6321623"/>
            <a:ext cx="821059" cy="307777"/>
          </a:xfrm>
          <a:prstGeom prst="rect">
            <a:avLst/>
          </a:prstGeom>
        </p:spPr>
        <p:txBody>
          <a:bodyPr wrap="none">
            <a:spAutoFit/>
          </a:bodyPr>
          <a:lstStyle/>
          <a:p>
            <a:r>
              <a:rPr lang="en-US" sz="1400" b="1" dirty="0" err="1" smtClean="0">
                <a:solidFill>
                  <a:srgbClr val="0033CC"/>
                </a:solidFill>
              </a:rPr>
              <a:t>Opcode</a:t>
            </a:r>
            <a:endParaRPr lang="en-US" sz="1400" b="1" dirty="0">
              <a:solidFill>
                <a:srgbClr val="0033CC"/>
              </a:solidFill>
            </a:endParaRPr>
          </a:p>
        </p:txBody>
      </p:sp>
      <p:cxnSp>
        <p:nvCxnSpPr>
          <p:cNvPr id="93" name="Straight Connector 92"/>
          <p:cNvCxnSpPr/>
          <p:nvPr/>
        </p:nvCxnSpPr>
        <p:spPr>
          <a:xfrm>
            <a:off x="6248400" y="4343400"/>
            <a:ext cx="11430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43" idx="3"/>
          </p:cNvCxnSpPr>
          <p:nvPr/>
        </p:nvCxnSpPr>
        <p:spPr>
          <a:xfrm>
            <a:off x="6019800" y="5867400"/>
            <a:ext cx="1371600" cy="1588"/>
          </a:xfrm>
          <a:prstGeom prst="line">
            <a:avLst/>
          </a:prstGeom>
          <a:ln w="254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rot="5400000">
            <a:off x="6629400" y="5105400"/>
            <a:ext cx="1524000" cy="15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9" name="Rectangle 108"/>
          <p:cNvSpPr/>
          <p:nvPr/>
        </p:nvSpPr>
        <p:spPr>
          <a:xfrm>
            <a:off x="6477000" y="4310390"/>
            <a:ext cx="710451" cy="261610"/>
          </a:xfrm>
          <a:prstGeom prst="rect">
            <a:avLst/>
          </a:prstGeom>
        </p:spPr>
        <p:txBody>
          <a:bodyPr wrap="none">
            <a:spAutoFit/>
          </a:bodyPr>
          <a:lstStyle/>
          <a:p>
            <a:r>
              <a:rPr lang="en-US" sz="1100" dirty="0" err="1" smtClean="0">
                <a:solidFill>
                  <a:srgbClr val="0033CC"/>
                </a:solidFill>
              </a:rPr>
              <a:t>AddCtrl</a:t>
            </a:r>
            <a:endParaRPr lang="en-US" sz="1100" dirty="0">
              <a:solidFill>
                <a:srgbClr val="0033CC"/>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Control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a:p>
        </p:txBody>
      </p:sp>
      <p:sp>
        <p:nvSpPr>
          <p:cNvPr id="4" name="Content Placeholder 3"/>
          <p:cNvSpPr>
            <a:spLocks noGrp="1"/>
          </p:cNvSpPr>
          <p:nvPr>
            <p:ph sz="quarter" idx="1"/>
          </p:nvPr>
        </p:nvSpPr>
        <p:spPr>
          <a:xfrm>
            <a:off x="762000" y="914400"/>
            <a:ext cx="7848600" cy="5105400"/>
          </a:xfrm>
        </p:spPr>
        <p:txBody>
          <a:bodyPr>
            <a:normAutofit/>
          </a:bodyPr>
          <a:lstStyle/>
          <a:p>
            <a:pPr>
              <a:buNone/>
            </a:pPr>
            <a:r>
              <a:rPr lang="en-US" sz="2800" b="1" dirty="0" smtClean="0"/>
              <a:t>(3) Microprogramming</a:t>
            </a:r>
          </a:p>
          <a:p>
            <a:pPr algn="ctr">
              <a:buNone/>
            </a:pPr>
            <a:r>
              <a:rPr lang="en-US" sz="2000" b="1" dirty="0" smtClean="0">
                <a:solidFill>
                  <a:srgbClr val="0033CC"/>
                </a:solidFill>
              </a:rPr>
              <a:t>	Inside the address select logic</a:t>
            </a:r>
          </a:p>
          <a:p>
            <a:endParaRPr lang="en-US" dirty="0" smtClean="0">
              <a:solidFill>
                <a:srgbClr val="0033CC"/>
              </a:solidFill>
            </a:endParaRPr>
          </a:p>
        </p:txBody>
      </p:sp>
      <p:sp>
        <p:nvSpPr>
          <p:cNvPr id="42" name="Rectangle 41"/>
          <p:cNvSpPr/>
          <p:nvPr/>
        </p:nvSpPr>
        <p:spPr>
          <a:xfrm>
            <a:off x="4114800" y="2773184"/>
            <a:ext cx="1447800" cy="381000"/>
          </a:xfrm>
          <a:prstGeom prst="rect">
            <a:avLst/>
          </a:prstGeom>
          <a:solidFill>
            <a:srgbClr val="00B050">
              <a:alpha val="52000"/>
            </a:srgbClr>
          </a:solidFill>
          <a:ln w="222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State</a:t>
            </a:r>
            <a:endParaRPr lang="en-US" sz="1600" b="1" dirty="0"/>
          </a:p>
        </p:txBody>
      </p:sp>
      <p:grpSp>
        <p:nvGrpSpPr>
          <p:cNvPr id="34" name="Group 55"/>
          <p:cNvGrpSpPr/>
          <p:nvPr/>
        </p:nvGrpSpPr>
        <p:grpSpPr>
          <a:xfrm>
            <a:off x="1219200" y="2861052"/>
            <a:ext cx="914400" cy="609600"/>
            <a:chOff x="1676400" y="3048000"/>
            <a:chExt cx="762000" cy="457200"/>
          </a:xfrm>
        </p:grpSpPr>
        <p:sp>
          <p:nvSpPr>
            <p:cNvPr id="54" name="Trapezoid 53"/>
            <p:cNvSpPr/>
            <p:nvPr/>
          </p:nvSpPr>
          <p:spPr>
            <a:xfrm rot="10800000">
              <a:off x="1676400" y="3124200"/>
              <a:ext cx="762000" cy="381000"/>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p:cNvSpPr/>
            <p:nvPr/>
          </p:nvSpPr>
          <p:spPr>
            <a:xfrm flipV="1">
              <a:off x="1905000" y="3048000"/>
              <a:ext cx="3048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8" name="Straight Arrow Connector 57"/>
          <p:cNvCxnSpPr/>
          <p:nvPr/>
        </p:nvCxnSpPr>
        <p:spPr>
          <a:xfrm rot="5400000">
            <a:off x="1219994" y="2784058"/>
            <a:ext cx="304800" cy="1588"/>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42" idx="0"/>
          </p:cNvCxnSpPr>
          <p:nvPr/>
        </p:nvCxnSpPr>
        <p:spPr>
          <a:xfrm rot="5400000" flipH="1" flipV="1">
            <a:off x="4577834" y="2512318"/>
            <a:ext cx="521732" cy="1588"/>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a:off x="1828006" y="2784058"/>
            <a:ext cx="304800" cy="1588"/>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82" name="Rectangle 81"/>
          <p:cNvSpPr/>
          <p:nvPr/>
        </p:nvSpPr>
        <p:spPr>
          <a:xfrm>
            <a:off x="1219200" y="2327652"/>
            <a:ext cx="274434" cy="307777"/>
          </a:xfrm>
          <a:prstGeom prst="rect">
            <a:avLst/>
          </a:prstGeom>
        </p:spPr>
        <p:txBody>
          <a:bodyPr wrap="none">
            <a:spAutoFit/>
          </a:bodyPr>
          <a:lstStyle/>
          <a:p>
            <a:r>
              <a:rPr lang="en-US" sz="1400" b="1" dirty="0" smtClean="0">
                <a:solidFill>
                  <a:srgbClr val="0033CC"/>
                </a:solidFill>
              </a:rPr>
              <a:t>1</a:t>
            </a:r>
            <a:endParaRPr lang="en-US" sz="1400" b="1" dirty="0">
              <a:solidFill>
                <a:srgbClr val="0033CC"/>
              </a:solidFill>
            </a:endParaRPr>
          </a:p>
        </p:txBody>
      </p:sp>
      <p:cxnSp>
        <p:nvCxnSpPr>
          <p:cNvPr id="84" name="Straight Connector 83"/>
          <p:cNvCxnSpPr/>
          <p:nvPr/>
        </p:nvCxnSpPr>
        <p:spPr>
          <a:xfrm rot="5400000">
            <a:off x="1181497" y="3966349"/>
            <a:ext cx="990600" cy="79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rot="5400000" flipH="1" flipV="1">
            <a:off x="5715794" y="5604252"/>
            <a:ext cx="457200" cy="15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4343400" y="6367046"/>
            <a:ext cx="914033" cy="338554"/>
          </a:xfrm>
          <a:prstGeom prst="rect">
            <a:avLst/>
          </a:prstGeom>
        </p:spPr>
        <p:txBody>
          <a:bodyPr wrap="none">
            <a:spAutoFit/>
          </a:bodyPr>
          <a:lstStyle/>
          <a:p>
            <a:r>
              <a:rPr lang="en-US" sz="1600" b="1" dirty="0" err="1" smtClean="0">
                <a:solidFill>
                  <a:srgbClr val="0033CC"/>
                </a:solidFill>
              </a:rPr>
              <a:t>Opcode</a:t>
            </a:r>
            <a:endParaRPr lang="en-US" sz="1600" b="1" dirty="0">
              <a:solidFill>
                <a:srgbClr val="0033CC"/>
              </a:solidFill>
            </a:endParaRPr>
          </a:p>
        </p:txBody>
      </p:sp>
      <p:sp>
        <p:nvSpPr>
          <p:cNvPr id="109" name="Rectangle 108"/>
          <p:cNvSpPr/>
          <p:nvPr/>
        </p:nvSpPr>
        <p:spPr>
          <a:xfrm>
            <a:off x="7162800" y="3700046"/>
            <a:ext cx="861133" cy="307777"/>
          </a:xfrm>
          <a:prstGeom prst="rect">
            <a:avLst/>
          </a:prstGeom>
        </p:spPr>
        <p:txBody>
          <a:bodyPr wrap="none">
            <a:spAutoFit/>
          </a:bodyPr>
          <a:lstStyle/>
          <a:p>
            <a:r>
              <a:rPr lang="en-US" sz="1400" b="1" dirty="0" err="1" smtClean="0">
                <a:solidFill>
                  <a:srgbClr val="FF0000"/>
                </a:solidFill>
              </a:rPr>
              <a:t>AddCtrl</a:t>
            </a:r>
            <a:endParaRPr lang="en-US" sz="1400" b="1" dirty="0">
              <a:solidFill>
                <a:srgbClr val="FF0000"/>
              </a:solidFill>
            </a:endParaRPr>
          </a:p>
        </p:txBody>
      </p:sp>
      <p:sp>
        <p:nvSpPr>
          <p:cNvPr id="57" name="Rectangle 56"/>
          <p:cNvSpPr/>
          <p:nvPr/>
        </p:nvSpPr>
        <p:spPr>
          <a:xfrm>
            <a:off x="2590800" y="4843046"/>
            <a:ext cx="1905000" cy="533400"/>
          </a:xfrm>
          <a:prstGeom prst="rect">
            <a:avLst/>
          </a:prstGeom>
          <a:solidFill>
            <a:schemeClr val="accent6">
              <a:lumMod val="40000"/>
              <a:lumOff val="6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Dispatch ROM 2</a:t>
            </a:r>
            <a:endParaRPr lang="en-US" sz="1600" b="1" dirty="0"/>
          </a:p>
        </p:txBody>
      </p:sp>
      <p:sp>
        <p:nvSpPr>
          <p:cNvPr id="59" name="Rectangle 58"/>
          <p:cNvSpPr/>
          <p:nvPr/>
        </p:nvSpPr>
        <p:spPr>
          <a:xfrm>
            <a:off x="5029200" y="4843046"/>
            <a:ext cx="1905000" cy="533400"/>
          </a:xfrm>
          <a:prstGeom prst="rect">
            <a:avLst/>
          </a:prstGeom>
          <a:solidFill>
            <a:schemeClr val="accent6">
              <a:lumMod val="40000"/>
              <a:lumOff val="6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Dispatch ROM 1</a:t>
            </a:r>
            <a:endParaRPr lang="en-US" sz="1600" b="1" dirty="0"/>
          </a:p>
        </p:txBody>
      </p:sp>
      <p:sp>
        <p:nvSpPr>
          <p:cNvPr id="61" name="Rounded Rectangle 60"/>
          <p:cNvSpPr/>
          <p:nvPr/>
        </p:nvSpPr>
        <p:spPr>
          <a:xfrm>
            <a:off x="3352800" y="3547646"/>
            <a:ext cx="2895600" cy="609600"/>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33CC"/>
                </a:solidFill>
              </a:rPr>
              <a:t>MUX</a:t>
            </a:r>
          </a:p>
          <a:p>
            <a:pPr algn="ctr"/>
            <a:r>
              <a:rPr lang="en-US" dirty="0" smtClean="0">
                <a:solidFill>
                  <a:srgbClr val="0033CC"/>
                </a:solidFill>
              </a:rPr>
              <a:t>3            2           1          0</a:t>
            </a:r>
            <a:endParaRPr lang="en-US" dirty="0">
              <a:solidFill>
                <a:srgbClr val="0033CC"/>
              </a:solidFill>
            </a:endParaRPr>
          </a:p>
        </p:txBody>
      </p:sp>
      <p:cxnSp>
        <p:nvCxnSpPr>
          <p:cNvPr id="63" name="Straight Connector 62"/>
          <p:cNvCxnSpPr/>
          <p:nvPr/>
        </p:nvCxnSpPr>
        <p:spPr>
          <a:xfrm>
            <a:off x="1981200" y="2633246"/>
            <a:ext cx="28194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1676400" y="4462046"/>
            <a:ext cx="19812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flipH="1" flipV="1">
            <a:off x="3504406" y="4309646"/>
            <a:ext cx="305594" cy="794"/>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3505994" y="4766846"/>
            <a:ext cx="1524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3581400" y="4690646"/>
            <a:ext cx="9144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rot="5400000" flipH="1" flipV="1">
            <a:off x="4229100" y="4423946"/>
            <a:ext cx="533400" cy="1588"/>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flipH="1" flipV="1">
            <a:off x="5714206" y="4766846"/>
            <a:ext cx="153194" cy="79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10800000">
            <a:off x="5181600" y="4690646"/>
            <a:ext cx="6096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rot="5400000" flipH="1" flipV="1">
            <a:off x="4914900" y="4423946"/>
            <a:ext cx="533400" cy="1588"/>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flipH="1" flipV="1">
            <a:off x="5791200" y="4309646"/>
            <a:ext cx="304800" cy="1588"/>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5897766" y="4385846"/>
            <a:ext cx="274434" cy="307777"/>
          </a:xfrm>
          <a:prstGeom prst="rect">
            <a:avLst/>
          </a:prstGeom>
        </p:spPr>
        <p:txBody>
          <a:bodyPr wrap="none">
            <a:spAutoFit/>
          </a:bodyPr>
          <a:lstStyle/>
          <a:p>
            <a:r>
              <a:rPr lang="en-US" sz="1400" b="1" dirty="0" smtClean="0">
                <a:solidFill>
                  <a:srgbClr val="FF0000"/>
                </a:solidFill>
              </a:rPr>
              <a:t>0</a:t>
            </a:r>
            <a:endParaRPr lang="en-US" sz="1400" b="1" dirty="0">
              <a:solidFill>
                <a:srgbClr val="FF0000"/>
              </a:solidFill>
            </a:endParaRPr>
          </a:p>
        </p:txBody>
      </p:sp>
      <p:cxnSp>
        <p:nvCxnSpPr>
          <p:cNvPr id="104" name="Straight Arrow Connector 103"/>
          <p:cNvCxnSpPr>
            <a:stCxn id="61" idx="0"/>
          </p:cNvCxnSpPr>
          <p:nvPr/>
        </p:nvCxnSpPr>
        <p:spPr>
          <a:xfrm rot="5400000" flipH="1" flipV="1">
            <a:off x="4610497" y="3356749"/>
            <a:ext cx="381000" cy="794"/>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109" idx="1"/>
            <a:endCxn id="61" idx="3"/>
          </p:cNvCxnSpPr>
          <p:nvPr/>
        </p:nvCxnSpPr>
        <p:spPr>
          <a:xfrm rot="10800000">
            <a:off x="6248400" y="3852447"/>
            <a:ext cx="914400" cy="1489"/>
          </a:xfrm>
          <a:prstGeom prst="straightConnector1">
            <a:avLst/>
          </a:prstGeom>
          <a:ln w="2222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flipH="1" flipV="1">
            <a:off x="3353594" y="5604252"/>
            <a:ext cx="457200" cy="15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3581400" y="5833646"/>
            <a:ext cx="23622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5400000" flipH="1" flipV="1">
            <a:off x="4572000" y="6062246"/>
            <a:ext cx="457200" cy="15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7" name="Rectangle 116"/>
          <p:cNvSpPr/>
          <p:nvPr/>
        </p:nvSpPr>
        <p:spPr>
          <a:xfrm>
            <a:off x="4343400" y="1902023"/>
            <a:ext cx="907621" cy="307777"/>
          </a:xfrm>
          <a:prstGeom prst="rect">
            <a:avLst/>
          </a:prstGeom>
        </p:spPr>
        <p:txBody>
          <a:bodyPr wrap="none">
            <a:spAutoFit/>
          </a:bodyPr>
          <a:lstStyle/>
          <a:p>
            <a:r>
              <a:rPr lang="en-US" sz="1400" b="1" dirty="0" smtClean="0">
                <a:solidFill>
                  <a:srgbClr val="FF0000"/>
                </a:solidFill>
              </a:rPr>
              <a:t>To ROM</a:t>
            </a:r>
            <a:endParaRPr lang="en-US" sz="1400" b="1" dirty="0">
              <a:solidFill>
                <a:srgbClr val="FF0000"/>
              </a:solidFill>
            </a:endParaRPr>
          </a:p>
        </p:txBody>
      </p:sp>
      <p:sp>
        <p:nvSpPr>
          <p:cNvPr id="37" name="Rectangle 36"/>
          <p:cNvSpPr/>
          <p:nvPr/>
        </p:nvSpPr>
        <p:spPr>
          <a:xfrm>
            <a:off x="2133600" y="3470652"/>
            <a:ext cx="5943600" cy="3234947"/>
          </a:xfrm>
          <a:prstGeom prst="rect">
            <a:avLst/>
          </a:prstGeom>
          <a:noFill/>
          <a:ln w="22225">
            <a:solidFill>
              <a:srgbClr val="0033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Introduction</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
        <p:nvSpPr>
          <p:cNvPr id="4" name="Content Placeholder 3"/>
          <p:cNvSpPr>
            <a:spLocks noGrp="1"/>
          </p:cNvSpPr>
          <p:nvPr>
            <p:ph sz="quarter" idx="1"/>
          </p:nvPr>
        </p:nvSpPr>
        <p:spPr>
          <a:xfrm>
            <a:off x="685800" y="914400"/>
            <a:ext cx="7772400" cy="5486400"/>
          </a:xfrm>
        </p:spPr>
        <p:txBody>
          <a:bodyPr>
            <a:normAutofit/>
          </a:bodyPr>
          <a:lstStyle/>
          <a:p>
            <a:r>
              <a:rPr lang="en-US" dirty="0" smtClean="0"/>
              <a:t>The single-cycle datapath is straightforward, but...</a:t>
            </a:r>
          </a:p>
          <a:p>
            <a:pPr lvl="1"/>
            <a:r>
              <a:rPr lang="en-US" b="1" dirty="0" smtClean="0">
                <a:solidFill>
                  <a:srgbClr val="FF0000"/>
                </a:solidFill>
              </a:rPr>
              <a:t>Hardware duplication</a:t>
            </a:r>
          </a:p>
          <a:p>
            <a:pPr lvl="2"/>
            <a:r>
              <a:rPr lang="en-US" sz="2400" dirty="0" smtClean="0">
                <a:solidFill>
                  <a:srgbClr val="0033CC"/>
                </a:solidFill>
              </a:rPr>
              <a:t>It has to use one ALU and two 32-bit adders</a:t>
            </a:r>
          </a:p>
          <a:p>
            <a:pPr lvl="2"/>
            <a:r>
              <a:rPr lang="en-US" sz="2400" dirty="0" smtClean="0">
                <a:solidFill>
                  <a:srgbClr val="0033CC"/>
                </a:solidFill>
              </a:rPr>
              <a:t>It has separate Instruction and Data memories</a:t>
            </a:r>
          </a:p>
          <a:p>
            <a:pPr lvl="1"/>
            <a:r>
              <a:rPr lang="en-US" b="1" dirty="0" smtClean="0">
                <a:solidFill>
                  <a:srgbClr val="FF0000"/>
                </a:solidFill>
              </a:rPr>
              <a:t>Cycle time </a:t>
            </a:r>
            <a:r>
              <a:rPr lang="en-US" dirty="0" smtClean="0"/>
              <a:t>is determined by worst-case path! Time is wasted for instructions that finish earlier!!</a:t>
            </a:r>
          </a:p>
          <a:p>
            <a:r>
              <a:rPr lang="en-US" b="1" dirty="0" smtClean="0"/>
              <a:t>Can we do any better? </a:t>
            </a:r>
          </a:p>
          <a:p>
            <a:pPr lvl="1"/>
            <a:r>
              <a:rPr lang="en-US" dirty="0" smtClean="0"/>
              <a:t>Break the instruction execution into steps</a:t>
            </a:r>
          </a:p>
          <a:p>
            <a:pPr lvl="1"/>
            <a:r>
              <a:rPr lang="en-US" dirty="0" smtClean="0"/>
              <a:t>Each step finishes in </a:t>
            </a:r>
            <a:r>
              <a:rPr lang="en-US" u="sng" dirty="0" smtClean="0">
                <a:solidFill>
                  <a:srgbClr val="FF0000"/>
                </a:solidFill>
              </a:rPr>
              <a:t>one shorter cycle</a:t>
            </a:r>
          </a:p>
          <a:p>
            <a:pPr lvl="1"/>
            <a:r>
              <a:rPr lang="en-US" dirty="0" smtClean="0"/>
              <a:t>Since instructions differ in number of steps, so will the number of cycles! Thus, time is different!</a:t>
            </a:r>
          </a:p>
          <a:p>
            <a:pPr lvl="1"/>
            <a:r>
              <a:rPr lang="en-US" b="1" dirty="0" smtClean="0">
                <a:solidFill>
                  <a:srgbClr val="FF0000"/>
                </a:solidFill>
              </a:rPr>
              <a:t>Multi-Cycle implementation!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linds(horizontal)">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blinds(horizontal)">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Effect transition="in" filter="blinds(horizontal)">
                                      <p:cBhvr>
                                        <p:cTn id="36"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8"/>
          <p:cNvPicPr>
            <a:picLocks noChangeAspect="1" noChangeArrowheads="1"/>
          </p:cNvPicPr>
          <p:nvPr/>
        </p:nvPicPr>
        <p:blipFill>
          <a:blip r:embed="rId3"/>
          <a:srcRect/>
          <a:stretch>
            <a:fillRect/>
          </a:stretch>
        </p:blipFill>
        <p:spPr bwMode="auto">
          <a:xfrm>
            <a:off x="5029200" y="1447800"/>
            <a:ext cx="3559175" cy="2028825"/>
          </a:xfrm>
          <a:prstGeom prst="rect">
            <a:avLst/>
          </a:prstGeom>
          <a:noFill/>
          <a:ln w="9525">
            <a:noFill/>
            <a:miter lim="800000"/>
            <a:headEnd/>
            <a:tailEnd/>
          </a:ln>
        </p:spPr>
      </p:pic>
      <p:sp>
        <p:nvSpPr>
          <p:cNvPr id="2" name="Title 1"/>
          <p:cNvSpPr>
            <a:spLocks noGrp="1"/>
          </p:cNvSpPr>
          <p:nvPr>
            <p:ph type="title"/>
          </p:nvPr>
        </p:nvSpPr>
        <p:spPr>
          <a:xfrm>
            <a:off x="685800" y="46038"/>
            <a:ext cx="7772400" cy="868362"/>
          </a:xfrm>
        </p:spPr>
        <p:txBody>
          <a:bodyPr/>
          <a:lstStyle/>
          <a:p>
            <a:pPr algn="ctr"/>
            <a:r>
              <a:rPr lang="en-US" b="1" dirty="0" smtClean="0"/>
              <a:t>Multi-Cycle Control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30</a:t>
            </a:fld>
            <a:endParaRPr lang="en-US"/>
          </a:p>
        </p:txBody>
      </p:sp>
      <p:sp>
        <p:nvSpPr>
          <p:cNvPr id="4" name="Content Placeholder 3"/>
          <p:cNvSpPr>
            <a:spLocks noGrp="1"/>
          </p:cNvSpPr>
          <p:nvPr>
            <p:ph sz="quarter" idx="1"/>
          </p:nvPr>
        </p:nvSpPr>
        <p:spPr>
          <a:xfrm>
            <a:off x="762000" y="914400"/>
            <a:ext cx="7848600" cy="5105400"/>
          </a:xfrm>
        </p:spPr>
        <p:txBody>
          <a:bodyPr>
            <a:normAutofit/>
          </a:bodyPr>
          <a:lstStyle/>
          <a:p>
            <a:pPr>
              <a:buNone/>
            </a:pPr>
            <a:r>
              <a:rPr lang="en-US" sz="2800" b="1" dirty="0" smtClean="0"/>
              <a:t>(3) Microprogramming</a:t>
            </a:r>
          </a:p>
          <a:p>
            <a:pPr algn="ctr">
              <a:buNone/>
            </a:pPr>
            <a:r>
              <a:rPr lang="en-US" sz="2000" b="1" dirty="0" smtClean="0">
                <a:solidFill>
                  <a:srgbClr val="0033CC"/>
                </a:solidFill>
              </a:rPr>
              <a:t>	Inside the address select logic</a:t>
            </a:r>
          </a:p>
          <a:p>
            <a:endParaRPr lang="en-US" dirty="0" smtClean="0">
              <a:solidFill>
                <a:srgbClr val="0033CC"/>
              </a:solidFill>
            </a:endParaRPr>
          </a:p>
        </p:txBody>
      </p:sp>
      <p:pic>
        <p:nvPicPr>
          <p:cNvPr id="36" name="Picture 7"/>
          <p:cNvPicPr>
            <a:picLocks noChangeAspect="1" noChangeArrowheads="1"/>
          </p:cNvPicPr>
          <p:nvPr/>
        </p:nvPicPr>
        <p:blipFill>
          <a:blip r:embed="rId4">
            <a:lum bright="-20000" contrast="40000"/>
          </a:blip>
          <a:srcRect/>
          <a:stretch>
            <a:fillRect/>
          </a:stretch>
        </p:blipFill>
        <p:spPr bwMode="auto">
          <a:xfrm>
            <a:off x="635000" y="1924050"/>
            <a:ext cx="3632200" cy="2038350"/>
          </a:xfrm>
          <a:prstGeom prst="rect">
            <a:avLst/>
          </a:prstGeom>
          <a:noFill/>
          <a:ln w="9525">
            <a:noFill/>
            <a:miter lim="800000"/>
            <a:headEnd/>
            <a:tailEnd/>
          </a:ln>
        </p:spPr>
      </p:pic>
      <p:pic>
        <p:nvPicPr>
          <p:cNvPr id="38" name="Picture 7"/>
          <p:cNvPicPr>
            <a:picLocks noChangeAspect="1" noChangeArrowheads="1"/>
          </p:cNvPicPr>
          <p:nvPr/>
        </p:nvPicPr>
        <p:blipFill>
          <a:blip r:embed="rId5">
            <a:lum bright="-20000" contrast="40000"/>
          </a:blip>
          <a:srcRect/>
          <a:stretch>
            <a:fillRect/>
          </a:stretch>
        </p:blipFill>
        <p:spPr bwMode="auto">
          <a:xfrm>
            <a:off x="5105400" y="2971800"/>
            <a:ext cx="3352800" cy="1352550"/>
          </a:xfrm>
          <a:prstGeom prst="rect">
            <a:avLst/>
          </a:prstGeom>
          <a:noFill/>
          <a:ln w="12700">
            <a:noFill/>
            <a:miter lim="800000"/>
            <a:headEnd/>
            <a:tailEnd/>
          </a:ln>
        </p:spPr>
      </p:pic>
      <p:pic>
        <p:nvPicPr>
          <p:cNvPr id="39" name="Picture 9"/>
          <p:cNvPicPr>
            <a:picLocks noChangeAspect="1" noChangeArrowheads="1"/>
          </p:cNvPicPr>
          <p:nvPr/>
        </p:nvPicPr>
        <p:blipFill>
          <a:blip r:embed="rId6">
            <a:lum bright="-20000" contrast="40000"/>
          </a:blip>
          <a:srcRect/>
          <a:stretch>
            <a:fillRect/>
          </a:stretch>
        </p:blipFill>
        <p:spPr bwMode="auto">
          <a:xfrm>
            <a:off x="1524000" y="4343400"/>
            <a:ext cx="5943600" cy="2333625"/>
          </a:xfrm>
          <a:prstGeom prst="rect">
            <a:avLst/>
          </a:prstGeom>
          <a:noFill/>
          <a:ln w="12700">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Control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31</a:t>
            </a:fld>
            <a:endParaRPr lang="en-US"/>
          </a:p>
        </p:txBody>
      </p:sp>
      <p:sp>
        <p:nvSpPr>
          <p:cNvPr id="4" name="Content Placeholder 3"/>
          <p:cNvSpPr>
            <a:spLocks noGrp="1"/>
          </p:cNvSpPr>
          <p:nvPr>
            <p:ph sz="quarter" idx="1"/>
          </p:nvPr>
        </p:nvSpPr>
        <p:spPr>
          <a:xfrm>
            <a:off x="762000" y="914400"/>
            <a:ext cx="7848600" cy="5105400"/>
          </a:xfrm>
        </p:spPr>
        <p:txBody>
          <a:bodyPr>
            <a:normAutofit/>
          </a:bodyPr>
          <a:lstStyle/>
          <a:p>
            <a:pPr>
              <a:buNone/>
            </a:pPr>
            <a:r>
              <a:rPr lang="en-US" sz="2800" b="1" dirty="0" smtClean="0"/>
              <a:t>(3) Microprogramming</a:t>
            </a:r>
          </a:p>
          <a:p>
            <a:pPr algn="ctr">
              <a:buNone/>
            </a:pPr>
            <a:r>
              <a:rPr lang="en-US" sz="2000" b="1" dirty="0" smtClean="0">
                <a:solidFill>
                  <a:srgbClr val="0033CC"/>
                </a:solidFill>
              </a:rPr>
              <a:t>	</a:t>
            </a:r>
          </a:p>
          <a:p>
            <a:endParaRPr lang="en-US" dirty="0" smtClean="0">
              <a:solidFill>
                <a:srgbClr val="0033CC"/>
              </a:solidFill>
            </a:endParaRPr>
          </a:p>
        </p:txBody>
      </p:sp>
      <p:pic>
        <p:nvPicPr>
          <p:cNvPr id="9" name="Picture 5"/>
          <p:cNvPicPr>
            <a:picLocks noChangeAspect="1" noChangeArrowheads="1"/>
          </p:cNvPicPr>
          <p:nvPr/>
        </p:nvPicPr>
        <p:blipFill>
          <a:blip r:embed="rId3">
            <a:lum bright="-20000" contrast="40000"/>
          </a:blip>
          <a:srcRect/>
          <a:stretch>
            <a:fillRect/>
          </a:stretch>
        </p:blipFill>
        <p:spPr>
          <a:xfrm>
            <a:off x="586276" y="1552381"/>
            <a:ext cx="8100524" cy="3553019"/>
          </a:xfrm>
          <a:prstGeom prst="rect">
            <a:avLst/>
          </a:prstGeom>
        </p:spPr>
      </p:pic>
      <p:pic>
        <p:nvPicPr>
          <p:cNvPr id="10" name="Picture 5"/>
          <p:cNvPicPr>
            <a:picLocks noChangeAspect="1" noChangeArrowheads="1"/>
          </p:cNvPicPr>
          <p:nvPr/>
        </p:nvPicPr>
        <p:blipFill>
          <a:blip r:embed="rId4">
            <a:lum bright="-20000" contrast="40000"/>
          </a:blip>
          <a:srcRect/>
          <a:stretch>
            <a:fillRect/>
          </a:stretch>
        </p:blipFill>
        <p:spPr bwMode="auto">
          <a:xfrm>
            <a:off x="381000" y="5219301"/>
            <a:ext cx="8534400" cy="876699"/>
          </a:xfrm>
          <a:prstGeom prst="rect">
            <a:avLst/>
          </a:prstGeom>
          <a:noFill/>
          <a:ln w="12700">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Performance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32</a:t>
            </a:fld>
            <a:endParaRPr lang="en-US"/>
          </a:p>
        </p:txBody>
      </p:sp>
      <p:sp>
        <p:nvSpPr>
          <p:cNvPr id="4" name="Content Placeholder 3"/>
          <p:cNvSpPr>
            <a:spLocks noGrp="1"/>
          </p:cNvSpPr>
          <p:nvPr>
            <p:ph sz="quarter" idx="1"/>
          </p:nvPr>
        </p:nvSpPr>
        <p:spPr>
          <a:xfrm>
            <a:off x="457200" y="914400"/>
            <a:ext cx="8458200" cy="5715000"/>
          </a:xfrm>
        </p:spPr>
        <p:txBody>
          <a:bodyPr>
            <a:normAutofit lnSpcReduction="10000"/>
          </a:bodyPr>
          <a:lstStyle/>
          <a:p>
            <a:r>
              <a:rPr lang="en-US" sz="2000" b="1" dirty="0" smtClean="0"/>
              <a:t>Example 1. Compare the performance of the multi-cycle and single-cycle implementations for the SPECINT2000 program which has the following instruction mix: 25% loads, 10% stores, 11% branches, 2% jumps, 52% ALU. </a:t>
            </a:r>
          </a:p>
          <a:p>
            <a:endParaRPr lang="en-US" sz="2000" b="1" dirty="0" smtClean="0"/>
          </a:p>
          <a:p>
            <a:r>
              <a:rPr lang="en-US" sz="2000" b="1" dirty="0" err="1" smtClean="0"/>
              <a:t>Time</a:t>
            </a:r>
            <a:r>
              <a:rPr lang="en-US" sz="2000" b="1" baseline="-25000" dirty="0" err="1" smtClean="0"/>
              <a:t>SC</a:t>
            </a:r>
            <a:r>
              <a:rPr lang="en-US" sz="2000" b="1" dirty="0" smtClean="0"/>
              <a:t>      =  IC x CPI</a:t>
            </a:r>
            <a:r>
              <a:rPr lang="en-US" sz="2000" b="1" baseline="-25000" dirty="0" smtClean="0"/>
              <a:t>SC</a:t>
            </a:r>
            <a:r>
              <a:rPr lang="en-US" sz="2000" b="1" dirty="0" smtClean="0"/>
              <a:t> x CC</a:t>
            </a:r>
            <a:r>
              <a:rPr lang="en-US" sz="2000" b="1" baseline="-25000" dirty="0" smtClean="0"/>
              <a:t>SC</a:t>
            </a:r>
            <a:endParaRPr lang="en-US" sz="2000" b="1" dirty="0" smtClean="0"/>
          </a:p>
          <a:p>
            <a:pPr>
              <a:buNone/>
            </a:pPr>
            <a:r>
              <a:rPr lang="en-US" sz="2000" b="1" dirty="0" smtClean="0"/>
              <a:t>		         =  IC x 1 x CC</a:t>
            </a:r>
            <a:r>
              <a:rPr lang="en-US" sz="2000" b="1" baseline="-25000" dirty="0" smtClean="0"/>
              <a:t>SC  </a:t>
            </a:r>
            <a:r>
              <a:rPr lang="en-US" sz="2000" b="1" dirty="0" smtClean="0"/>
              <a:t>= IC</a:t>
            </a:r>
            <a:r>
              <a:rPr lang="en-US" sz="2000" b="1" baseline="-25000" dirty="0" smtClean="0"/>
              <a:t>SC</a:t>
            </a:r>
            <a:r>
              <a:rPr lang="en-US" sz="2000" b="1" dirty="0" smtClean="0"/>
              <a:t> x CC</a:t>
            </a:r>
            <a:r>
              <a:rPr lang="en-US" sz="2000" b="1" baseline="-25000" dirty="0" smtClean="0"/>
              <a:t>SC </a:t>
            </a:r>
            <a:endParaRPr lang="en-US" sz="2000" b="1" dirty="0" smtClean="0"/>
          </a:p>
          <a:p>
            <a:endParaRPr lang="en-US" sz="2000" b="1" dirty="0" smtClean="0"/>
          </a:p>
          <a:p>
            <a:r>
              <a:rPr lang="en-US" sz="2000" b="1" dirty="0" err="1" smtClean="0"/>
              <a:t>TimeMC</a:t>
            </a:r>
            <a:r>
              <a:rPr lang="en-US" sz="2000" b="1" dirty="0" smtClean="0"/>
              <a:t>   =  IC x CPI</a:t>
            </a:r>
            <a:r>
              <a:rPr lang="en-US" sz="2000" b="1" baseline="-25000" dirty="0" smtClean="0"/>
              <a:t>MC</a:t>
            </a:r>
            <a:r>
              <a:rPr lang="en-US" sz="2000" b="1" dirty="0" smtClean="0"/>
              <a:t> x CC</a:t>
            </a:r>
            <a:r>
              <a:rPr lang="en-US" sz="2000" b="1" baseline="-25000" dirty="0" smtClean="0"/>
              <a:t>MC </a:t>
            </a:r>
            <a:endParaRPr lang="en-US" sz="2000" b="1" dirty="0" smtClean="0"/>
          </a:p>
          <a:p>
            <a:pPr>
              <a:buNone/>
            </a:pPr>
            <a:r>
              <a:rPr lang="en-US" sz="2000" b="1" dirty="0" smtClean="0"/>
              <a:t>	 CPI</a:t>
            </a:r>
            <a:r>
              <a:rPr lang="en-US" sz="2000" b="1" baseline="-25000" dirty="0" smtClean="0"/>
              <a:t>MC    </a:t>
            </a:r>
            <a:r>
              <a:rPr lang="en-US" sz="2000" b="1" dirty="0" smtClean="0"/>
              <a:t>=  0.25x5 + 0.1x4 + 0.11x3 + 0.02 x 3 + 0.52 x 4 = 4.12 </a:t>
            </a:r>
          </a:p>
          <a:p>
            <a:pPr>
              <a:buNone/>
            </a:pPr>
            <a:r>
              <a:rPr lang="en-US" sz="2000" b="1" dirty="0" smtClean="0"/>
              <a:t>	 CC</a:t>
            </a:r>
            <a:r>
              <a:rPr lang="en-US" sz="2000" b="1" baseline="-25000" dirty="0" smtClean="0"/>
              <a:t>MC     </a:t>
            </a:r>
            <a:r>
              <a:rPr lang="en-US" sz="2000" b="1" dirty="0" smtClean="0"/>
              <a:t>=  1/5 * CC</a:t>
            </a:r>
            <a:r>
              <a:rPr lang="en-US" sz="2000" b="1" baseline="-25000" dirty="0" smtClean="0"/>
              <a:t>SC</a:t>
            </a:r>
            <a:r>
              <a:rPr lang="en-US" sz="2000" b="1" dirty="0" smtClean="0"/>
              <a:t>    </a:t>
            </a:r>
            <a:r>
              <a:rPr lang="en-US" sz="2000" b="1" dirty="0" smtClean="0">
                <a:solidFill>
                  <a:srgbClr val="FF0000"/>
                </a:solidFill>
              </a:rPr>
              <a:t>(Is that true!!)  </a:t>
            </a:r>
          </a:p>
          <a:p>
            <a:endParaRPr lang="en-US" sz="2000" b="1" dirty="0" smtClean="0">
              <a:solidFill>
                <a:srgbClr val="FF0000"/>
              </a:solidFill>
            </a:endParaRPr>
          </a:p>
          <a:p>
            <a:r>
              <a:rPr lang="en-US" sz="2000" b="1" dirty="0" smtClean="0">
                <a:solidFill>
                  <a:srgbClr val="FF0000"/>
                </a:solidFill>
              </a:rPr>
              <a:t>Speedup = </a:t>
            </a:r>
            <a:r>
              <a:rPr lang="en-US" sz="2000" b="1" dirty="0" err="1" smtClean="0"/>
              <a:t>Time</a:t>
            </a:r>
            <a:r>
              <a:rPr lang="en-US" sz="2000" b="1" baseline="-25000" dirty="0" err="1" smtClean="0"/>
              <a:t>SC</a:t>
            </a:r>
            <a:r>
              <a:rPr lang="en-US" sz="2000" b="1" dirty="0" smtClean="0"/>
              <a:t>  / </a:t>
            </a:r>
            <a:r>
              <a:rPr lang="en-US" sz="2000" b="1" dirty="0" err="1" smtClean="0"/>
              <a:t>Time</a:t>
            </a:r>
            <a:r>
              <a:rPr lang="en-US" sz="2000" b="1" baseline="-25000" dirty="0" err="1" smtClean="0"/>
              <a:t>MC</a:t>
            </a:r>
            <a:r>
              <a:rPr lang="en-US" sz="2000" b="1" baseline="-25000" dirty="0" smtClean="0"/>
              <a:t> </a:t>
            </a:r>
            <a:r>
              <a:rPr lang="en-US" sz="2000" b="1" dirty="0" smtClean="0"/>
              <a:t>= 5 / 4.12 = 1.21 ! </a:t>
            </a:r>
          </a:p>
          <a:p>
            <a:endParaRPr lang="en-US" sz="2000" b="1" dirty="0" smtClean="0"/>
          </a:p>
          <a:p>
            <a:r>
              <a:rPr lang="en-US" sz="2000" b="1" dirty="0" smtClean="0">
                <a:solidFill>
                  <a:srgbClr val="0033CC"/>
                </a:solidFill>
              </a:rPr>
              <a:t>Multi-cycle is cost effective as well, as long as the time for different processing units are balanced!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linds(horizontal)">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blinds(horizontal)">
                                      <p:cBhvr>
                                        <p:cTn id="15" dur="500"/>
                                        <p:tgtEl>
                                          <p:spTgt spid="4">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xEl>
                                              <p:pRg st="6" end="6"/>
                                            </p:txEl>
                                          </p:spTgt>
                                        </p:tgtEl>
                                        <p:attrNameLst>
                                          <p:attrName>style.visibility</p:attrName>
                                        </p:attrNameLst>
                                      </p:cBhvr>
                                      <p:to>
                                        <p:strVal val="visible"/>
                                      </p:to>
                                    </p:set>
                                    <p:animEffect transition="in" filter="blinds(horizontal)">
                                      <p:cBhvr>
                                        <p:cTn id="20" dur="500"/>
                                        <p:tgtEl>
                                          <p:spTgt spid="4">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blinds(horizontal)">
                                      <p:cBhvr>
                                        <p:cTn id="25" dur="500"/>
                                        <p:tgtEl>
                                          <p:spTgt spid="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blinds(horizontal)">
                                      <p:cBhvr>
                                        <p:cTn id="30" dur="500"/>
                                        <p:tgtEl>
                                          <p:spTgt spid="4">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blinds(horizontal)">
                                      <p:cBhvr>
                                        <p:cTn id="3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Performance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33</a:t>
            </a:fld>
            <a:endParaRPr lang="en-US"/>
          </a:p>
        </p:txBody>
      </p:sp>
      <p:sp>
        <p:nvSpPr>
          <p:cNvPr id="4" name="Content Placeholder 3"/>
          <p:cNvSpPr>
            <a:spLocks noGrp="1"/>
          </p:cNvSpPr>
          <p:nvPr>
            <p:ph sz="quarter" idx="1"/>
          </p:nvPr>
        </p:nvSpPr>
        <p:spPr>
          <a:xfrm>
            <a:off x="457200" y="914400"/>
            <a:ext cx="8458200" cy="5715000"/>
          </a:xfrm>
        </p:spPr>
        <p:txBody>
          <a:bodyPr>
            <a:normAutofit/>
          </a:bodyPr>
          <a:lstStyle/>
          <a:p>
            <a:r>
              <a:rPr lang="en-US" sz="2000" b="1" dirty="0" smtClean="0"/>
              <a:t>Single-Cycle</a:t>
            </a:r>
          </a:p>
          <a:p>
            <a:endParaRPr lang="en-US" sz="2000" b="1" dirty="0" smtClean="0">
              <a:solidFill>
                <a:srgbClr val="0033CC"/>
              </a:solidFill>
            </a:endParaRPr>
          </a:p>
          <a:p>
            <a:endParaRPr lang="en-US" sz="2000" b="1" dirty="0" smtClean="0">
              <a:solidFill>
                <a:srgbClr val="0033CC"/>
              </a:solidFill>
            </a:endParaRPr>
          </a:p>
          <a:p>
            <a:endParaRPr lang="en-US" sz="2000" b="1" dirty="0" smtClean="0">
              <a:solidFill>
                <a:srgbClr val="0033CC"/>
              </a:solidFill>
            </a:endParaRPr>
          </a:p>
          <a:p>
            <a:endParaRPr lang="en-US" sz="2000" b="1" dirty="0" smtClean="0">
              <a:solidFill>
                <a:srgbClr val="0033CC"/>
              </a:solidFill>
            </a:endParaRPr>
          </a:p>
          <a:p>
            <a:endParaRPr lang="en-US" sz="2000" b="1" dirty="0" smtClean="0">
              <a:solidFill>
                <a:srgbClr val="0033CC"/>
              </a:solidFill>
            </a:endParaRPr>
          </a:p>
          <a:p>
            <a:r>
              <a:rPr lang="en-US" sz="2000" b="1" dirty="0" smtClean="0"/>
              <a:t>Multi-Cycle</a:t>
            </a:r>
          </a:p>
          <a:p>
            <a:endParaRPr lang="en-US" sz="2000" b="1" dirty="0" smtClean="0"/>
          </a:p>
          <a:p>
            <a:endParaRPr lang="en-US" sz="2000" b="1" dirty="0" smtClean="0"/>
          </a:p>
          <a:p>
            <a:endParaRPr lang="en-US" sz="2000" b="1" dirty="0" smtClean="0"/>
          </a:p>
          <a:p>
            <a:endParaRPr lang="en-US" sz="2000" b="1" dirty="0" smtClean="0"/>
          </a:p>
          <a:p>
            <a:endParaRPr lang="en-US" sz="2000" b="1" dirty="0" smtClean="0"/>
          </a:p>
          <a:p>
            <a:r>
              <a:rPr lang="en-US" sz="2000" b="1" dirty="0" smtClean="0"/>
              <a:t>This is true as long as the delay of all functional units is balanced!</a:t>
            </a:r>
          </a:p>
        </p:txBody>
      </p:sp>
      <p:sp>
        <p:nvSpPr>
          <p:cNvPr id="5" name="Line 4"/>
          <p:cNvSpPr>
            <a:spLocks noChangeShapeType="1"/>
          </p:cNvSpPr>
          <p:nvPr/>
        </p:nvSpPr>
        <p:spPr bwMode="auto">
          <a:xfrm>
            <a:off x="338137" y="1800225"/>
            <a:ext cx="355600" cy="0"/>
          </a:xfrm>
          <a:prstGeom prst="line">
            <a:avLst/>
          </a:prstGeom>
          <a:noFill/>
          <a:ln w="25400">
            <a:solidFill>
              <a:srgbClr val="0033CC"/>
            </a:solidFill>
            <a:round/>
            <a:headEnd/>
            <a:tailEnd/>
          </a:ln>
        </p:spPr>
        <p:txBody>
          <a:bodyPr wrap="none" anchor="ctr"/>
          <a:lstStyle/>
          <a:p>
            <a:endParaRPr lang="en-US"/>
          </a:p>
        </p:txBody>
      </p:sp>
      <p:sp>
        <p:nvSpPr>
          <p:cNvPr id="6" name="Line 5"/>
          <p:cNvSpPr>
            <a:spLocks noChangeShapeType="1"/>
          </p:cNvSpPr>
          <p:nvPr/>
        </p:nvSpPr>
        <p:spPr bwMode="auto">
          <a:xfrm>
            <a:off x="706437" y="1812925"/>
            <a:ext cx="0" cy="203200"/>
          </a:xfrm>
          <a:prstGeom prst="line">
            <a:avLst/>
          </a:prstGeom>
          <a:noFill/>
          <a:ln w="25400">
            <a:solidFill>
              <a:srgbClr val="0033CC"/>
            </a:solidFill>
            <a:round/>
            <a:headEnd/>
            <a:tailEnd/>
          </a:ln>
        </p:spPr>
        <p:txBody>
          <a:bodyPr wrap="none" anchor="ctr"/>
          <a:lstStyle/>
          <a:p>
            <a:endParaRPr lang="en-US"/>
          </a:p>
        </p:txBody>
      </p:sp>
      <p:sp>
        <p:nvSpPr>
          <p:cNvPr id="7" name="Line 6"/>
          <p:cNvSpPr>
            <a:spLocks noChangeShapeType="1"/>
          </p:cNvSpPr>
          <p:nvPr/>
        </p:nvSpPr>
        <p:spPr bwMode="auto">
          <a:xfrm>
            <a:off x="4287837" y="1812925"/>
            <a:ext cx="0" cy="203200"/>
          </a:xfrm>
          <a:prstGeom prst="line">
            <a:avLst/>
          </a:prstGeom>
          <a:noFill/>
          <a:ln w="25400">
            <a:solidFill>
              <a:srgbClr val="0033CC"/>
            </a:solidFill>
            <a:round/>
            <a:headEnd/>
            <a:tailEnd/>
          </a:ln>
        </p:spPr>
        <p:txBody>
          <a:bodyPr wrap="none" anchor="ctr"/>
          <a:lstStyle/>
          <a:p>
            <a:endParaRPr lang="en-US"/>
          </a:p>
        </p:txBody>
      </p:sp>
      <p:sp>
        <p:nvSpPr>
          <p:cNvPr id="8" name="Line 8"/>
          <p:cNvSpPr>
            <a:spLocks noChangeShapeType="1"/>
          </p:cNvSpPr>
          <p:nvPr/>
        </p:nvSpPr>
        <p:spPr bwMode="auto">
          <a:xfrm>
            <a:off x="8021637" y="1812925"/>
            <a:ext cx="0" cy="203200"/>
          </a:xfrm>
          <a:prstGeom prst="line">
            <a:avLst/>
          </a:prstGeom>
          <a:noFill/>
          <a:ln w="25400">
            <a:solidFill>
              <a:srgbClr val="FF0000"/>
            </a:solidFill>
            <a:round/>
            <a:headEnd/>
            <a:tailEnd/>
          </a:ln>
        </p:spPr>
        <p:txBody>
          <a:bodyPr wrap="none" anchor="ctr"/>
          <a:lstStyle/>
          <a:p>
            <a:endParaRPr lang="en-US"/>
          </a:p>
        </p:txBody>
      </p:sp>
      <p:sp>
        <p:nvSpPr>
          <p:cNvPr id="9" name="Line 9"/>
          <p:cNvSpPr>
            <a:spLocks noChangeShapeType="1"/>
          </p:cNvSpPr>
          <p:nvPr/>
        </p:nvSpPr>
        <p:spPr bwMode="auto">
          <a:xfrm>
            <a:off x="719137" y="2028825"/>
            <a:ext cx="1879600" cy="0"/>
          </a:xfrm>
          <a:prstGeom prst="line">
            <a:avLst/>
          </a:prstGeom>
          <a:noFill/>
          <a:ln w="25400">
            <a:solidFill>
              <a:srgbClr val="0033CC"/>
            </a:solidFill>
            <a:round/>
            <a:headEnd/>
            <a:tailEnd/>
          </a:ln>
        </p:spPr>
        <p:txBody>
          <a:bodyPr wrap="none" anchor="ctr"/>
          <a:lstStyle/>
          <a:p>
            <a:endParaRPr lang="en-US"/>
          </a:p>
        </p:txBody>
      </p:sp>
      <p:sp>
        <p:nvSpPr>
          <p:cNvPr id="10" name="Line 10"/>
          <p:cNvSpPr>
            <a:spLocks noChangeShapeType="1"/>
          </p:cNvSpPr>
          <p:nvPr/>
        </p:nvSpPr>
        <p:spPr bwMode="auto">
          <a:xfrm>
            <a:off x="2624137" y="1800225"/>
            <a:ext cx="1651000" cy="0"/>
          </a:xfrm>
          <a:prstGeom prst="line">
            <a:avLst/>
          </a:prstGeom>
          <a:noFill/>
          <a:ln w="25400">
            <a:solidFill>
              <a:srgbClr val="0033CC"/>
            </a:solidFill>
            <a:round/>
            <a:headEnd/>
            <a:tailEnd/>
          </a:ln>
        </p:spPr>
        <p:txBody>
          <a:bodyPr wrap="none" anchor="ctr"/>
          <a:lstStyle/>
          <a:p>
            <a:endParaRPr lang="en-US"/>
          </a:p>
        </p:txBody>
      </p:sp>
      <p:sp>
        <p:nvSpPr>
          <p:cNvPr id="11" name="Line 11"/>
          <p:cNvSpPr>
            <a:spLocks noChangeShapeType="1"/>
          </p:cNvSpPr>
          <p:nvPr/>
        </p:nvSpPr>
        <p:spPr bwMode="auto">
          <a:xfrm>
            <a:off x="2611437" y="1812925"/>
            <a:ext cx="0" cy="203200"/>
          </a:xfrm>
          <a:prstGeom prst="line">
            <a:avLst/>
          </a:prstGeom>
          <a:noFill/>
          <a:ln w="25400">
            <a:solidFill>
              <a:srgbClr val="0033CC"/>
            </a:solidFill>
            <a:round/>
            <a:headEnd/>
            <a:tailEnd/>
          </a:ln>
        </p:spPr>
        <p:txBody>
          <a:bodyPr wrap="none" anchor="ctr"/>
          <a:lstStyle/>
          <a:p>
            <a:endParaRPr lang="en-US"/>
          </a:p>
        </p:txBody>
      </p:sp>
      <p:sp>
        <p:nvSpPr>
          <p:cNvPr id="12" name="Line 12"/>
          <p:cNvSpPr>
            <a:spLocks noChangeShapeType="1"/>
          </p:cNvSpPr>
          <p:nvPr/>
        </p:nvSpPr>
        <p:spPr bwMode="auto">
          <a:xfrm>
            <a:off x="4300537" y="2028825"/>
            <a:ext cx="1879600" cy="0"/>
          </a:xfrm>
          <a:prstGeom prst="line">
            <a:avLst/>
          </a:prstGeom>
          <a:noFill/>
          <a:ln w="25400">
            <a:solidFill>
              <a:srgbClr val="FF0000"/>
            </a:solidFill>
            <a:round/>
            <a:headEnd/>
            <a:tailEnd/>
          </a:ln>
        </p:spPr>
        <p:txBody>
          <a:bodyPr wrap="none" anchor="ctr"/>
          <a:lstStyle/>
          <a:p>
            <a:endParaRPr lang="en-US"/>
          </a:p>
        </p:txBody>
      </p:sp>
      <p:sp>
        <p:nvSpPr>
          <p:cNvPr id="13" name="Line 13"/>
          <p:cNvSpPr>
            <a:spLocks noChangeShapeType="1"/>
          </p:cNvSpPr>
          <p:nvPr/>
        </p:nvSpPr>
        <p:spPr bwMode="auto">
          <a:xfrm>
            <a:off x="6205537" y="1800225"/>
            <a:ext cx="1803400" cy="0"/>
          </a:xfrm>
          <a:prstGeom prst="line">
            <a:avLst/>
          </a:prstGeom>
          <a:noFill/>
          <a:ln w="25400">
            <a:solidFill>
              <a:srgbClr val="FF0000"/>
            </a:solidFill>
            <a:round/>
            <a:headEnd/>
            <a:tailEnd/>
          </a:ln>
        </p:spPr>
        <p:txBody>
          <a:bodyPr wrap="none" anchor="ctr"/>
          <a:lstStyle/>
          <a:p>
            <a:endParaRPr lang="en-US"/>
          </a:p>
        </p:txBody>
      </p:sp>
      <p:sp>
        <p:nvSpPr>
          <p:cNvPr id="14" name="Line 14"/>
          <p:cNvSpPr>
            <a:spLocks noChangeShapeType="1"/>
          </p:cNvSpPr>
          <p:nvPr/>
        </p:nvSpPr>
        <p:spPr bwMode="auto">
          <a:xfrm>
            <a:off x="6192837" y="1812925"/>
            <a:ext cx="0" cy="203200"/>
          </a:xfrm>
          <a:prstGeom prst="line">
            <a:avLst/>
          </a:prstGeom>
          <a:noFill/>
          <a:ln w="25400">
            <a:solidFill>
              <a:srgbClr val="FF0000"/>
            </a:solidFill>
            <a:round/>
            <a:headEnd/>
            <a:tailEnd/>
          </a:ln>
        </p:spPr>
        <p:txBody>
          <a:bodyPr wrap="none" anchor="ctr"/>
          <a:lstStyle/>
          <a:p>
            <a:endParaRPr lang="en-US"/>
          </a:p>
        </p:txBody>
      </p:sp>
      <p:sp>
        <p:nvSpPr>
          <p:cNvPr id="15" name="Line 15"/>
          <p:cNvSpPr>
            <a:spLocks noChangeShapeType="1"/>
          </p:cNvSpPr>
          <p:nvPr/>
        </p:nvSpPr>
        <p:spPr bwMode="auto">
          <a:xfrm>
            <a:off x="8021637" y="2028825"/>
            <a:ext cx="355600" cy="0"/>
          </a:xfrm>
          <a:prstGeom prst="line">
            <a:avLst/>
          </a:prstGeom>
          <a:noFill/>
          <a:ln w="25400">
            <a:solidFill>
              <a:schemeClr val="tx1"/>
            </a:solidFill>
            <a:round/>
            <a:headEnd/>
            <a:tailEnd/>
          </a:ln>
        </p:spPr>
        <p:txBody>
          <a:bodyPr wrap="none" anchor="ctr"/>
          <a:lstStyle/>
          <a:p>
            <a:endParaRPr lang="en-US"/>
          </a:p>
        </p:txBody>
      </p:sp>
      <p:sp>
        <p:nvSpPr>
          <p:cNvPr id="17" name="Rectangle 18"/>
          <p:cNvSpPr>
            <a:spLocks noChangeArrowheads="1"/>
          </p:cNvSpPr>
          <p:nvPr/>
        </p:nvSpPr>
        <p:spPr bwMode="auto">
          <a:xfrm>
            <a:off x="719137" y="2457450"/>
            <a:ext cx="3556000" cy="279400"/>
          </a:xfrm>
          <a:prstGeom prst="rect">
            <a:avLst/>
          </a:prstGeom>
          <a:solidFill>
            <a:srgbClr val="0033CC">
              <a:alpha val="13000"/>
            </a:srgbClr>
          </a:solidFill>
          <a:ln w="25400">
            <a:solidFill>
              <a:schemeClr val="tx1"/>
            </a:solidFill>
            <a:miter lim="800000"/>
            <a:headEnd/>
            <a:tailEnd/>
          </a:ln>
        </p:spPr>
        <p:txBody>
          <a:bodyPr wrap="none" anchor="ctr"/>
          <a:lstStyle/>
          <a:p>
            <a:endParaRPr lang="en-US"/>
          </a:p>
        </p:txBody>
      </p:sp>
      <p:sp>
        <p:nvSpPr>
          <p:cNvPr id="18" name="Rectangle 19"/>
          <p:cNvSpPr>
            <a:spLocks noChangeArrowheads="1"/>
          </p:cNvSpPr>
          <p:nvPr/>
        </p:nvSpPr>
        <p:spPr bwMode="auto">
          <a:xfrm>
            <a:off x="4300537" y="2457450"/>
            <a:ext cx="2781300" cy="279400"/>
          </a:xfrm>
          <a:prstGeom prst="rect">
            <a:avLst/>
          </a:prstGeom>
          <a:solidFill>
            <a:srgbClr val="FF0000">
              <a:alpha val="10000"/>
            </a:srgbClr>
          </a:solidFill>
          <a:ln w="25400">
            <a:solidFill>
              <a:schemeClr val="tx1"/>
            </a:solidFill>
            <a:miter lim="800000"/>
            <a:headEnd/>
            <a:tailEnd/>
          </a:ln>
        </p:spPr>
        <p:txBody>
          <a:bodyPr wrap="none" anchor="ctr"/>
          <a:lstStyle/>
          <a:p>
            <a:endParaRPr lang="en-US"/>
          </a:p>
        </p:txBody>
      </p:sp>
      <p:sp>
        <p:nvSpPr>
          <p:cNvPr id="19" name="Rectangle 20"/>
          <p:cNvSpPr>
            <a:spLocks noChangeArrowheads="1"/>
          </p:cNvSpPr>
          <p:nvPr/>
        </p:nvSpPr>
        <p:spPr bwMode="auto">
          <a:xfrm>
            <a:off x="2189162" y="2438400"/>
            <a:ext cx="512962" cy="335989"/>
          </a:xfrm>
          <a:prstGeom prst="rect">
            <a:avLst/>
          </a:prstGeom>
          <a:noFill/>
          <a:ln w="12700">
            <a:noFill/>
            <a:miter lim="800000"/>
            <a:headEnd/>
            <a:tailEnd/>
          </a:ln>
        </p:spPr>
        <p:txBody>
          <a:bodyPr wrap="none" lIns="90488" tIns="44450" rIns="90488" bIns="44450">
            <a:spAutoFit/>
          </a:bodyPr>
          <a:lstStyle/>
          <a:p>
            <a:r>
              <a:rPr lang="en-US" sz="1600" b="1" dirty="0" smtClean="0">
                <a:solidFill>
                  <a:srgbClr val="0033CC"/>
                </a:solidFill>
              </a:rPr>
              <a:t>LW</a:t>
            </a:r>
            <a:endParaRPr lang="en-US" sz="1600" b="1" dirty="0">
              <a:solidFill>
                <a:srgbClr val="0033CC"/>
              </a:solidFill>
            </a:endParaRPr>
          </a:p>
        </p:txBody>
      </p:sp>
      <p:sp>
        <p:nvSpPr>
          <p:cNvPr id="20" name="Rectangle 21"/>
          <p:cNvSpPr>
            <a:spLocks noChangeArrowheads="1"/>
          </p:cNvSpPr>
          <p:nvPr/>
        </p:nvSpPr>
        <p:spPr bwMode="auto">
          <a:xfrm>
            <a:off x="5578275" y="2438400"/>
            <a:ext cx="512962" cy="335989"/>
          </a:xfrm>
          <a:prstGeom prst="rect">
            <a:avLst/>
          </a:prstGeom>
          <a:noFill/>
          <a:ln w="12700">
            <a:noFill/>
            <a:miter lim="800000"/>
            <a:headEnd/>
            <a:tailEnd/>
          </a:ln>
        </p:spPr>
        <p:txBody>
          <a:bodyPr wrap="none" lIns="90488" tIns="44450" rIns="90488" bIns="44450">
            <a:spAutoFit/>
          </a:bodyPr>
          <a:lstStyle/>
          <a:p>
            <a:r>
              <a:rPr lang="en-US" sz="1600" b="1" dirty="0" smtClean="0">
                <a:solidFill>
                  <a:schemeClr val="tx1"/>
                </a:solidFill>
              </a:rPr>
              <a:t>SW</a:t>
            </a:r>
            <a:endParaRPr lang="en-US" sz="1600" b="1" dirty="0">
              <a:solidFill>
                <a:schemeClr val="tx1"/>
              </a:solidFill>
            </a:endParaRPr>
          </a:p>
        </p:txBody>
      </p:sp>
      <p:sp>
        <p:nvSpPr>
          <p:cNvPr id="21" name="Line 24"/>
          <p:cNvSpPr>
            <a:spLocks noChangeShapeType="1"/>
          </p:cNvSpPr>
          <p:nvPr/>
        </p:nvSpPr>
        <p:spPr bwMode="auto">
          <a:xfrm flipV="1">
            <a:off x="706437" y="148272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22" name="Rectangle 25"/>
          <p:cNvSpPr>
            <a:spLocks noChangeArrowheads="1"/>
          </p:cNvSpPr>
          <p:nvPr/>
        </p:nvSpPr>
        <p:spPr bwMode="auto">
          <a:xfrm>
            <a:off x="2078037" y="1371600"/>
            <a:ext cx="892175" cy="333375"/>
          </a:xfrm>
          <a:prstGeom prst="rect">
            <a:avLst/>
          </a:prstGeom>
          <a:noFill/>
          <a:ln w="12700">
            <a:noFill/>
            <a:miter lim="800000"/>
            <a:headEnd/>
            <a:tailEnd/>
          </a:ln>
        </p:spPr>
        <p:txBody>
          <a:bodyPr wrap="none" lIns="90488" tIns="44450" rIns="90488" bIns="44450">
            <a:spAutoFit/>
          </a:bodyPr>
          <a:lstStyle/>
          <a:p>
            <a:r>
              <a:rPr lang="en-US" sz="1600" b="1" dirty="0">
                <a:solidFill>
                  <a:srgbClr val="0033CC"/>
                </a:solidFill>
              </a:rPr>
              <a:t>Cycle 1</a:t>
            </a:r>
          </a:p>
        </p:txBody>
      </p:sp>
      <p:sp>
        <p:nvSpPr>
          <p:cNvPr id="23" name="Line 26"/>
          <p:cNvSpPr>
            <a:spLocks noChangeShapeType="1"/>
          </p:cNvSpPr>
          <p:nvPr/>
        </p:nvSpPr>
        <p:spPr bwMode="auto">
          <a:xfrm flipV="1">
            <a:off x="4287837" y="148272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24" name="Line 27"/>
          <p:cNvSpPr>
            <a:spLocks noChangeShapeType="1"/>
          </p:cNvSpPr>
          <p:nvPr/>
        </p:nvSpPr>
        <p:spPr bwMode="auto">
          <a:xfrm flipV="1">
            <a:off x="8021637" y="1482725"/>
            <a:ext cx="0" cy="330200"/>
          </a:xfrm>
          <a:prstGeom prst="line">
            <a:avLst/>
          </a:prstGeom>
          <a:noFill/>
          <a:ln w="25400">
            <a:solidFill>
              <a:schemeClr val="tx1"/>
            </a:solidFill>
            <a:prstDash val="sysDot"/>
            <a:round/>
            <a:headEnd/>
            <a:tailEnd/>
          </a:ln>
        </p:spPr>
        <p:txBody>
          <a:bodyPr wrap="none" anchor="ctr"/>
          <a:lstStyle/>
          <a:p>
            <a:endParaRPr lang="en-US"/>
          </a:p>
        </p:txBody>
      </p:sp>
      <p:sp>
        <p:nvSpPr>
          <p:cNvPr id="25" name="Rectangle 28"/>
          <p:cNvSpPr>
            <a:spLocks noChangeArrowheads="1"/>
          </p:cNvSpPr>
          <p:nvPr/>
        </p:nvSpPr>
        <p:spPr bwMode="auto">
          <a:xfrm>
            <a:off x="5735637" y="1400175"/>
            <a:ext cx="892175" cy="333375"/>
          </a:xfrm>
          <a:prstGeom prst="rect">
            <a:avLst/>
          </a:prstGeom>
          <a:noFill/>
          <a:ln w="12700">
            <a:noFill/>
            <a:miter lim="800000"/>
            <a:headEnd/>
            <a:tailEnd/>
          </a:ln>
        </p:spPr>
        <p:txBody>
          <a:bodyPr wrap="none" lIns="90488" tIns="44450" rIns="90488" bIns="44450">
            <a:spAutoFit/>
          </a:bodyPr>
          <a:lstStyle/>
          <a:p>
            <a:r>
              <a:rPr lang="en-US" sz="1600" b="1" dirty="0">
                <a:solidFill>
                  <a:srgbClr val="FF0000"/>
                </a:solidFill>
              </a:rPr>
              <a:t>Cycle 2</a:t>
            </a:r>
          </a:p>
        </p:txBody>
      </p:sp>
      <p:sp>
        <p:nvSpPr>
          <p:cNvPr id="26" name="Line 29"/>
          <p:cNvSpPr>
            <a:spLocks noChangeShapeType="1"/>
          </p:cNvSpPr>
          <p:nvPr/>
        </p:nvSpPr>
        <p:spPr bwMode="auto">
          <a:xfrm>
            <a:off x="719137" y="1530350"/>
            <a:ext cx="1422400" cy="0"/>
          </a:xfrm>
          <a:prstGeom prst="line">
            <a:avLst/>
          </a:prstGeom>
          <a:noFill/>
          <a:ln w="25400">
            <a:solidFill>
              <a:schemeClr val="tx1"/>
            </a:solidFill>
            <a:round/>
            <a:headEnd type="triangle" w="med" len="med"/>
            <a:tailEnd/>
          </a:ln>
        </p:spPr>
        <p:txBody>
          <a:bodyPr wrap="none" anchor="ctr"/>
          <a:lstStyle/>
          <a:p>
            <a:endParaRPr lang="en-US"/>
          </a:p>
        </p:txBody>
      </p:sp>
      <p:sp>
        <p:nvSpPr>
          <p:cNvPr id="27" name="Line 30"/>
          <p:cNvSpPr>
            <a:spLocks noChangeShapeType="1"/>
          </p:cNvSpPr>
          <p:nvPr/>
        </p:nvSpPr>
        <p:spPr bwMode="auto">
          <a:xfrm>
            <a:off x="4300537" y="1558925"/>
            <a:ext cx="1422400" cy="0"/>
          </a:xfrm>
          <a:prstGeom prst="line">
            <a:avLst/>
          </a:prstGeom>
          <a:noFill/>
          <a:ln w="25400">
            <a:solidFill>
              <a:schemeClr val="tx1"/>
            </a:solidFill>
            <a:round/>
            <a:headEnd type="triangle" w="med" len="med"/>
            <a:tailEnd/>
          </a:ln>
        </p:spPr>
        <p:txBody>
          <a:bodyPr wrap="none" anchor="ctr"/>
          <a:lstStyle/>
          <a:p>
            <a:endParaRPr lang="en-US"/>
          </a:p>
        </p:txBody>
      </p:sp>
      <p:sp>
        <p:nvSpPr>
          <p:cNvPr id="28" name="Line 31"/>
          <p:cNvSpPr>
            <a:spLocks noChangeShapeType="1"/>
          </p:cNvSpPr>
          <p:nvPr/>
        </p:nvSpPr>
        <p:spPr bwMode="auto">
          <a:xfrm flipH="1">
            <a:off x="6561137" y="1558925"/>
            <a:ext cx="1473200" cy="0"/>
          </a:xfrm>
          <a:prstGeom prst="line">
            <a:avLst/>
          </a:prstGeom>
          <a:noFill/>
          <a:ln w="25400">
            <a:solidFill>
              <a:schemeClr val="tx1"/>
            </a:solidFill>
            <a:round/>
            <a:headEnd type="triangle" w="med" len="med"/>
            <a:tailEnd/>
          </a:ln>
        </p:spPr>
        <p:txBody>
          <a:bodyPr wrap="none" anchor="ctr"/>
          <a:lstStyle/>
          <a:p>
            <a:endParaRPr lang="en-US"/>
          </a:p>
        </p:txBody>
      </p:sp>
      <p:sp>
        <p:nvSpPr>
          <p:cNvPr id="29" name="Line 34"/>
          <p:cNvSpPr>
            <a:spLocks noChangeShapeType="1"/>
          </p:cNvSpPr>
          <p:nvPr/>
        </p:nvSpPr>
        <p:spPr bwMode="auto">
          <a:xfrm flipH="1">
            <a:off x="2840037" y="1552575"/>
            <a:ext cx="1473200" cy="0"/>
          </a:xfrm>
          <a:prstGeom prst="line">
            <a:avLst/>
          </a:prstGeom>
          <a:noFill/>
          <a:ln w="25400">
            <a:solidFill>
              <a:schemeClr val="tx1"/>
            </a:solidFill>
            <a:round/>
            <a:headEnd type="triangle" w="med" len="med"/>
            <a:tailEnd/>
          </a:ln>
        </p:spPr>
        <p:txBody>
          <a:bodyPr wrap="none" anchor="ctr"/>
          <a:lstStyle/>
          <a:p>
            <a:endParaRPr lang="en-US"/>
          </a:p>
        </p:txBody>
      </p:sp>
      <p:cxnSp>
        <p:nvCxnSpPr>
          <p:cNvPr id="30" name="Straight Connector 29"/>
          <p:cNvCxnSpPr/>
          <p:nvPr/>
        </p:nvCxnSpPr>
        <p:spPr>
          <a:xfrm rot="5400000">
            <a:off x="6890940" y="2962672"/>
            <a:ext cx="381794" cy="1588"/>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081837" y="3152775"/>
            <a:ext cx="914400" cy="1588"/>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flipH="1" flipV="1">
            <a:off x="7766446" y="2924572"/>
            <a:ext cx="458788" cy="794"/>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7208842" y="3164443"/>
            <a:ext cx="787395" cy="369332"/>
          </a:xfrm>
          <a:prstGeom prst="rect">
            <a:avLst/>
          </a:prstGeom>
        </p:spPr>
        <p:txBody>
          <a:bodyPr wrap="none">
            <a:spAutoFit/>
          </a:bodyPr>
          <a:lstStyle/>
          <a:p>
            <a:r>
              <a:rPr lang="en-US" b="1" dirty="0" smtClean="0">
                <a:solidFill>
                  <a:srgbClr val="FF0000"/>
                </a:solidFill>
              </a:rPr>
              <a:t>waste</a:t>
            </a:r>
            <a:endParaRPr lang="en-US" b="1" dirty="0">
              <a:solidFill>
                <a:srgbClr val="FF0000"/>
              </a:solidFill>
            </a:endParaRPr>
          </a:p>
        </p:txBody>
      </p:sp>
      <p:grpSp>
        <p:nvGrpSpPr>
          <p:cNvPr id="175" name="Group 174"/>
          <p:cNvGrpSpPr/>
          <p:nvPr/>
        </p:nvGrpSpPr>
        <p:grpSpPr>
          <a:xfrm>
            <a:off x="762000" y="4035424"/>
            <a:ext cx="3581400" cy="231776"/>
            <a:chOff x="1066800" y="5180806"/>
            <a:chExt cx="3581400" cy="231776"/>
          </a:xfrm>
        </p:grpSpPr>
        <p:cxnSp>
          <p:nvCxnSpPr>
            <p:cNvPr id="106" name="Straight Connector 105"/>
            <p:cNvCxnSpPr/>
            <p:nvPr/>
          </p:nvCxnSpPr>
          <p:spPr>
            <a:xfrm>
              <a:off x="1066800" y="5409406"/>
              <a:ext cx="3048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5400000" flipH="1" flipV="1">
              <a:off x="1256506" y="5295106"/>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1371600" y="5180806"/>
              <a:ext cx="381000" cy="794"/>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rot="5400000">
              <a:off x="1637506" y="5295106"/>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1752600" y="5410200"/>
              <a:ext cx="3810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5400000" flipH="1" flipV="1">
              <a:off x="2018506" y="5295106"/>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2132012" y="5180806"/>
              <a:ext cx="3810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rot="5400000">
              <a:off x="2399506" y="5295106"/>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2514600" y="5409406"/>
              <a:ext cx="3048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rot="5400000" flipH="1" flipV="1">
              <a:off x="2704306" y="5295106"/>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a:off x="2819400" y="5180806"/>
              <a:ext cx="381000" cy="794"/>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3085306" y="5295106"/>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a:off x="3200400" y="5410200"/>
              <a:ext cx="3810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rot="5400000" flipH="1" flipV="1">
              <a:off x="3466306" y="5295106"/>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3579812" y="5180806"/>
              <a:ext cx="3810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3847306" y="5295106"/>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962400" y="5410200"/>
              <a:ext cx="304800" cy="2382"/>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rot="5400000" flipH="1" flipV="1">
              <a:off x="4152106" y="5295900"/>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265612" y="5181600"/>
              <a:ext cx="3810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4533106" y="5295900"/>
              <a:ext cx="228600" cy="1588"/>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grpSp>
      <p:grpSp>
        <p:nvGrpSpPr>
          <p:cNvPr id="176" name="Group 175"/>
          <p:cNvGrpSpPr/>
          <p:nvPr/>
        </p:nvGrpSpPr>
        <p:grpSpPr>
          <a:xfrm>
            <a:off x="4343400" y="4035424"/>
            <a:ext cx="3581400" cy="231776"/>
            <a:chOff x="1066800" y="5180806"/>
            <a:chExt cx="3581400" cy="231776"/>
          </a:xfrm>
        </p:grpSpPr>
        <p:cxnSp>
          <p:nvCxnSpPr>
            <p:cNvPr id="177" name="Straight Connector 176"/>
            <p:cNvCxnSpPr/>
            <p:nvPr/>
          </p:nvCxnSpPr>
          <p:spPr>
            <a:xfrm>
              <a:off x="1066800" y="5409406"/>
              <a:ext cx="3048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flipH="1" flipV="1">
              <a:off x="1256506" y="5295106"/>
              <a:ext cx="228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1371600" y="5180806"/>
              <a:ext cx="381000" cy="79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rot="5400000">
              <a:off x="1637506" y="5295106"/>
              <a:ext cx="228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1752600" y="5410200"/>
              <a:ext cx="381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5400000" flipH="1" flipV="1">
              <a:off x="2018506" y="5295106"/>
              <a:ext cx="228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2132012" y="5180806"/>
              <a:ext cx="381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5400000">
              <a:off x="2399506" y="5295106"/>
              <a:ext cx="228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a:off x="2514600" y="5409406"/>
              <a:ext cx="3048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5400000" flipH="1" flipV="1">
              <a:off x="2704306" y="5295106"/>
              <a:ext cx="228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2819400" y="5180806"/>
              <a:ext cx="381000" cy="79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5400000">
              <a:off x="3085306" y="5295106"/>
              <a:ext cx="228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3200400" y="5410200"/>
              <a:ext cx="381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5400000" flipH="1" flipV="1">
              <a:off x="3466306" y="5295106"/>
              <a:ext cx="228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3579812" y="5180806"/>
              <a:ext cx="381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rot="5400000">
              <a:off x="3847306" y="5295106"/>
              <a:ext cx="228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962400" y="5410200"/>
              <a:ext cx="304800" cy="2382"/>
            </a:xfrm>
            <a:prstGeom prst="line">
              <a:avLst/>
            </a:prstGeom>
            <a:ln w="25400">
              <a:solidFill>
                <a:srgbClr val="33CC33"/>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rot="5400000" flipH="1" flipV="1">
              <a:off x="4152106" y="5295900"/>
              <a:ext cx="228600" cy="1588"/>
            </a:xfrm>
            <a:prstGeom prst="line">
              <a:avLst/>
            </a:prstGeom>
            <a:ln w="25400">
              <a:solidFill>
                <a:srgbClr val="33CC33"/>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a:off x="4265612" y="5181600"/>
              <a:ext cx="381000" cy="1588"/>
            </a:xfrm>
            <a:prstGeom prst="line">
              <a:avLst/>
            </a:prstGeom>
            <a:ln w="25400">
              <a:solidFill>
                <a:srgbClr val="33CC33"/>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rot="5400000">
              <a:off x="4533106" y="5295900"/>
              <a:ext cx="228600" cy="1588"/>
            </a:xfrm>
            <a:prstGeom prst="line">
              <a:avLst/>
            </a:prstGeom>
            <a:ln w="25400">
              <a:solidFill>
                <a:srgbClr val="33CC33"/>
              </a:solidFill>
            </a:ln>
          </p:spPr>
          <p:style>
            <a:lnRef idx="1">
              <a:schemeClr val="accent1"/>
            </a:lnRef>
            <a:fillRef idx="0">
              <a:schemeClr val="accent1"/>
            </a:fillRef>
            <a:effectRef idx="0">
              <a:schemeClr val="accent1"/>
            </a:effectRef>
            <a:fontRef idx="minor">
              <a:schemeClr val="tx1"/>
            </a:fontRef>
          </p:style>
        </p:cxnSp>
      </p:grpSp>
      <p:sp>
        <p:nvSpPr>
          <p:cNvPr id="197" name="Rectangle 18"/>
          <p:cNvSpPr>
            <a:spLocks noChangeArrowheads="1"/>
          </p:cNvSpPr>
          <p:nvPr/>
        </p:nvSpPr>
        <p:spPr bwMode="auto">
          <a:xfrm>
            <a:off x="762000" y="4724400"/>
            <a:ext cx="3556000" cy="279400"/>
          </a:xfrm>
          <a:prstGeom prst="rect">
            <a:avLst/>
          </a:prstGeom>
          <a:solidFill>
            <a:srgbClr val="0033CC">
              <a:alpha val="13000"/>
            </a:srgbClr>
          </a:solidFill>
          <a:ln w="25400">
            <a:solidFill>
              <a:schemeClr val="tx1"/>
            </a:solidFill>
            <a:miter lim="800000"/>
            <a:headEnd/>
            <a:tailEnd/>
          </a:ln>
        </p:spPr>
        <p:txBody>
          <a:bodyPr wrap="none" anchor="ctr"/>
          <a:lstStyle/>
          <a:p>
            <a:endParaRPr lang="en-US"/>
          </a:p>
        </p:txBody>
      </p:sp>
      <p:sp>
        <p:nvSpPr>
          <p:cNvPr id="198" name="Rectangle 19"/>
          <p:cNvSpPr>
            <a:spLocks noChangeArrowheads="1"/>
          </p:cNvSpPr>
          <p:nvPr/>
        </p:nvSpPr>
        <p:spPr bwMode="auto">
          <a:xfrm>
            <a:off x="4343400" y="4724400"/>
            <a:ext cx="2781300" cy="279400"/>
          </a:xfrm>
          <a:prstGeom prst="rect">
            <a:avLst/>
          </a:prstGeom>
          <a:solidFill>
            <a:srgbClr val="FF0000">
              <a:alpha val="10000"/>
            </a:srgbClr>
          </a:solidFill>
          <a:ln w="25400">
            <a:solidFill>
              <a:schemeClr val="tx1"/>
            </a:solidFill>
            <a:miter lim="800000"/>
            <a:headEnd/>
            <a:tailEnd/>
          </a:ln>
        </p:spPr>
        <p:txBody>
          <a:bodyPr wrap="none" anchor="ctr"/>
          <a:lstStyle/>
          <a:p>
            <a:endParaRPr lang="en-US"/>
          </a:p>
        </p:txBody>
      </p:sp>
      <p:sp>
        <p:nvSpPr>
          <p:cNvPr id="199" name="Rectangle 20"/>
          <p:cNvSpPr>
            <a:spLocks noChangeArrowheads="1"/>
          </p:cNvSpPr>
          <p:nvPr/>
        </p:nvSpPr>
        <p:spPr bwMode="auto">
          <a:xfrm>
            <a:off x="2232025" y="4705350"/>
            <a:ext cx="512962" cy="335989"/>
          </a:xfrm>
          <a:prstGeom prst="rect">
            <a:avLst/>
          </a:prstGeom>
          <a:noFill/>
          <a:ln w="12700">
            <a:noFill/>
            <a:miter lim="800000"/>
            <a:headEnd/>
            <a:tailEnd/>
          </a:ln>
        </p:spPr>
        <p:txBody>
          <a:bodyPr wrap="none" lIns="90488" tIns="44450" rIns="90488" bIns="44450">
            <a:spAutoFit/>
          </a:bodyPr>
          <a:lstStyle/>
          <a:p>
            <a:r>
              <a:rPr lang="en-US" sz="1600" b="1" dirty="0" smtClean="0">
                <a:solidFill>
                  <a:srgbClr val="0033CC"/>
                </a:solidFill>
              </a:rPr>
              <a:t>LW</a:t>
            </a:r>
            <a:endParaRPr lang="en-US" sz="1600" b="1" dirty="0">
              <a:solidFill>
                <a:srgbClr val="0033CC"/>
              </a:solidFill>
            </a:endParaRPr>
          </a:p>
        </p:txBody>
      </p:sp>
      <p:sp>
        <p:nvSpPr>
          <p:cNvPr id="200" name="Rectangle 21"/>
          <p:cNvSpPr>
            <a:spLocks noChangeArrowheads="1"/>
          </p:cNvSpPr>
          <p:nvPr/>
        </p:nvSpPr>
        <p:spPr bwMode="auto">
          <a:xfrm>
            <a:off x="5621138" y="4705350"/>
            <a:ext cx="512962" cy="335989"/>
          </a:xfrm>
          <a:prstGeom prst="rect">
            <a:avLst/>
          </a:prstGeom>
          <a:noFill/>
          <a:ln w="12700">
            <a:noFill/>
            <a:miter lim="800000"/>
            <a:headEnd/>
            <a:tailEnd/>
          </a:ln>
        </p:spPr>
        <p:txBody>
          <a:bodyPr wrap="none" lIns="90488" tIns="44450" rIns="90488" bIns="44450">
            <a:spAutoFit/>
          </a:bodyPr>
          <a:lstStyle/>
          <a:p>
            <a:r>
              <a:rPr lang="en-US" sz="1600" b="1" dirty="0" smtClean="0">
                <a:solidFill>
                  <a:schemeClr val="tx1"/>
                </a:solidFill>
              </a:rPr>
              <a:t>SW</a:t>
            </a:r>
            <a:endParaRPr lang="en-US" sz="1600" b="1" dirty="0">
              <a:solidFill>
                <a:schemeClr val="tx1"/>
              </a:solidFill>
            </a:endParaRPr>
          </a:p>
        </p:txBody>
      </p:sp>
      <p:sp>
        <p:nvSpPr>
          <p:cNvPr id="201" name="Rectangle 19"/>
          <p:cNvSpPr>
            <a:spLocks noChangeArrowheads="1"/>
          </p:cNvSpPr>
          <p:nvPr/>
        </p:nvSpPr>
        <p:spPr bwMode="auto">
          <a:xfrm>
            <a:off x="7162800" y="4724400"/>
            <a:ext cx="1295400" cy="279400"/>
          </a:xfrm>
          <a:prstGeom prst="rect">
            <a:avLst/>
          </a:prstGeom>
          <a:solidFill>
            <a:srgbClr val="92D050"/>
          </a:solidFill>
          <a:ln w="25400">
            <a:solidFill>
              <a:schemeClr val="tx1"/>
            </a:solidFill>
            <a:miter lim="800000"/>
            <a:headEnd/>
            <a:tailEnd/>
          </a:ln>
        </p:spPr>
        <p:txBody>
          <a:bodyPr wrap="none" anchor="ctr"/>
          <a:lstStyle/>
          <a:p>
            <a:endParaRPr lang="en-US"/>
          </a:p>
        </p:txBody>
      </p:sp>
      <p:sp>
        <p:nvSpPr>
          <p:cNvPr id="202" name="Rectangle 21"/>
          <p:cNvSpPr>
            <a:spLocks noChangeArrowheads="1"/>
          </p:cNvSpPr>
          <p:nvPr/>
        </p:nvSpPr>
        <p:spPr bwMode="auto">
          <a:xfrm>
            <a:off x="7467600" y="4705350"/>
            <a:ext cx="628378" cy="335989"/>
          </a:xfrm>
          <a:prstGeom prst="rect">
            <a:avLst/>
          </a:prstGeom>
          <a:noFill/>
          <a:ln w="12700">
            <a:noFill/>
            <a:miter lim="800000"/>
            <a:headEnd/>
            <a:tailEnd/>
          </a:ln>
        </p:spPr>
        <p:txBody>
          <a:bodyPr wrap="none" lIns="90488" tIns="44450" rIns="90488" bIns="44450">
            <a:spAutoFit/>
          </a:bodyPr>
          <a:lstStyle/>
          <a:p>
            <a:r>
              <a:rPr lang="en-US" sz="1600" b="1" dirty="0" err="1" smtClean="0">
                <a:solidFill>
                  <a:schemeClr val="tx1"/>
                </a:solidFill>
              </a:rPr>
              <a:t>Instr</a:t>
            </a:r>
            <a:endParaRPr lang="en-US" sz="1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linds(horizontal)">
                                      <p:cBhvr>
                                        <p:cTn id="16" dur="500"/>
                                        <p:tgtEl>
                                          <p:spTgt spid="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blinds(horizontal)">
                                      <p:cBhvr>
                                        <p:cTn id="25" dur="500"/>
                                        <p:tgtEl>
                                          <p:spTgt spid="21"/>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linds(horizontal)">
                                      <p:cBhvr>
                                        <p:cTn id="28" dur="500"/>
                                        <p:tgtEl>
                                          <p:spTgt spid="2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blinds(horizontal)">
                                      <p:cBhvr>
                                        <p:cTn id="31" dur="500"/>
                                        <p:tgtEl>
                                          <p:spTgt spid="2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blinds(horizontal)">
                                      <p:cBhvr>
                                        <p:cTn id="34" dur="500"/>
                                        <p:tgtEl>
                                          <p:spTgt spid="26"/>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blinds(horizontal)">
                                      <p:cBhvr>
                                        <p:cTn id="40" dur="500"/>
                                        <p:tgtEl>
                                          <p:spTgt spid="1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blinds(horizontal)">
                                      <p:cBhvr>
                                        <p:cTn id="43" dur="500"/>
                                        <p:tgtEl>
                                          <p:spTgt spid="29"/>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1"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linds(horizontal)">
                                      <p:cBhvr>
                                        <p:cTn id="48" dur="500"/>
                                        <p:tgtEl>
                                          <p:spTgt spid="2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linds(horizontal)">
                                      <p:cBhvr>
                                        <p:cTn id="51" dur="500"/>
                                        <p:tgtEl>
                                          <p:spTgt spid="27"/>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blinds(horizontal)">
                                      <p:cBhvr>
                                        <p:cTn id="54" dur="500"/>
                                        <p:tgtEl>
                                          <p:spTgt spid="12"/>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blinds(horizontal)">
                                      <p:cBhvr>
                                        <p:cTn id="60" dur="500"/>
                                        <p:tgtEl>
                                          <p:spTgt spid="13"/>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blinds(horizontal)">
                                      <p:cBhvr>
                                        <p:cTn id="63" dur="500"/>
                                        <p:tgtEl>
                                          <p:spTgt spid="25"/>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blinds(horizontal)">
                                      <p:cBhvr>
                                        <p:cTn id="66" dur="500"/>
                                        <p:tgtEl>
                                          <p:spTgt spid="28"/>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blinds(horizontal)">
                                      <p:cBhvr>
                                        <p:cTn id="69" dur="500"/>
                                        <p:tgtEl>
                                          <p:spTgt spid="24"/>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blinds(horizontal)">
                                      <p:cBhvr>
                                        <p:cTn id="72" dur="500"/>
                                        <p:tgtEl>
                                          <p:spTgt spid="15"/>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8"/>
                                        </p:tgtEl>
                                        <p:attrNameLst>
                                          <p:attrName>style.visibility</p:attrName>
                                        </p:attrNameLst>
                                      </p:cBhvr>
                                      <p:to>
                                        <p:strVal val="visible"/>
                                      </p:to>
                                    </p:set>
                                    <p:animEffect transition="in" filter="blinds(horizontal)">
                                      <p:cBhvr>
                                        <p:cTn id="75" dur="500"/>
                                        <p:tgtEl>
                                          <p:spTgt spid="8"/>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blinds(horizontal)">
                                      <p:cBhvr>
                                        <p:cTn id="78" dur="500"/>
                                        <p:tgtEl>
                                          <p:spTgt spid="20"/>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blinds(horizontal)">
                                      <p:cBhvr>
                                        <p:cTn id="81" dur="500"/>
                                        <p:tgtEl>
                                          <p:spTgt spid="18"/>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nodeType="click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blinds(horizontal)">
                                      <p:cBhvr>
                                        <p:cTn id="86" dur="500"/>
                                        <p:tgtEl>
                                          <p:spTgt spid="30"/>
                                        </p:tgtEl>
                                      </p:cBhvr>
                                    </p:animEffect>
                                  </p:childTnLst>
                                </p:cTn>
                              </p:par>
                              <p:par>
                                <p:cTn id="87" presetID="3" presetClass="entr" presetSubtype="10" fill="hold" nodeType="withEffect">
                                  <p:stCondLst>
                                    <p:cond delay="0"/>
                                  </p:stCondLst>
                                  <p:childTnLst>
                                    <p:set>
                                      <p:cBhvr>
                                        <p:cTn id="88" dur="1" fill="hold">
                                          <p:stCondLst>
                                            <p:cond delay="0"/>
                                          </p:stCondLst>
                                        </p:cTn>
                                        <p:tgtEl>
                                          <p:spTgt spid="31"/>
                                        </p:tgtEl>
                                        <p:attrNameLst>
                                          <p:attrName>style.visibility</p:attrName>
                                        </p:attrNameLst>
                                      </p:cBhvr>
                                      <p:to>
                                        <p:strVal val="visible"/>
                                      </p:to>
                                    </p:set>
                                    <p:animEffect transition="in" filter="blinds(horizontal)">
                                      <p:cBhvr>
                                        <p:cTn id="89" dur="500"/>
                                        <p:tgtEl>
                                          <p:spTgt spid="31"/>
                                        </p:tgtEl>
                                      </p:cBhvr>
                                    </p:animEffect>
                                  </p:childTnLst>
                                </p:cTn>
                              </p:par>
                              <p:par>
                                <p:cTn id="90" presetID="3" presetClass="entr" presetSubtype="10" fill="hold" nodeType="withEffect">
                                  <p:stCondLst>
                                    <p:cond delay="0"/>
                                  </p:stCondLst>
                                  <p:childTnLst>
                                    <p:set>
                                      <p:cBhvr>
                                        <p:cTn id="91" dur="1" fill="hold">
                                          <p:stCondLst>
                                            <p:cond delay="0"/>
                                          </p:stCondLst>
                                        </p:cTn>
                                        <p:tgtEl>
                                          <p:spTgt spid="32"/>
                                        </p:tgtEl>
                                        <p:attrNameLst>
                                          <p:attrName>style.visibility</p:attrName>
                                        </p:attrNameLst>
                                      </p:cBhvr>
                                      <p:to>
                                        <p:strVal val="visible"/>
                                      </p:to>
                                    </p:set>
                                    <p:animEffect transition="in" filter="blinds(horizontal)">
                                      <p:cBhvr>
                                        <p:cTn id="92" dur="500"/>
                                        <p:tgtEl>
                                          <p:spTgt spid="32"/>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animEffect transition="in" filter="blinds(horizontal)">
                                      <p:cBhvr>
                                        <p:cTn id="95" dur="500"/>
                                        <p:tgtEl>
                                          <p:spTgt spid="33"/>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nodeType="clickEffect">
                                  <p:stCondLst>
                                    <p:cond delay="0"/>
                                  </p:stCondLst>
                                  <p:childTnLst>
                                    <p:set>
                                      <p:cBhvr>
                                        <p:cTn id="99" dur="1" fill="hold">
                                          <p:stCondLst>
                                            <p:cond delay="0"/>
                                          </p:stCondLst>
                                        </p:cTn>
                                        <p:tgtEl>
                                          <p:spTgt spid="175"/>
                                        </p:tgtEl>
                                        <p:attrNameLst>
                                          <p:attrName>style.visibility</p:attrName>
                                        </p:attrNameLst>
                                      </p:cBhvr>
                                      <p:to>
                                        <p:strVal val="visible"/>
                                      </p:to>
                                    </p:set>
                                    <p:animEffect transition="in" filter="blinds(horizontal)">
                                      <p:cBhvr>
                                        <p:cTn id="100" dur="500"/>
                                        <p:tgtEl>
                                          <p:spTgt spid="175"/>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197"/>
                                        </p:tgtEl>
                                        <p:attrNameLst>
                                          <p:attrName>style.visibility</p:attrName>
                                        </p:attrNameLst>
                                      </p:cBhvr>
                                      <p:to>
                                        <p:strVal val="visible"/>
                                      </p:to>
                                    </p:set>
                                    <p:animEffect transition="in" filter="blinds(horizontal)">
                                      <p:cBhvr>
                                        <p:cTn id="103" dur="500"/>
                                        <p:tgtEl>
                                          <p:spTgt spid="197"/>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199"/>
                                        </p:tgtEl>
                                        <p:attrNameLst>
                                          <p:attrName>style.visibility</p:attrName>
                                        </p:attrNameLst>
                                      </p:cBhvr>
                                      <p:to>
                                        <p:strVal val="visible"/>
                                      </p:to>
                                    </p:set>
                                    <p:animEffect transition="in" filter="blinds(horizontal)">
                                      <p:cBhvr>
                                        <p:cTn id="106" dur="500"/>
                                        <p:tgtEl>
                                          <p:spTgt spid="199"/>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nodeType="clickEffect">
                                  <p:stCondLst>
                                    <p:cond delay="0"/>
                                  </p:stCondLst>
                                  <p:childTnLst>
                                    <p:set>
                                      <p:cBhvr>
                                        <p:cTn id="110" dur="1" fill="hold">
                                          <p:stCondLst>
                                            <p:cond delay="0"/>
                                          </p:stCondLst>
                                        </p:cTn>
                                        <p:tgtEl>
                                          <p:spTgt spid="176"/>
                                        </p:tgtEl>
                                        <p:attrNameLst>
                                          <p:attrName>style.visibility</p:attrName>
                                        </p:attrNameLst>
                                      </p:cBhvr>
                                      <p:to>
                                        <p:strVal val="visible"/>
                                      </p:to>
                                    </p:set>
                                    <p:animEffect transition="in" filter="blinds(horizontal)">
                                      <p:cBhvr>
                                        <p:cTn id="111" dur="500"/>
                                        <p:tgtEl>
                                          <p:spTgt spid="176"/>
                                        </p:tgtEl>
                                      </p:cBhvr>
                                    </p:animEffect>
                                  </p:childTnLst>
                                </p:cTn>
                              </p:par>
                              <p:par>
                                <p:cTn id="112" presetID="3" presetClass="entr" presetSubtype="10" fill="hold" grpId="0" nodeType="withEffect">
                                  <p:stCondLst>
                                    <p:cond delay="0"/>
                                  </p:stCondLst>
                                  <p:childTnLst>
                                    <p:set>
                                      <p:cBhvr>
                                        <p:cTn id="113" dur="1" fill="hold">
                                          <p:stCondLst>
                                            <p:cond delay="0"/>
                                          </p:stCondLst>
                                        </p:cTn>
                                        <p:tgtEl>
                                          <p:spTgt spid="198"/>
                                        </p:tgtEl>
                                        <p:attrNameLst>
                                          <p:attrName>style.visibility</p:attrName>
                                        </p:attrNameLst>
                                      </p:cBhvr>
                                      <p:to>
                                        <p:strVal val="visible"/>
                                      </p:to>
                                    </p:set>
                                    <p:animEffect transition="in" filter="blinds(horizontal)">
                                      <p:cBhvr>
                                        <p:cTn id="114" dur="500"/>
                                        <p:tgtEl>
                                          <p:spTgt spid="198"/>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200"/>
                                        </p:tgtEl>
                                        <p:attrNameLst>
                                          <p:attrName>style.visibility</p:attrName>
                                        </p:attrNameLst>
                                      </p:cBhvr>
                                      <p:to>
                                        <p:strVal val="visible"/>
                                      </p:to>
                                    </p:set>
                                    <p:animEffect transition="in" filter="blinds(horizontal)">
                                      <p:cBhvr>
                                        <p:cTn id="117" dur="500"/>
                                        <p:tgtEl>
                                          <p:spTgt spid="200"/>
                                        </p:tgtEl>
                                      </p:cBhvr>
                                    </p:animEffect>
                                  </p:childTnLst>
                                </p:cTn>
                              </p:par>
                              <p:par>
                                <p:cTn id="118" presetID="3" presetClass="entr" presetSubtype="10" fill="hold" grpId="0" nodeType="withEffect">
                                  <p:stCondLst>
                                    <p:cond delay="0"/>
                                  </p:stCondLst>
                                  <p:childTnLst>
                                    <p:set>
                                      <p:cBhvr>
                                        <p:cTn id="119" dur="1" fill="hold">
                                          <p:stCondLst>
                                            <p:cond delay="0"/>
                                          </p:stCondLst>
                                        </p:cTn>
                                        <p:tgtEl>
                                          <p:spTgt spid="201"/>
                                        </p:tgtEl>
                                        <p:attrNameLst>
                                          <p:attrName>style.visibility</p:attrName>
                                        </p:attrNameLst>
                                      </p:cBhvr>
                                      <p:to>
                                        <p:strVal val="visible"/>
                                      </p:to>
                                    </p:set>
                                    <p:animEffect transition="in" filter="blinds(horizontal)">
                                      <p:cBhvr>
                                        <p:cTn id="120" dur="500"/>
                                        <p:tgtEl>
                                          <p:spTgt spid="201"/>
                                        </p:tgtEl>
                                      </p:cBhvr>
                                    </p:animEffect>
                                  </p:childTnLst>
                                </p:cTn>
                              </p:par>
                              <p:par>
                                <p:cTn id="121" presetID="3" presetClass="entr" presetSubtype="10" fill="hold" grpId="0" nodeType="withEffect">
                                  <p:stCondLst>
                                    <p:cond delay="0"/>
                                  </p:stCondLst>
                                  <p:childTnLst>
                                    <p:set>
                                      <p:cBhvr>
                                        <p:cTn id="122" dur="1" fill="hold">
                                          <p:stCondLst>
                                            <p:cond delay="0"/>
                                          </p:stCondLst>
                                        </p:cTn>
                                        <p:tgtEl>
                                          <p:spTgt spid="202"/>
                                        </p:tgtEl>
                                        <p:attrNameLst>
                                          <p:attrName>style.visibility</p:attrName>
                                        </p:attrNameLst>
                                      </p:cBhvr>
                                      <p:to>
                                        <p:strVal val="visible"/>
                                      </p:to>
                                    </p:set>
                                    <p:animEffect transition="in" filter="blinds(horizontal)">
                                      <p:cBhvr>
                                        <p:cTn id="123" dur="500"/>
                                        <p:tgtEl>
                                          <p:spTgt spid="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7" grpId="0" animBg="1"/>
      <p:bldP spid="18" grpId="0" animBg="1"/>
      <p:bldP spid="19" grpId="0"/>
      <p:bldP spid="20" grpId="0"/>
      <p:bldP spid="21" grpId="0" animBg="1"/>
      <p:bldP spid="22" grpId="0"/>
      <p:bldP spid="23" grpId="0" animBg="1"/>
      <p:bldP spid="23" grpId="1" animBg="1"/>
      <p:bldP spid="24" grpId="0" animBg="1"/>
      <p:bldP spid="25" grpId="0"/>
      <p:bldP spid="26" grpId="0" animBg="1"/>
      <p:bldP spid="27" grpId="0" animBg="1"/>
      <p:bldP spid="28" grpId="0" animBg="1"/>
      <p:bldP spid="29" grpId="0" animBg="1"/>
      <p:bldP spid="33" grpId="0"/>
      <p:bldP spid="197" grpId="0" animBg="1"/>
      <p:bldP spid="198" grpId="0" animBg="1"/>
      <p:bldP spid="199" grpId="0"/>
      <p:bldP spid="200" grpId="0"/>
      <p:bldP spid="201" grpId="0" animBg="1"/>
      <p:bldP spid="20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Performance </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34</a:t>
            </a:fld>
            <a:endParaRPr lang="en-US"/>
          </a:p>
        </p:txBody>
      </p:sp>
      <p:sp>
        <p:nvSpPr>
          <p:cNvPr id="4" name="Content Placeholder 3"/>
          <p:cNvSpPr>
            <a:spLocks noGrp="1"/>
          </p:cNvSpPr>
          <p:nvPr>
            <p:ph sz="quarter" idx="1"/>
          </p:nvPr>
        </p:nvSpPr>
        <p:spPr>
          <a:xfrm>
            <a:off x="457200" y="914400"/>
            <a:ext cx="8458200" cy="5715000"/>
          </a:xfrm>
        </p:spPr>
        <p:txBody>
          <a:bodyPr>
            <a:normAutofit/>
          </a:bodyPr>
          <a:lstStyle/>
          <a:p>
            <a:r>
              <a:rPr lang="en-US" sz="2000" b="1" dirty="0" smtClean="0"/>
              <a:t>Example 2. Redo example 1 </a:t>
            </a:r>
            <a:r>
              <a:rPr lang="en-US" sz="2000" b="1" u="sng" dirty="0" smtClean="0">
                <a:solidFill>
                  <a:srgbClr val="FF0000"/>
                </a:solidFill>
              </a:rPr>
              <a:t>without assuming that the cycle </a:t>
            </a:r>
            <a:r>
              <a:rPr lang="en-US" sz="2000" b="1" dirty="0" smtClean="0"/>
              <a:t>time for multi-cycle is 1/5 that of single cycle. Assume the delay times of different units as given in the table. </a:t>
            </a:r>
          </a:p>
          <a:p>
            <a:endParaRPr lang="en-US" sz="2000" b="1" dirty="0" smtClean="0"/>
          </a:p>
          <a:p>
            <a:r>
              <a:rPr lang="en-US" sz="2000" b="1" dirty="0" err="1" smtClean="0"/>
              <a:t>Time</a:t>
            </a:r>
            <a:r>
              <a:rPr lang="en-US" sz="2000" b="1" baseline="-25000" dirty="0" err="1" smtClean="0"/>
              <a:t>SC</a:t>
            </a:r>
            <a:r>
              <a:rPr lang="en-US" sz="2000" b="1" dirty="0" smtClean="0"/>
              <a:t>      =  IC x CPI</a:t>
            </a:r>
            <a:r>
              <a:rPr lang="en-US" sz="2000" b="1" baseline="-25000" dirty="0" smtClean="0"/>
              <a:t>SC</a:t>
            </a:r>
            <a:r>
              <a:rPr lang="en-US" sz="2000" b="1" dirty="0" smtClean="0"/>
              <a:t> x CC</a:t>
            </a:r>
            <a:r>
              <a:rPr lang="en-US" sz="2000" b="1" baseline="-25000" dirty="0" smtClean="0"/>
              <a:t>SC</a:t>
            </a:r>
            <a:endParaRPr lang="en-US" sz="2000" b="1" dirty="0" smtClean="0"/>
          </a:p>
          <a:p>
            <a:pPr>
              <a:buNone/>
            </a:pPr>
            <a:r>
              <a:rPr lang="en-US" sz="2000" b="1" dirty="0" smtClean="0"/>
              <a:t>		         =  IC x 1 x 600</a:t>
            </a:r>
            <a:r>
              <a:rPr lang="en-US" sz="2000" b="1" baseline="-25000" dirty="0" smtClean="0"/>
              <a:t> </a:t>
            </a:r>
            <a:r>
              <a:rPr lang="en-US" sz="2000" b="1" dirty="0" smtClean="0"/>
              <a:t>= 600 IC</a:t>
            </a:r>
          </a:p>
          <a:p>
            <a:endParaRPr lang="en-US" sz="2000" b="1" dirty="0" smtClean="0"/>
          </a:p>
          <a:p>
            <a:r>
              <a:rPr lang="en-US" sz="2000" b="1" dirty="0" err="1" smtClean="0"/>
              <a:t>TimeMC</a:t>
            </a:r>
            <a:r>
              <a:rPr lang="en-US" sz="2000" b="1" dirty="0" smtClean="0"/>
              <a:t>   =  IC x CPI</a:t>
            </a:r>
            <a:r>
              <a:rPr lang="en-US" sz="2000" b="1" baseline="-25000" dirty="0" smtClean="0"/>
              <a:t>MC</a:t>
            </a:r>
            <a:r>
              <a:rPr lang="en-US" sz="2000" b="1" dirty="0" smtClean="0"/>
              <a:t> x CC</a:t>
            </a:r>
            <a:r>
              <a:rPr lang="en-US" sz="2000" b="1" baseline="-25000" dirty="0" smtClean="0"/>
              <a:t>MC </a:t>
            </a:r>
            <a:endParaRPr lang="en-US" sz="2000" b="1" dirty="0" smtClean="0"/>
          </a:p>
          <a:p>
            <a:pPr>
              <a:buNone/>
            </a:pPr>
            <a:r>
              <a:rPr lang="en-US" sz="2000" b="1" dirty="0" smtClean="0"/>
              <a:t>	 CPI</a:t>
            </a:r>
            <a:r>
              <a:rPr lang="en-US" sz="2000" b="1" baseline="-25000" dirty="0" smtClean="0"/>
              <a:t>MC    </a:t>
            </a:r>
            <a:r>
              <a:rPr lang="en-US" sz="2000" b="1" dirty="0" smtClean="0"/>
              <a:t>=  0.25x5 + 0.1x4 + 0.11x3 + 0.02 x 3 + 0.52 x 4 = 4.12 </a:t>
            </a:r>
          </a:p>
          <a:p>
            <a:pPr>
              <a:buNone/>
            </a:pPr>
            <a:r>
              <a:rPr lang="en-US" sz="2000" b="1" dirty="0" smtClean="0"/>
              <a:t>	 CC</a:t>
            </a:r>
            <a:r>
              <a:rPr lang="en-US" sz="2000" b="1" baseline="-25000" dirty="0" smtClean="0"/>
              <a:t>MC     </a:t>
            </a:r>
            <a:r>
              <a:rPr lang="en-US" sz="2000" b="1" dirty="0" smtClean="0"/>
              <a:t>=  200  (should match the time of the slowest functional unit)</a:t>
            </a:r>
            <a:r>
              <a:rPr lang="en-US" sz="2000" b="1" dirty="0" smtClean="0">
                <a:solidFill>
                  <a:srgbClr val="FF0000"/>
                </a:solidFill>
              </a:rPr>
              <a:t>  </a:t>
            </a:r>
          </a:p>
          <a:p>
            <a:pPr>
              <a:buNone/>
            </a:pPr>
            <a:r>
              <a:rPr lang="en-US" sz="2000" b="1" dirty="0" smtClean="0"/>
              <a:t>	</a:t>
            </a:r>
            <a:r>
              <a:rPr lang="en-US" sz="2000" b="1" dirty="0" err="1" smtClean="0"/>
              <a:t>TimeMC</a:t>
            </a:r>
            <a:r>
              <a:rPr lang="en-US" sz="2000" b="1" dirty="0" smtClean="0"/>
              <a:t>   =  IC x 4.12x 200 =  824 IC </a:t>
            </a:r>
            <a:r>
              <a:rPr lang="en-US" sz="2000" b="1" baseline="-25000" dirty="0" smtClean="0"/>
              <a:t> </a:t>
            </a:r>
            <a:endParaRPr lang="en-US" sz="2000" b="1" dirty="0" smtClean="0"/>
          </a:p>
          <a:p>
            <a:pPr>
              <a:buNone/>
            </a:pPr>
            <a:endParaRPr lang="en-US" sz="2000" b="1" dirty="0" smtClean="0">
              <a:solidFill>
                <a:srgbClr val="FF0000"/>
              </a:solidFill>
            </a:endParaRPr>
          </a:p>
          <a:p>
            <a:r>
              <a:rPr lang="en-US" sz="2000" b="1" dirty="0" smtClean="0">
                <a:solidFill>
                  <a:srgbClr val="FF0000"/>
                </a:solidFill>
              </a:rPr>
              <a:t>Speedup = </a:t>
            </a:r>
            <a:r>
              <a:rPr lang="en-US" sz="2000" b="1" dirty="0" err="1" smtClean="0"/>
              <a:t>Time</a:t>
            </a:r>
            <a:r>
              <a:rPr lang="en-US" sz="2000" b="1" baseline="-25000" dirty="0" err="1" smtClean="0"/>
              <a:t>SC</a:t>
            </a:r>
            <a:r>
              <a:rPr lang="en-US" sz="2000" b="1" dirty="0" smtClean="0"/>
              <a:t>  / </a:t>
            </a:r>
            <a:r>
              <a:rPr lang="en-US" sz="2000" b="1" dirty="0" err="1" smtClean="0"/>
              <a:t>TimeMC</a:t>
            </a:r>
            <a:r>
              <a:rPr lang="en-US" sz="2000" b="1" dirty="0" smtClean="0"/>
              <a:t> = 600 / 824=  0.782 ! </a:t>
            </a:r>
          </a:p>
        </p:txBody>
      </p:sp>
      <p:graphicFrame>
        <p:nvGraphicFramePr>
          <p:cNvPr id="5" name="Table 4"/>
          <p:cNvGraphicFramePr>
            <a:graphicFrameLocks noGrp="1"/>
          </p:cNvGraphicFramePr>
          <p:nvPr>
            <p:extLst>
              <p:ext uri="{D42A27DB-BD31-4B8C-83A1-F6EECF244321}">
                <p14:modId xmlns:p14="http://schemas.microsoft.com/office/powerpoint/2010/main" val="3813284275"/>
              </p:ext>
            </p:extLst>
          </p:nvPr>
        </p:nvGraphicFramePr>
        <p:xfrm>
          <a:off x="5486400" y="1981200"/>
          <a:ext cx="3276600" cy="1463040"/>
        </p:xfrm>
        <a:graphic>
          <a:graphicData uri="http://schemas.openxmlformats.org/drawingml/2006/table">
            <a:tbl>
              <a:tblPr firstRow="1" bandRow="1">
                <a:tableStyleId>{5C22544A-7EE6-4342-B048-85BDC9FD1C3A}</a:tableStyleId>
              </a:tblPr>
              <a:tblGrid>
                <a:gridCol w="1927412"/>
                <a:gridCol w="1349188"/>
              </a:tblGrid>
              <a:tr h="266700">
                <a:tc>
                  <a:txBody>
                    <a:bodyPr/>
                    <a:lstStyle/>
                    <a:p>
                      <a:pPr algn="ctr"/>
                      <a:r>
                        <a:rPr lang="en-US" b="1" dirty="0" smtClean="0"/>
                        <a:t>Unit</a:t>
                      </a:r>
                      <a:endParaRPr lang="en-US" b="1" dirty="0"/>
                    </a:p>
                  </a:txBody>
                  <a:tcPr anchor="ctr"/>
                </a:tc>
                <a:tc>
                  <a:txBody>
                    <a:bodyPr/>
                    <a:lstStyle/>
                    <a:p>
                      <a:pPr algn="ctr"/>
                      <a:r>
                        <a:rPr lang="en-US" b="1" dirty="0" smtClean="0"/>
                        <a:t>Time (</a:t>
                      </a:r>
                      <a:r>
                        <a:rPr lang="en-US" b="1" dirty="0" err="1" smtClean="0"/>
                        <a:t>ps</a:t>
                      </a:r>
                      <a:r>
                        <a:rPr lang="en-US" b="1" dirty="0" smtClean="0"/>
                        <a:t>)</a:t>
                      </a:r>
                      <a:endParaRPr lang="en-US" b="1" dirty="0"/>
                    </a:p>
                  </a:txBody>
                  <a:tcPr anchor="ctr"/>
                </a:tc>
              </a:tr>
              <a:tr h="266700">
                <a:tc>
                  <a:txBody>
                    <a:bodyPr/>
                    <a:lstStyle/>
                    <a:p>
                      <a:pPr algn="ctr"/>
                      <a:r>
                        <a:rPr lang="en-US" b="1" dirty="0" smtClean="0"/>
                        <a:t>Memory</a:t>
                      </a:r>
                      <a:endParaRPr lang="en-US" b="1" dirty="0"/>
                    </a:p>
                  </a:txBody>
                  <a:tcPr anchor="ctr"/>
                </a:tc>
                <a:tc>
                  <a:txBody>
                    <a:bodyPr/>
                    <a:lstStyle/>
                    <a:p>
                      <a:pPr algn="ctr"/>
                      <a:r>
                        <a:rPr lang="en-US" b="1" dirty="0" smtClean="0"/>
                        <a:t>200</a:t>
                      </a:r>
                      <a:endParaRPr lang="en-US" b="1" dirty="0"/>
                    </a:p>
                  </a:txBody>
                  <a:tcPr anchor="ctr"/>
                </a:tc>
              </a:tr>
              <a:tr h="266700">
                <a:tc>
                  <a:txBody>
                    <a:bodyPr/>
                    <a:lstStyle/>
                    <a:p>
                      <a:pPr algn="ctr"/>
                      <a:r>
                        <a:rPr lang="en-US" b="1" dirty="0" smtClean="0"/>
                        <a:t>ALU and adders</a:t>
                      </a:r>
                      <a:endParaRPr lang="en-US" b="1" dirty="0"/>
                    </a:p>
                  </a:txBody>
                  <a:tcPr anchor="ctr"/>
                </a:tc>
                <a:tc>
                  <a:txBody>
                    <a:bodyPr/>
                    <a:lstStyle/>
                    <a:p>
                      <a:pPr algn="ctr"/>
                      <a:r>
                        <a:rPr lang="en-US" b="1" dirty="0" smtClean="0"/>
                        <a:t>100</a:t>
                      </a:r>
                      <a:endParaRPr lang="en-US" b="1" dirty="0"/>
                    </a:p>
                  </a:txBody>
                  <a:tcPr anchor="ctr"/>
                </a:tc>
              </a:tr>
              <a:tr h="266700">
                <a:tc>
                  <a:txBody>
                    <a:bodyPr/>
                    <a:lstStyle/>
                    <a:p>
                      <a:pPr algn="ctr"/>
                      <a:r>
                        <a:rPr lang="en-US" b="1" dirty="0" smtClean="0"/>
                        <a:t>Register File</a:t>
                      </a:r>
                      <a:endParaRPr lang="en-US" b="1" dirty="0"/>
                    </a:p>
                  </a:txBody>
                  <a:tcPr anchor="ctr"/>
                </a:tc>
                <a:tc>
                  <a:txBody>
                    <a:bodyPr/>
                    <a:lstStyle/>
                    <a:p>
                      <a:pPr algn="ctr"/>
                      <a:r>
                        <a:rPr lang="en-US" b="1" dirty="0" smtClean="0"/>
                        <a:t>50</a:t>
                      </a:r>
                      <a:endParaRPr lang="en-US" b="1" dirty="0"/>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linds(horizontal)">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blinds(horizontal)">
                                      <p:cBhvr>
                                        <p:cTn id="15" dur="500"/>
                                        <p:tgtEl>
                                          <p:spTgt spid="4">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xEl>
                                              <p:pRg st="6" end="6"/>
                                            </p:txEl>
                                          </p:spTgt>
                                        </p:tgtEl>
                                        <p:attrNameLst>
                                          <p:attrName>style.visibility</p:attrName>
                                        </p:attrNameLst>
                                      </p:cBhvr>
                                      <p:to>
                                        <p:strVal val="visible"/>
                                      </p:to>
                                    </p:set>
                                    <p:animEffect transition="in" filter="blinds(horizontal)">
                                      <p:cBhvr>
                                        <p:cTn id="20" dur="500"/>
                                        <p:tgtEl>
                                          <p:spTgt spid="4">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blinds(horizontal)">
                                      <p:cBhvr>
                                        <p:cTn id="25" dur="500"/>
                                        <p:tgtEl>
                                          <p:spTgt spid="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blinds(horizontal)">
                                      <p:cBhvr>
                                        <p:cTn id="30" dur="500"/>
                                        <p:tgtEl>
                                          <p:spTgt spid="4">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blinds(horizontal)">
                                      <p:cBhvr>
                                        <p:cTn id="35"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Datapath</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
        <p:nvSpPr>
          <p:cNvPr id="4" name="Content Placeholder 3"/>
          <p:cNvSpPr>
            <a:spLocks noGrp="1"/>
          </p:cNvSpPr>
          <p:nvPr>
            <p:ph sz="quarter" idx="1"/>
          </p:nvPr>
        </p:nvSpPr>
        <p:spPr>
          <a:xfrm>
            <a:off x="685800" y="914400"/>
            <a:ext cx="7772400" cy="5715000"/>
          </a:xfrm>
        </p:spPr>
        <p:txBody>
          <a:bodyPr>
            <a:normAutofit/>
          </a:bodyPr>
          <a:lstStyle/>
          <a:p>
            <a:r>
              <a:rPr lang="en-US" dirty="0" smtClean="0"/>
              <a:t>Instruction execution is done over multiple steps such that </a:t>
            </a:r>
          </a:p>
          <a:p>
            <a:pPr lvl="1"/>
            <a:r>
              <a:rPr lang="en-US" dirty="0" smtClean="0">
                <a:solidFill>
                  <a:srgbClr val="0033CC"/>
                </a:solidFill>
              </a:rPr>
              <a:t>Each step takes one cycle</a:t>
            </a:r>
          </a:p>
          <a:p>
            <a:pPr lvl="1"/>
            <a:r>
              <a:rPr lang="en-US" dirty="0" smtClean="0">
                <a:solidFill>
                  <a:srgbClr val="0033CC"/>
                </a:solidFill>
              </a:rPr>
              <a:t>The amount of work done per cycle is balanced </a:t>
            </a:r>
          </a:p>
          <a:p>
            <a:pPr lvl="1"/>
            <a:r>
              <a:rPr lang="en-US" dirty="0" smtClean="0">
                <a:solidFill>
                  <a:srgbClr val="0033CC"/>
                </a:solidFill>
              </a:rPr>
              <a:t>Restrict each cycle </a:t>
            </a:r>
            <a:r>
              <a:rPr lang="en-US" u="sng" dirty="0" smtClean="0">
                <a:solidFill>
                  <a:srgbClr val="0033CC"/>
                </a:solidFill>
              </a:rPr>
              <a:t>to use one major </a:t>
            </a:r>
            <a:r>
              <a:rPr lang="en-US" dirty="0" smtClean="0">
                <a:solidFill>
                  <a:srgbClr val="0033CC"/>
                </a:solidFill>
              </a:rPr>
              <a:t>functional unit</a:t>
            </a:r>
          </a:p>
          <a:p>
            <a:r>
              <a:rPr lang="en-US" b="1" dirty="0" smtClean="0"/>
              <a:t> Expected benefits </a:t>
            </a:r>
          </a:p>
          <a:p>
            <a:pPr lvl="1"/>
            <a:r>
              <a:rPr lang="en-US" dirty="0" smtClean="0">
                <a:solidFill>
                  <a:srgbClr val="0033CC"/>
                </a:solidFill>
              </a:rPr>
              <a:t>Time to execute different instructions will be different (</a:t>
            </a:r>
            <a:r>
              <a:rPr lang="en-US" dirty="0" smtClean="0">
                <a:solidFill>
                  <a:srgbClr val="FF0000"/>
                </a:solidFill>
              </a:rPr>
              <a:t>Better Performance</a:t>
            </a:r>
            <a:r>
              <a:rPr lang="en-US" dirty="0" smtClean="0">
                <a:solidFill>
                  <a:srgbClr val="0033CC"/>
                </a:solidFill>
              </a:rPr>
              <a:t>!)</a:t>
            </a:r>
          </a:p>
          <a:p>
            <a:pPr lvl="1"/>
            <a:r>
              <a:rPr lang="en-US" dirty="0" smtClean="0">
                <a:solidFill>
                  <a:srgbClr val="0033CC"/>
                </a:solidFill>
              </a:rPr>
              <a:t>The cycle time is smaller (</a:t>
            </a:r>
            <a:r>
              <a:rPr lang="en-US" dirty="0" smtClean="0">
                <a:solidFill>
                  <a:srgbClr val="FF0000"/>
                </a:solidFill>
              </a:rPr>
              <a:t>faster clock rate</a:t>
            </a:r>
            <a:r>
              <a:rPr lang="en-US" dirty="0" smtClean="0">
                <a:solidFill>
                  <a:srgbClr val="0033CC"/>
                </a:solidFill>
              </a:rPr>
              <a:t>!)</a:t>
            </a:r>
          </a:p>
          <a:p>
            <a:pPr lvl="1"/>
            <a:r>
              <a:rPr lang="en-US" dirty="0" smtClean="0">
                <a:solidFill>
                  <a:srgbClr val="0033CC"/>
                </a:solidFill>
              </a:rPr>
              <a:t>Allows functional units to be used more than once per instruction as long as they are used in different cycles 	</a:t>
            </a:r>
          </a:p>
          <a:p>
            <a:pPr lvl="2"/>
            <a:r>
              <a:rPr lang="en-US" dirty="0" smtClean="0">
                <a:solidFill>
                  <a:srgbClr val="FF0000"/>
                </a:solidFill>
              </a:rPr>
              <a:t>One memory is needed!</a:t>
            </a:r>
          </a:p>
          <a:p>
            <a:pPr lvl="2"/>
            <a:r>
              <a:rPr lang="en-US" dirty="0" smtClean="0">
                <a:solidFill>
                  <a:srgbClr val="FF0000"/>
                </a:solidFill>
              </a:rPr>
              <a:t>One ALU is needed!</a:t>
            </a:r>
          </a:p>
          <a:p>
            <a:pPr lvl="1"/>
            <a:endParaRPr lang="en-US" b="1" dirty="0" smtClean="0"/>
          </a:p>
          <a:p>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100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par>
                                <p:cTn id="8" presetID="3" presetClass="entr" presetSubtype="10" fill="hold" nodeType="withEffect">
                                  <p:stCondLst>
                                    <p:cond delay="100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linds(horizontal)">
                                      <p:cBhvr>
                                        <p:cTn id="10" dur="500"/>
                                        <p:tgtEl>
                                          <p:spTgt spid="4">
                                            <p:txEl>
                                              <p:pRg st="2" end="2"/>
                                            </p:txEl>
                                          </p:spTgt>
                                        </p:tgtEl>
                                      </p:cBhvr>
                                    </p:animEffect>
                                  </p:childTnLst>
                                </p:cTn>
                              </p:par>
                              <p:par>
                                <p:cTn id="11" presetID="3" presetClass="entr" presetSubtype="10" fill="hold" nodeType="withEffect">
                                  <p:stCondLst>
                                    <p:cond delay="100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linds(horizontal)">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linds(horizontal)">
                                      <p:cBhvr>
                                        <p:cTn id="18" dur="500"/>
                                        <p:tgtEl>
                                          <p:spTgt spid="4">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blinds(horizontal)">
                                      <p:cBhvr>
                                        <p:cTn id="23" dur="500"/>
                                        <p:tgtEl>
                                          <p:spTgt spid="4">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Datapath</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
        <p:nvSpPr>
          <p:cNvPr id="4" name="Content Placeholder 3"/>
          <p:cNvSpPr>
            <a:spLocks noGrp="1"/>
          </p:cNvSpPr>
          <p:nvPr>
            <p:ph sz="quarter" idx="1"/>
          </p:nvPr>
        </p:nvSpPr>
        <p:spPr>
          <a:xfrm>
            <a:off x="685800" y="914400"/>
            <a:ext cx="7772400" cy="5715000"/>
          </a:xfrm>
        </p:spPr>
        <p:txBody>
          <a:bodyPr>
            <a:normAutofit/>
          </a:bodyPr>
          <a:lstStyle/>
          <a:p>
            <a:r>
              <a:rPr lang="en-US" sz="2800" b="1" dirty="0" smtClean="0"/>
              <a:t>Requirements </a:t>
            </a:r>
          </a:p>
          <a:p>
            <a:pPr lvl="1"/>
            <a:endParaRPr lang="en-US" u="sng" dirty="0" smtClean="0"/>
          </a:p>
          <a:p>
            <a:pPr lvl="1"/>
            <a:r>
              <a:rPr lang="en-US" dirty="0" smtClean="0"/>
              <a:t>Keep in mind that we have one ALU, Memory, and PC</a:t>
            </a:r>
          </a:p>
          <a:p>
            <a:pPr lvl="1"/>
            <a:r>
              <a:rPr lang="en-US" b="1" dirty="0" smtClean="0">
                <a:solidFill>
                  <a:srgbClr val="0033CC"/>
                </a:solidFill>
              </a:rPr>
              <a:t>Thus, </a:t>
            </a:r>
          </a:p>
          <a:p>
            <a:pPr lvl="2"/>
            <a:r>
              <a:rPr lang="en-US" sz="2400" u="sng" dirty="0" smtClean="0"/>
              <a:t>Add/expand</a:t>
            </a:r>
            <a:r>
              <a:rPr lang="en-US" sz="2400" dirty="0" smtClean="0"/>
              <a:t> </a:t>
            </a:r>
            <a:r>
              <a:rPr lang="en-US" sz="2400" dirty="0" smtClean="0">
                <a:solidFill>
                  <a:srgbClr val="FF0000"/>
                </a:solidFill>
              </a:rPr>
              <a:t>multiplexors</a:t>
            </a:r>
            <a:r>
              <a:rPr lang="en-US" sz="2400" dirty="0" smtClean="0"/>
              <a:t> at the inputs of major units that are used differently across instructions</a:t>
            </a:r>
          </a:p>
          <a:p>
            <a:pPr lvl="2">
              <a:buNone/>
            </a:pPr>
            <a:endParaRPr lang="en-US" sz="2400" dirty="0" smtClean="0"/>
          </a:p>
          <a:p>
            <a:pPr lvl="2"/>
            <a:r>
              <a:rPr lang="en-US" sz="2400" u="sng" dirty="0" smtClean="0"/>
              <a:t>Add</a:t>
            </a:r>
            <a:r>
              <a:rPr lang="en-US" sz="2400" dirty="0" smtClean="0"/>
              <a:t> </a:t>
            </a:r>
            <a:r>
              <a:rPr lang="en-US" sz="2400" dirty="0" smtClean="0">
                <a:solidFill>
                  <a:srgbClr val="FF0000"/>
                </a:solidFill>
              </a:rPr>
              <a:t>intermediate registers </a:t>
            </a:r>
            <a:r>
              <a:rPr lang="en-US" sz="2400" dirty="0" smtClean="0"/>
              <a:t>to hold values between cycles !!</a:t>
            </a:r>
          </a:p>
          <a:p>
            <a:pPr lvl="2"/>
            <a:endParaRPr lang="en-US" sz="2400" dirty="0" smtClean="0"/>
          </a:p>
          <a:p>
            <a:pPr lvl="2"/>
            <a:r>
              <a:rPr lang="en-US" sz="2400" u="sng" dirty="0" smtClean="0"/>
              <a:t>Define</a:t>
            </a:r>
            <a:r>
              <a:rPr lang="en-US" sz="2400" dirty="0" smtClean="0"/>
              <a:t> </a:t>
            </a:r>
            <a:r>
              <a:rPr lang="en-US" sz="2400" dirty="0" smtClean="0">
                <a:solidFill>
                  <a:srgbClr val="FF0000"/>
                </a:solidFill>
              </a:rPr>
              <a:t>additional control signals  </a:t>
            </a:r>
            <a:r>
              <a:rPr lang="en-US" sz="2400" dirty="0" smtClean="0"/>
              <a:t>and redesign the control unit</a:t>
            </a:r>
            <a:endParaRPr lang="en-US"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Datapath</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Content Placeholder 3"/>
          <p:cNvSpPr>
            <a:spLocks noGrp="1"/>
          </p:cNvSpPr>
          <p:nvPr>
            <p:ph sz="quarter" idx="1"/>
          </p:nvPr>
        </p:nvSpPr>
        <p:spPr>
          <a:xfrm>
            <a:off x="685800" y="914400"/>
            <a:ext cx="7772400" cy="5943600"/>
          </a:xfrm>
        </p:spPr>
        <p:txBody>
          <a:bodyPr>
            <a:normAutofit fontScale="70000" lnSpcReduction="20000"/>
          </a:bodyPr>
          <a:lstStyle/>
          <a:p>
            <a:r>
              <a:rPr lang="en-US" b="1" dirty="0" smtClean="0"/>
              <a:t>Requirements - ALU</a:t>
            </a:r>
          </a:p>
          <a:p>
            <a:pPr lvl="1"/>
            <a:r>
              <a:rPr lang="en-US" dirty="0" smtClean="0"/>
              <a:t>Operations</a:t>
            </a:r>
          </a:p>
          <a:p>
            <a:pPr lvl="2"/>
            <a:r>
              <a:rPr lang="en-US" dirty="0" smtClean="0">
                <a:solidFill>
                  <a:srgbClr val="0033CC"/>
                </a:solidFill>
              </a:rPr>
              <a:t>Compute PC+4 </a:t>
            </a:r>
          </a:p>
          <a:p>
            <a:pPr lvl="2"/>
            <a:r>
              <a:rPr lang="en-US" dirty="0" smtClean="0">
                <a:solidFill>
                  <a:srgbClr val="0033CC"/>
                </a:solidFill>
              </a:rPr>
              <a:t>Compute the Branch Address </a:t>
            </a:r>
          </a:p>
          <a:p>
            <a:pPr lvl="2"/>
            <a:r>
              <a:rPr lang="en-US" dirty="0" smtClean="0">
                <a:solidFill>
                  <a:srgbClr val="0033CC"/>
                </a:solidFill>
              </a:rPr>
              <a:t>Compare two registers</a:t>
            </a:r>
          </a:p>
          <a:p>
            <a:pPr lvl="2"/>
            <a:r>
              <a:rPr lang="en-US" dirty="0" smtClean="0">
                <a:solidFill>
                  <a:srgbClr val="0033CC"/>
                </a:solidFill>
              </a:rPr>
              <a:t>Perform ALU operations </a:t>
            </a:r>
          </a:p>
          <a:p>
            <a:pPr lvl="2"/>
            <a:r>
              <a:rPr lang="en-US" dirty="0" smtClean="0">
                <a:solidFill>
                  <a:srgbClr val="0033CC"/>
                </a:solidFill>
              </a:rPr>
              <a:t>Compute memory address</a:t>
            </a:r>
          </a:p>
          <a:p>
            <a:pPr lvl="1"/>
            <a:r>
              <a:rPr lang="en-US" dirty="0" smtClean="0"/>
              <a:t>Thus, the first ALU input could be</a:t>
            </a:r>
          </a:p>
          <a:p>
            <a:pPr lvl="2"/>
            <a:r>
              <a:rPr lang="en-US" dirty="0" smtClean="0">
                <a:solidFill>
                  <a:srgbClr val="0033CC"/>
                </a:solidFill>
              </a:rPr>
              <a:t>R[</a:t>
            </a:r>
            <a:r>
              <a:rPr lang="en-US" dirty="0" err="1" smtClean="0">
                <a:solidFill>
                  <a:srgbClr val="0033CC"/>
                </a:solidFill>
              </a:rPr>
              <a:t>rs</a:t>
            </a:r>
            <a:r>
              <a:rPr lang="en-US" dirty="0" smtClean="0">
                <a:solidFill>
                  <a:srgbClr val="0033CC"/>
                </a:solidFill>
              </a:rPr>
              <a:t>]   (R-type)</a:t>
            </a:r>
          </a:p>
          <a:p>
            <a:pPr lvl="2"/>
            <a:r>
              <a:rPr lang="en-US" dirty="0" smtClean="0">
                <a:solidFill>
                  <a:srgbClr val="0033CC"/>
                </a:solidFill>
              </a:rPr>
              <a:t>PC       (PC = PC + 4) </a:t>
            </a:r>
          </a:p>
          <a:p>
            <a:pPr lvl="2">
              <a:buNone/>
            </a:pPr>
            <a:r>
              <a:rPr lang="en-US" dirty="0" smtClean="0">
                <a:solidFill>
                  <a:srgbClr val="FF0000"/>
                </a:solidFill>
                <a:sym typeface="Wingdings" pitchFamily="2" charset="2"/>
              </a:rPr>
              <a:t> Add a MUX and define the </a:t>
            </a:r>
            <a:r>
              <a:rPr lang="en-US" dirty="0" err="1" smtClean="0">
                <a:solidFill>
                  <a:srgbClr val="FF0000"/>
                </a:solidFill>
                <a:sym typeface="Wingdings" pitchFamily="2" charset="2"/>
              </a:rPr>
              <a:t>ALUScrA</a:t>
            </a:r>
            <a:r>
              <a:rPr lang="en-US" dirty="0" smtClean="0">
                <a:solidFill>
                  <a:srgbClr val="FF0000"/>
                </a:solidFill>
                <a:sym typeface="Wingdings" pitchFamily="2" charset="2"/>
              </a:rPr>
              <a:t> signal  </a:t>
            </a:r>
            <a:endParaRPr lang="en-US" dirty="0" smtClean="0">
              <a:solidFill>
                <a:srgbClr val="FF0000"/>
              </a:solidFill>
            </a:endParaRPr>
          </a:p>
          <a:p>
            <a:pPr lvl="1"/>
            <a:r>
              <a:rPr lang="en-US" dirty="0" smtClean="0"/>
              <a:t>The second ALU input could be  </a:t>
            </a:r>
          </a:p>
          <a:p>
            <a:pPr lvl="2"/>
            <a:r>
              <a:rPr lang="en-US" dirty="0" smtClean="0">
                <a:solidFill>
                  <a:srgbClr val="0033CC"/>
                </a:solidFill>
              </a:rPr>
              <a:t>R[</a:t>
            </a:r>
            <a:r>
              <a:rPr lang="en-US" dirty="0" err="1" smtClean="0">
                <a:solidFill>
                  <a:srgbClr val="0033CC"/>
                </a:solidFill>
              </a:rPr>
              <a:t>rt</a:t>
            </a:r>
            <a:r>
              <a:rPr lang="en-US" dirty="0" smtClean="0">
                <a:solidFill>
                  <a:srgbClr val="0033CC"/>
                </a:solidFill>
              </a:rPr>
              <a:t>] (R-type)</a:t>
            </a:r>
          </a:p>
          <a:p>
            <a:pPr lvl="2"/>
            <a:r>
              <a:rPr lang="en-US" dirty="0" smtClean="0">
                <a:solidFill>
                  <a:srgbClr val="0033CC"/>
                </a:solidFill>
              </a:rPr>
              <a:t>A constant value of 4 (to compute PC + 4) </a:t>
            </a:r>
          </a:p>
          <a:p>
            <a:pPr lvl="2"/>
            <a:r>
              <a:rPr lang="en-US" dirty="0" smtClean="0">
                <a:solidFill>
                  <a:srgbClr val="0033CC"/>
                </a:solidFill>
              </a:rPr>
              <a:t>Sign-extended immediate (to compute address of LW and SW) </a:t>
            </a:r>
          </a:p>
          <a:p>
            <a:pPr lvl="2"/>
            <a:r>
              <a:rPr lang="en-US" dirty="0" smtClean="0">
                <a:solidFill>
                  <a:srgbClr val="0033CC"/>
                </a:solidFill>
              </a:rPr>
              <a:t>Sign-extended immediate x 4 (compute branch address for BEQ) </a:t>
            </a:r>
          </a:p>
          <a:p>
            <a:pPr lvl="2">
              <a:buFont typeface="Wingdings" pitchFamily="2" charset="2"/>
              <a:buChar char="è"/>
            </a:pPr>
            <a:r>
              <a:rPr lang="en-US" dirty="0" smtClean="0">
                <a:solidFill>
                  <a:srgbClr val="FF0000"/>
                </a:solidFill>
                <a:sym typeface="Wingdings" pitchFamily="2" charset="2"/>
              </a:rPr>
              <a:t>Expand the MUX at the second ALU input and make the </a:t>
            </a:r>
            <a:r>
              <a:rPr lang="en-US" dirty="0" err="1" smtClean="0">
                <a:solidFill>
                  <a:srgbClr val="FF0000"/>
                </a:solidFill>
                <a:sym typeface="Wingdings" pitchFamily="2" charset="2"/>
              </a:rPr>
              <a:t>ALUSrcB</a:t>
            </a:r>
            <a:r>
              <a:rPr lang="en-US" dirty="0" smtClean="0">
                <a:solidFill>
                  <a:srgbClr val="FF0000"/>
                </a:solidFill>
                <a:sym typeface="Wingdings" pitchFamily="2" charset="2"/>
              </a:rPr>
              <a:t> signal two bits</a:t>
            </a:r>
          </a:p>
          <a:p>
            <a:pPr lvl="2">
              <a:buNone/>
            </a:pPr>
            <a:endParaRPr lang="en-US" dirty="0" smtClean="0">
              <a:solidFill>
                <a:srgbClr val="0033CC"/>
              </a:solidFill>
            </a:endParaRPr>
          </a:p>
          <a:p>
            <a:pPr lvl="1"/>
            <a:r>
              <a:rPr lang="en-US" dirty="0" smtClean="0"/>
              <a:t>The values read from register file will be used in the next cycle</a:t>
            </a:r>
          </a:p>
          <a:p>
            <a:pPr lvl="1">
              <a:buNone/>
            </a:pPr>
            <a:r>
              <a:rPr lang="en-US" sz="2100" dirty="0" smtClean="0"/>
              <a:t>	</a:t>
            </a:r>
            <a:r>
              <a:rPr lang="en-US" sz="2100" dirty="0" smtClean="0">
                <a:solidFill>
                  <a:srgbClr val="FF0000"/>
                </a:solidFill>
                <a:sym typeface="Wingdings" pitchFamily="2" charset="2"/>
              </a:rPr>
              <a:t> Add the A and B registers </a:t>
            </a:r>
          </a:p>
          <a:p>
            <a:pPr lvl="1">
              <a:buNone/>
            </a:pPr>
            <a:endParaRPr lang="en-US" sz="2100" dirty="0" smtClean="0"/>
          </a:p>
          <a:p>
            <a:pPr lvl="1"/>
            <a:r>
              <a:rPr lang="en-US" dirty="0" smtClean="0"/>
              <a:t>The ALU result (R-type result or memory address) will be used in the following cycle</a:t>
            </a:r>
          </a:p>
          <a:p>
            <a:pPr lvl="2">
              <a:buNone/>
            </a:pPr>
            <a:r>
              <a:rPr lang="en-US" dirty="0" smtClean="0">
                <a:solidFill>
                  <a:srgbClr val="FF0000"/>
                </a:solidFill>
                <a:sym typeface="Wingdings" pitchFamily="2" charset="2"/>
              </a:rPr>
              <a:t> Add the </a:t>
            </a:r>
            <a:r>
              <a:rPr lang="en-US" dirty="0" err="1" smtClean="0">
                <a:solidFill>
                  <a:srgbClr val="FF0000"/>
                </a:solidFill>
                <a:sym typeface="Wingdings" pitchFamily="2" charset="2"/>
              </a:rPr>
              <a:t>ALUOut</a:t>
            </a:r>
            <a:r>
              <a:rPr lang="en-US" dirty="0" smtClean="0">
                <a:solidFill>
                  <a:srgbClr val="FF0000"/>
                </a:solidFill>
                <a:sym typeface="Wingdings" pitchFamily="2" charset="2"/>
              </a:rPr>
              <a:t> register</a:t>
            </a:r>
            <a:endParaRPr lang="en-US"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linds(horizontal)">
                                      <p:cBhvr>
                                        <p:cTn id="10" dur="500"/>
                                        <p:tgtEl>
                                          <p:spTgt spid="4">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blinds(horizontal)">
                                      <p:cBhvr>
                                        <p:cTn id="13" dur="500"/>
                                        <p:tgtEl>
                                          <p:spTgt spid="4">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blinds(horizontal)">
                                      <p:cBhvr>
                                        <p:cTn id="16" dur="500"/>
                                        <p:tgtEl>
                                          <p:spTgt spid="4">
                                            <p:txEl>
                                              <p:pRg st="5" end="5"/>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Effect transition="in" filter="blinds(horizontal)">
                                      <p:cBhvr>
                                        <p:cTn id="19" dur="500"/>
                                        <p:tgtEl>
                                          <p:spTgt spid="4">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4">
                                            <p:txEl>
                                              <p:pRg st="8" end="8"/>
                                            </p:txEl>
                                          </p:spTgt>
                                        </p:tgtEl>
                                        <p:attrNameLst>
                                          <p:attrName>style.visibility</p:attrName>
                                        </p:attrNameLst>
                                      </p:cBhvr>
                                      <p:to>
                                        <p:strVal val="visible"/>
                                      </p:to>
                                    </p:set>
                                    <p:animEffect transition="in" filter="blinds(horizontal)">
                                      <p:cBhvr>
                                        <p:cTn id="24" dur="500"/>
                                        <p:tgtEl>
                                          <p:spTgt spid="4">
                                            <p:txEl>
                                              <p:pRg st="8" end="8"/>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Effect transition="in" filter="blinds(horizontal)">
                                      <p:cBhvr>
                                        <p:cTn id="27" dur="500"/>
                                        <p:tgtEl>
                                          <p:spTgt spid="4">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blinds(horizontal)">
                                      <p:cBhvr>
                                        <p:cTn id="32" dur="500"/>
                                        <p:tgtEl>
                                          <p:spTgt spid="4">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Effect transition="in" filter="blinds(horizontal)">
                                      <p:cBhvr>
                                        <p:cTn id="37" dur="500"/>
                                        <p:tgtEl>
                                          <p:spTgt spid="4">
                                            <p:txEl>
                                              <p:pRg st="12" end="12"/>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4">
                                            <p:txEl>
                                              <p:pRg st="13" end="13"/>
                                            </p:txEl>
                                          </p:spTgt>
                                        </p:tgtEl>
                                        <p:attrNameLst>
                                          <p:attrName>style.visibility</p:attrName>
                                        </p:attrNameLst>
                                      </p:cBhvr>
                                      <p:to>
                                        <p:strVal val="visible"/>
                                      </p:to>
                                    </p:set>
                                    <p:animEffect transition="in" filter="blinds(horizontal)">
                                      <p:cBhvr>
                                        <p:cTn id="40" dur="500"/>
                                        <p:tgtEl>
                                          <p:spTgt spid="4">
                                            <p:txEl>
                                              <p:pRg st="13" end="13"/>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4">
                                            <p:txEl>
                                              <p:pRg st="14" end="14"/>
                                            </p:txEl>
                                          </p:spTgt>
                                        </p:tgtEl>
                                        <p:attrNameLst>
                                          <p:attrName>style.visibility</p:attrName>
                                        </p:attrNameLst>
                                      </p:cBhvr>
                                      <p:to>
                                        <p:strVal val="visible"/>
                                      </p:to>
                                    </p:set>
                                    <p:animEffect transition="in" filter="blinds(horizontal)">
                                      <p:cBhvr>
                                        <p:cTn id="43" dur="500"/>
                                        <p:tgtEl>
                                          <p:spTgt spid="4">
                                            <p:txEl>
                                              <p:pRg st="14" end="14"/>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4">
                                            <p:txEl>
                                              <p:pRg st="15" end="15"/>
                                            </p:txEl>
                                          </p:spTgt>
                                        </p:tgtEl>
                                        <p:attrNameLst>
                                          <p:attrName>style.visibility</p:attrName>
                                        </p:attrNameLst>
                                      </p:cBhvr>
                                      <p:to>
                                        <p:strVal val="visible"/>
                                      </p:to>
                                    </p:set>
                                    <p:animEffect transition="in" filter="blinds(horizontal)">
                                      <p:cBhvr>
                                        <p:cTn id="46" dur="500"/>
                                        <p:tgtEl>
                                          <p:spTgt spid="4">
                                            <p:txEl>
                                              <p:pRg st="15" end="15"/>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4">
                                            <p:txEl>
                                              <p:pRg st="16" end="16"/>
                                            </p:txEl>
                                          </p:spTgt>
                                        </p:tgtEl>
                                        <p:attrNameLst>
                                          <p:attrName>style.visibility</p:attrName>
                                        </p:attrNameLst>
                                      </p:cBhvr>
                                      <p:to>
                                        <p:strVal val="visible"/>
                                      </p:to>
                                    </p:set>
                                    <p:animEffect transition="in" filter="blinds(horizontal)">
                                      <p:cBhvr>
                                        <p:cTn id="49" dur="500"/>
                                        <p:tgtEl>
                                          <p:spTgt spid="4">
                                            <p:txEl>
                                              <p:pRg st="16" end="1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4">
                                            <p:txEl>
                                              <p:pRg st="18" end="18"/>
                                            </p:txEl>
                                          </p:spTgt>
                                        </p:tgtEl>
                                        <p:attrNameLst>
                                          <p:attrName>style.visibility</p:attrName>
                                        </p:attrNameLst>
                                      </p:cBhvr>
                                      <p:to>
                                        <p:strVal val="visible"/>
                                      </p:to>
                                    </p:set>
                                    <p:animEffect transition="in" filter="blinds(horizontal)">
                                      <p:cBhvr>
                                        <p:cTn id="54" dur="500"/>
                                        <p:tgtEl>
                                          <p:spTgt spid="4">
                                            <p:txEl>
                                              <p:pRg st="18" end="18"/>
                                            </p:txEl>
                                          </p:spTgt>
                                        </p:tgtEl>
                                      </p:cBhvr>
                                    </p:animEffect>
                                  </p:childTnLst>
                                </p:cTn>
                              </p:par>
                              <p:par>
                                <p:cTn id="55" presetID="3" presetClass="entr" presetSubtype="10" fill="hold" nodeType="withEffect">
                                  <p:stCondLst>
                                    <p:cond delay="0"/>
                                  </p:stCondLst>
                                  <p:childTnLst>
                                    <p:set>
                                      <p:cBhvr>
                                        <p:cTn id="56" dur="1" fill="hold">
                                          <p:stCondLst>
                                            <p:cond delay="0"/>
                                          </p:stCondLst>
                                        </p:cTn>
                                        <p:tgtEl>
                                          <p:spTgt spid="4">
                                            <p:txEl>
                                              <p:pRg st="19" end="19"/>
                                            </p:txEl>
                                          </p:spTgt>
                                        </p:tgtEl>
                                        <p:attrNameLst>
                                          <p:attrName>style.visibility</p:attrName>
                                        </p:attrNameLst>
                                      </p:cBhvr>
                                      <p:to>
                                        <p:strVal val="visible"/>
                                      </p:to>
                                    </p:set>
                                    <p:animEffect transition="in" filter="blinds(horizontal)">
                                      <p:cBhvr>
                                        <p:cTn id="57" dur="500"/>
                                        <p:tgtEl>
                                          <p:spTgt spid="4">
                                            <p:txEl>
                                              <p:pRg st="19" end="1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21" end="21"/>
                                            </p:txEl>
                                          </p:spTgt>
                                        </p:tgtEl>
                                        <p:attrNameLst>
                                          <p:attrName>style.visibility</p:attrName>
                                        </p:attrNameLst>
                                      </p:cBhvr>
                                      <p:to>
                                        <p:strVal val="visible"/>
                                      </p:to>
                                    </p:set>
                                    <p:animEffect transition="in" filter="blinds(horizontal)">
                                      <p:cBhvr>
                                        <p:cTn id="62" dur="500"/>
                                        <p:tgtEl>
                                          <p:spTgt spid="4">
                                            <p:txEl>
                                              <p:pRg st="21" end="21"/>
                                            </p:txEl>
                                          </p:spTgt>
                                        </p:tgtEl>
                                      </p:cBhvr>
                                    </p:animEffect>
                                  </p:childTnLst>
                                </p:cTn>
                              </p:par>
                              <p:par>
                                <p:cTn id="63" presetID="3" presetClass="entr" presetSubtype="10" fill="hold" nodeType="withEffect">
                                  <p:stCondLst>
                                    <p:cond delay="0"/>
                                  </p:stCondLst>
                                  <p:childTnLst>
                                    <p:set>
                                      <p:cBhvr>
                                        <p:cTn id="64" dur="1" fill="hold">
                                          <p:stCondLst>
                                            <p:cond delay="0"/>
                                          </p:stCondLst>
                                        </p:cTn>
                                        <p:tgtEl>
                                          <p:spTgt spid="4">
                                            <p:txEl>
                                              <p:pRg st="22" end="22"/>
                                            </p:txEl>
                                          </p:spTgt>
                                        </p:tgtEl>
                                        <p:attrNameLst>
                                          <p:attrName>style.visibility</p:attrName>
                                        </p:attrNameLst>
                                      </p:cBhvr>
                                      <p:to>
                                        <p:strVal val="visible"/>
                                      </p:to>
                                    </p:set>
                                    <p:animEffect transition="in" filter="blinds(horizontal)">
                                      <p:cBhvr>
                                        <p:cTn id="65" dur="500"/>
                                        <p:tgtEl>
                                          <p:spTgt spid="4">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Datapath</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4" name="Content Placeholder 3"/>
          <p:cNvSpPr>
            <a:spLocks noGrp="1"/>
          </p:cNvSpPr>
          <p:nvPr>
            <p:ph sz="quarter" idx="1"/>
          </p:nvPr>
        </p:nvSpPr>
        <p:spPr>
          <a:xfrm>
            <a:off x="685800" y="914400"/>
            <a:ext cx="7772400" cy="5715000"/>
          </a:xfrm>
        </p:spPr>
        <p:txBody>
          <a:bodyPr>
            <a:normAutofit/>
          </a:bodyPr>
          <a:lstStyle/>
          <a:p>
            <a:r>
              <a:rPr lang="en-US" b="1" dirty="0" smtClean="0"/>
              <a:t>Requirements - PC </a:t>
            </a:r>
          </a:p>
          <a:p>
            <a:pPr lvl="1"/>
            <a:r>
              <a:rPr lang="en-US" dirty="0" smtClean="0"/>
              <a:t>PC input could be </a:t>
            </a:r>
          </a:p>
          <a:p>
            <a:pPr lvl="2"/>
            <a:r>
              <a:rPr lang="en-US" dirty="0" smtClean="0">
                <a:solidFill>
                  <a:srgbClr val="0033CC"/>
                </a:solidFill>
              </a:rPr>
              <a:t>PC + 4 (sequential execution) </a:t>
            </a:r>
          </a:p>
          <a:p>
            <a:pPr lvl="2"/>
            <a:r>
              <a:rPr lang="en-US" dirty="0" smtClean="0">
                <a:solidFill>
                  <a:srgbClr val="0033CC"/>
                </a:solidFill>
              </a:rPr>
              <a:t>Branch address </a:t>
            </a:r>
          </a:p>
          <a:p>
            <a:pPr lvl="2"/>
            <a:r>
              <a:rPr lang="en-US" dirty="0" smtClean="0">
                <a:solidFill>
                  <a:srgbClr val="0033CC"/>
                </a:solidFill>
              </a:rPr>
              <a:t>Jump address</a:t>
            </a:r>
          </a:p>
          <a:p>
            <a:pPr lvl="2">
              <a:buNone/>
            </a:pPr>
            <a:r>
              <a:rPr lang="en-US" dirty="0" smtClean="0">
                <a:solidFill>
                  <a:srgbClr val="FF0000"/>
                </a:solidFill>
                <a:sym typeface="Wingdings" pitchFamily="2" charset="2"/>
              </a:rPr>
              <a:t> The </a:t>
            </a:r>
            <a:r>
              <a:rPr lang="en-US" dirty="0" err="1" smtClean="0">
                <a:solidFill>
                  <a:srgbClr val="FF0000"/>
                </a:solidFill>
                <a:sym typeface="Wingdings" pitchFamily="2" charset="2"/>
              </a:rPr>
              <a:t>PCSrc</a:t>
            </a:r>
            <a:r>
              <a:rPr lang="en-US" dirty="0" smtClean="0">
                <a:solidFill>
                  <a:srgbClr val="FF0000"/>
                </a:solidFill>
                <a:sym typeface="Wingdings" pitchFamily="2" charset="2"/>
              </a:rPr>
              <a:t> signal </a:t>
            </a:r>
          </a:p>
          <a:p>
            <a:pPr lvl="2">
              <a:buNone/>
            </a:pPr>
            <a:endParaRPr lang="en-US" dirty="0" smtClean="0">
              <a:solidFill>
                <a:srgbClr val="FF0000"/>
              </a:solidFill>
            </a:endParaRPr>
          </a:p>
          <a:p>
            <a:pPr lvl="1"/>
            <a:endParaRPr lang="en-US" dirty="0" smtClean="0">
              <a:solidFill>
                <a:srgbClr val="0033CC"/>
              </a:solidFill>
            </a:endParaRPr>
          </a:p>
          <a:p>
            <a:pPr lvl="1"/>
            <a:r>
              <a:rPr lang="en-US" dirty="0" smtClean="0"/>
              <a:t>The PC is not written on every cycle </a:t>
            </a:r>
          </a:p>
          <a:p>
            <a:pPr lvl="2">
              <a:buClr>
                <a:srgbClr val="FF0000"/>
              </a:buClr>
              <a:buFont typeface="Wingdings" pitchFamily="2" charset="2"/>
              <a:buChar char="è"/>
            </a:pPr>
            <a:r>
              <a:rPr lang="en-US" dirty="0" smtClean="0">
                <a:solidFill>
                  <a:srgbClr val="FF0000"/>
                </a:solidFill>
                <a:sym typeface="Wingdings" pitchFamily="2" charset="2"/>
              </a:rPr>
              <a:t> Define the </a:t>
            </a:r>
            <a:r>
              <a:rPr lang="en-US" dirty="0" err="1" smtClean="0">
                <a:solidFill>
                  <a:srgbClr val="FF0000"/>
                </a:solidFill>
                <a:sym typeface="Wingdings" pitchFamily="2" charset="2"/>
              </a:rPr>
              <a:t>PCWrite</a:t>
            </a:r>
            <a:r>
              <a:rPr lang="en-US" dirty="0" smtClean="0">
                <a:solidFill>
                  <a:srgbClr val="FF0000"/>
                </a:solidFill>
                <a:sym typeface="Wingdings" pitchFamily="2" charset="2"/>
              </a:rPr>
              <a:t> </a:t>
            </a:r>
            <a:r>
              <a:rPr lang="en-US" dirty="0" err="1" smtClean="0">
                <a:solidFill>
                  <a:srgbClr val="FF0000"/>
                </a:solidFill>
                <a:sym typeface="Wingdings" pitchFamily="2" charset="2"/>
              </a:rPr>
              <a:t>singal</a:t>
            </a:r>
            <a:r>
              <a:rPr lang="en-US" dirty="0" smtClean="0">
                <a:solidFill>
                  <a:srgbClr val="FF0000"/>
                </a:solidFill>
                <a:sym typeface="Wingdings" pitchFamily="2" charset="2"/>
              </a:rPr>
              <a:t> </a:t>
            </a:r>
            <a:r>
              <a:rPr lang="en-US" dirty="0" smtClean="0">
                <a:sym typeface="Wingdings" pitchFamily="2" charset="2"/>
              </a:rPr>
              <a:t>(for ALU, Jump, and Memory)</a:t>
            </a:r>
          </a:p>
          <a:p>
            <a:pPr lvl="2">
              <a:buClr>
                <a:srgbClr val="FF0000"/>
              </a:buClr>
              <a:buFont typeface="Wingdings" pitchFamily="2" charset="2"/>
              <a:buChar char="è"/>
            </a:pPr>
            <a:r>
              <a:rPr lang="en-US" dirty="0" smtClean="0">
                <a:solidFill>
                  <a:srgbClr val="FF0000"/>
                </a:solidFill>
                <a:sym typeface="Wingdings" pitchFamily="2" charset="2"/>
              </a:rPr>
              <a:t> The </a:t>
            </a:r>
            <a:r>
              <a:rPr lang="en-US" dirty="0" err="1" smtClean="0">
                <a:solidFill>
                  <a:srgbClr val="FF0000"/>
                </a:solidFill>
                <a:sym typeface="Wingdings" pitchFamily="2" charset="2"/>
              </a:rPr>
              <a:t>PCWriteCond</a:t>
            </a:r>
            <a:r>
              <a:rPr lang="en-US" dirty="0" smtClean="0">
                <a:solidFill>
                  <a:srgbClr val="FF0000"/>
                </a:solidFill>
                <a:sym typeface="Wingdings" pitchFamily="2" charset="2"/>
              </a:rPr>
              <a:t> </a:t>
            </a:r>
            <a:r>
              <a:rPr lang="en-US" dirty="0" err="1" smtClean="0">
                <a:solidFill>
                  <a:srgbClr val="FF0000"/>
                </a:solidFill>
                <a:sym typeface="Wingdings" pitchFamily="2" charset="2"/>
              </a:rPr>
              <a:t>singal</a:t>
            </a:r>
            <a:r>
              <a:rPr lang="en-US" dirty="0" smtClean="0">
                <a:solidFill>
                  <a:srgbClr val="FF0000"/>
                </a:solidFill>
                <a:sym typeface="Wingdings" pitchFamily="2" charset="2"/>
              </a:rPr>
              <a:t>  </a:t>
            </a:r>
            <a:r>
              <a:rPr lang="en-US" dirty="0" smtClean="0">
                <a:sym typeface="Wingdings" pitchFamily="2" charset="2"/>
              </a:rPr>
              <a:t>(BEQ)</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linds(horizontal)">
                                      <p:cBhvr>
                                        <p:cTn id="10" dur="500"/>
                                        <p:tgtEl>
                                          <p:spTgt spid="4">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blinds(horizontal)">
                                      <p:cBhvr>
                                        <p:cTn id="13" dur="500"/>
                                        <p:tgtEl>
                                          <p:spTgt spid="4">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linds(horizontal)">
                                      <p:cBhvr>
                                        <p:cTn id="18" dur="500"/>
                                        <p:tgtEl>
                                          <p:spTgt spid="4">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Effect transition="in" filter="blinds(horizontal)">
                                      <p:cBhvr>
                                        <p:cTn id="21" dur="500"/>
                                        <p:tgtEl>
                                          <p:spTgt spid="4">
                                            <p:txEl>
                                              <p:pRg st="8" end="8"/>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4">
                                            <p:txEl>
                                              <p:pRg st="9" end="9"/>
                                            </p:txEl>
                                          </p:spTgt>
                                        </p:tgtEl>
                                        <p:attrNameLst>
                                          <p:attrName>style.visibility</p:attrName>
                                        </p:attrNameLst>
                                      </p:cBhvr>
                                      <p:to>
                                        <p:strVal val="visible"/>
                                      </p:to>
                                    </p:set>
                                    <p:animEffect transition="in" filter="blinds(horizontal)">
                                      <p:cBhvr>
                                        <p:cTn id="26" dur="500"/>
                                        <p:tgtEl>
                                          <p:spTgt spid="4">
                                            <p:txEl>
                                              <p:pRg st="9" end="9"/>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animEffect transition="in" filter="blinds(horizontal)">
                                      <p:cBhvr>
                                        <p:cTn id="29"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772400" cy="868362"/>
          </a:xfrm>
        </p:spPr>
        <p:txBody>
          <a:bodyPr/>
          <a:lstStyle/>
          <a:p>
            <a:pPr algn="ctr"/>
            <a:r>
              <a:rPr lang="en-US" b="1" dirty="0" smtClean="0"/>
              <a:t>Multi-Cycle Datapath</a:t>
            </a:r>
            <a:endParaRPr lang="en-US"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
        <p:nvSpPr>
          <p:cNvPr id="4" name="Content Placeholder 3"/>
          <p:cNvSpPr>
            <a:spLocks noGrp="1"/>
          </p:cNvSpPr>
          <p:nvPr>
            <p:ph sz="quarter" idx="1"/>
          </p:nvPr>
        </p:nvSpPr>
        <p:spPr>
          <a:xfrm>
            <a:off x="685800" y="914400"/>
            <a:ext cx="7772400" cy="5715000"/>
          </a:xfrm>
        </p:spPr>
        <p:txBody>
          <a:bodyPr>
            <a:normAutofit/>
          </a:bodyPr>
          <a:lstStyle/>
          <a:p>
            <a:r>
              <a:rPr lang="en-US" b="1" dirty="0" smtClean="0"/>
              <a:t>Requirements – Memory  </a:t>
            </a:r>
          </a:p>
          <a:p>
            <a:pPr lvl="1"/>
            <a:r>
              <a:rPr lang="en-US" dirty="0" smtClean="0"/>
              <a:t>Memory input could be</a:t>
            </a:r>
          </a:p>
          <a:p>
            <a:pPr lvl="3"/>
            <a:r>
              <a:rPr lang="en-US" dirty="0" smtClean="0">
                <a:solidFill>
                  <a:srgbClr val="0033CC"/>
                </a:solidFill>
              </a:rPr>
              <a:t>Memory address from PC </a:t>
            </a:r>
          </a:p>
          <a:p>
            <a:pPr lvl="3"/>
            <a:r>
              <a:rPr lang="en-US" dirty="0" smtClean="0">
                <a:solidFill>
                  <a:srgbClr val="0033CC"/>
                </a:solidFill>
              </a:rPr>
              <a:t>Memory address from ALU </a:t>
            </a:r>
          </a:p>
          <a:p>
            <a:pPr lvl="3">
              <a:buNone/>
            </a:pPr>
            <a:r>
              <a:rPr lang="en-US" dirty="0" smtClean="0">
                <a:solidFill>
                  <a:srgbClr val="FF0000"/>
                </a:solidFill>
                <a:sym typeface="Wingdings" pitchFamily="2" charset="2"/>
              </a:rPr>
              <a:t> Add MUX at the address port of the memory and define the IorD signal </a:t>
            </a:r>
            <a:endParaRPr lang="en-US" dirty="0" smtClean="0">
              <a:solidFill>
                <a:srgbClr val="FF0000"/>
              </a:solidFill>
            </a:endParaRPr>
          </a:p>
          <a:p>
            <a:pPr lvl="1"/>
            <a:r>
              <a:rPr lang="en-US" dirty="0" smtClean="0"/>
              <a:t>Memory output could be </a:t>
            </a:r>
          </a:p>
          <a:p>
            <a:pPr lvl="2"/>
            <a:r>
              <a:rPr lang="en-US" dirty="0" smtClean="0">
                <a:solidFill>
                  <a:srgbClr val="0033CC"/>
                </a:solidFill>
              </a:rPr>
              <a:t>Instruction </a:t>
            </a:r>
          </a:p>
          <a:p>
            <a:pPr lvl="2"/>
            <a:r>
              <a:rPr lang="en-US" dirty="0" smtClean="0">
                <a:solidFill>
                  <a:srgbClr val="0033CC"/>
                </a:solidFill>
              </a:rPr>
              <a:t>Data </a:t>
            </a:r>
          </a:p>
          <a:p>
            <a:pPr lvl="2">
              <a:buClr>
                <a:srgbClr val="FF0000"/>
              </a:buClr>
              <a:buFont typeface="Wingdings" pitchFamily="2" charset="2"/>
              <a:buChar char="è"/>
            </a:pPr>
            <a:r>
              <a:rPr lang="en-US" dirty="0" smtClean="0">
                <a:solidFill>
                  <a:srgbClr val="FF0000"/>
                </a:solidFill>
                <a:sym typeface="Wingdings" pitchFamily="2" charset="2"/>
              </a:rPr>
              <a:t> Add the IR register to hold the instruction </a:t>
            </a:r>
          </a:p>
          <a:p>
            <a:pPr lvl="2">
              <a:buClr>
                <a:srgbClr val="FF0000"/>
              </a:buClr>
              <a:buFont typeface="Wingdings" pitchFamily="2" charset="2"/>
              <a:buChar char="è"/>
            </a:pPr>
            <a:r>
              <a:rPr lang="en-US" dirty="0" smtClean="0">
                <a:solidFill>
                  <a:srgbClr val="FF0000"/>
                </a:solidFill>
                <a:sym typeface="Wingdings" pitchFamily="2" charset="2"/>
              </a:rPr>
              <a:t> Add the MDR register to hold the data loaded from memory (Load)</a:t>
            </a:r>
          </a:p>
          <a:p>
            <a:pPr lvl="2"/>
            <a:endParaRPr lang="en-US" dirty="0" smtClean="0">
              <a:solidFill>
                <a:srgbClr val="FF0000"/>
              </a:solidFill>
            </a:endParaRPr>
          </a:p>
          <a:p>
            <a:pPr lvl="1"/>
            <a:r>
              <a:rPr lang="en-US" dirty="0" smtClean="0"/>
              <a:t>The IR is not written on every cycle </a:t>
            </a:r>
          </a:p>
          <a:p>
            <a:pPr lvl="2">
              <a:buClr>
                <a:srgbClr val="FF0000"/>
              </a:buClr>
              <a:buFont typeface="Wingdings" pitchFamily="2" charset="2"/>
              <a:buChar char="è"/>
            </a:pPr>
            <a:r>
              <a:rPr lang="en-US" dirty="0" smtClean="0">
                <a:solidFill>
                  <a:srgbClr val="FF0000"/>
                </a:solidFill>
                <a:sym typeface="Wingdings" pitchFamily="2" charset="2"/>
              </a:rPr>
              <a:t> Define the </a:t>
            </a:r>
            <a:r>
              <a:rPr lang="en-US" dirty="0" err="1" smtClean="0">
                <a:solidFill>
                  <a:srgbClr val="FF0000"/>
                </a:solidFill>
                <a:sym typeface="Wingdings" pitchFamily="2" charset="2"/>
              </a:rPr>
              <a:t>IRWrite</a:t>
            </a:r>
            <a:r>
              <a:rPr lang="en-US" dirty="0" smtClean="0">
                <a:solidFill>
                  <a:srgbClr val="FF0000"/>
                </a:solidFill>
                <a:sym typeface="Wingdings" pitchFamily="2" charset="2"/>
              </a:rPr>
              <a:t> signal </a:t>
            </a:r>
            <a:endParaRPr lang="en-US" dirty="0" smtClean="0">
              <a:solidFill>
                <a:srgbClr val="FF0000"/>
              </a:solidFill>
            </a:endParaRPr>
          </a:p>
          <a:p>
            <a:pPr lvl="2">
              <a:buFont typeface="Wingdings" pitchFamily="2" charset="2"/>
              <a:buChar char="è"/>
            </a:pPr>
            <a:endParaRPr lang="en-US"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linds(horizontal)">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blinds(horizontal)">
                                      <p:cBhvr>
                                        <p:cTn id="15" dur="500"/>
                                        <p:tgtEl>
                                          <p:spTgt spid="4">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xEl>
                                              <p:pRg st="6" end="6"/>
                                            </p:txEl>
                                          </p:spTgt>
                                        </p:tgtEl>
                                        <p:attrNameLst>
                                          <p:attrName>style.visibility</p:attrName>
                                        </p:attrNameLst>
                                      </p:cBhvr>
                                      <p:to>
                                        <p:strVal val="visible"/>
                                      </p:to>
                                    </p:set>
                                    <p:animEffect transition="in" filter="blinds(horizontal)">
                                      <p:cBhvr>
                                        <p:cTn id="20" dur="500"/>
                                        <p:tgtEl>
                                          <p:spTgt spid="4">
                                            <p:txEl>
                                              <p:pRg st="6" end="6"/>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Effect transition="in" filter="blinds(horizontal)">
                                      <p:cBhvr>
                                        <p:cTn id="23" dur="500"/>
                                        <p:tgtEl>
                                          <p:spTgt spid="4">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blinds(horizontal)">
                                      <p:cBhvr>
                                        <p:cTn id="28" dur="500"/>
                                        <p:tgtEl>
                                          <p:spTgt spid="4">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blinds(horizontal)">
                                      <p:cBhvr>
                                        <p:cTn id="33" dur="500"/>
                                        <p:tgtEl>
                                          <p:spTgt spid="4">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4">
                                            <p:txEl>
                                              <p:pRg st="12" end="12"/>
                                            </p:txEl>
                                          </p:spTgt>
                                        </p:tgtEl>
                                        <p:attrNameLst>
                                          <p:attrName>style.visibility</p:attrName>
                                        </p:attrNameLst>
                                      </p:cBhvr>
                                      <p:to>
                                        <p:strVal val="visible"/>
                                      </p:to>
                                    </p:set>
                                    <p:animEffect transition="in" filter="blinds(horizontal)">
                                      <p:cBhvr>
                                        <p:cTn id="38"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2" name="Rectangle 24"/>
          <p:cNvSpPr>
            <a:spLocks noChangeArrowheads="1"/>
          </p:cNvSpPr>
          <p:nvPr/>
        </p:nvSpPr>
        <p:spPr bwMode="auto">
          <a:xfrm>
            <a:off x="3251689" y="3657600"/>
            <a:ext cx="228600" cy="838200"/>
          </a:xfrm>
          <a:prstGeom prst="rect">
            <a:avLst/>
          </a:prstGeom>
          <a:noFill/>
          <a:ln w="15875">
            <a:solidFill>
              <a:srgbClr val="FF0000"/>
            </a:solidFill>
            <a:miter lim="800000"/>
            <a:headEnd/>
            <a:tailEnd/>
          </a:ln>
        </p:spPr>
        <p:txBody>
          <a:bodyPr wrap="none" anchor="ctr"/>
          <a:lstStyle/>
          <a:p>
            <a:endParaRPr lang="en-US"/>
          </a:p>
        </p:txBody>
      </p:sp>
      <p:sp>
        <p:nvSpPr>
          <p:cNvPr id="7171" name="Rectangle 3"/>
          <p:cNvSpPr>
            <a:spLocks noChangeArrowheads="1"/>
          </p:cNvSpPr>
          <p:nvPr/>
        </p:nvSpPr>
        <p:spPr bwMode="auto">
          <a:xfrm>
            <a:off x="1408235" y="3657600"/>
            <a:ext cx="1447800" cy="1447800"/>
          </a:xfrm>
          <a:prstGeom prst="rect">
            <a:avLst/>
          </a:prstGeom>
          <a:solidFill>
            <a:schemeClr val="accent3">
              <a:alpha val="17000"/>
            </a:schemeClr>
          </a:solidFill>
          <a:ln w="19050">
            <a:solidFill>
              <a:schemeClr val="accent3"/>
            </a:solidFill>
            <a:miter lim="800000"/>
            <a:headEnd/>
            <a:tailEnd/>
          </a:ln>
        </p:spPr>
        <p:txBody>
          <a:bodyPr wrap="none" anchor="ctr"/>
          <a:lstStyle/>
          <a:p>
            <a:endParaRPr lang="en-US"/>
          </a:p>
        </p:txBody>
      </p:sp>
      <p:sp>
        <p:nvSpPr>
          <p:cNvPr id="7172" name="Rectangle 4"/>
          <p:cNvSpPr>
            <a:spLocks noChangeArrowheads="1"/>
          </p:cNvSpPr>
          <p:nvPr/>
        </p:nvSpPr>
        <p:spPr bwMode="auto">
          <a:xfrm>
            <a:off x="432289" y="3429000"/>
            <a:ext cx="228600" cy="838200"/>
          </a:xfrm>
          <a:prstGeom prst="rect">
            <a:avLst/>
          </a:prstGeom>
          <a:noFill/>
          <a:ln w="19050">
            <a:solidFill>
              <a:srgbClr val="0033CC"/>
            </a:solidFill>
            <a:miter lim="800000"/>
            <a:headEnd/>
            <a:tailEnd/>
          </a:ln>
        </p:spPr>
        <p:txBody>
          <a:bodyPr wrap="none" anchor="ctr"/>
          <a:lstStyle/>
          <a:p>
            <a:endParaRPr lang="en-US" dirty="0">
              <a:solidFill>
                <a:srgbClr val="0033CC"/>
              </a:solidFill>
            </a:endParaRPr>
          </a:p>
        </p:txBody>
      </p:sp>
      <p:sp>
        <p:nvSpPr>
          <p:cNvPr id="7173" name="Line 5"/>
          <p:cNvSpPr>
            <a:spLocks noChangeShapeType="1"/>
          </p:cNvSpPr>
          <p:nvPr/>
        </p:nvSpPr>
        <p:spPr bwMode="auto">
          <a:xfrm>
            <a:off x="660889" y="3886200"/>
            <a:ext cx="304800" cy="0"/>
          </a:xfrm>
          <a:prstGeom prst="line">
            <a:avLst/>
          </a:prstGeom>
          <a:noFill/>
          <a:ln w="28575">
            <a:solidFill>
              <a:schemeClr val="tx1"/>
            </a:solidFill>
            <a:round/>
            <a:headEnd/>
            <a:tailEnd type="triangle" w="med" len="med"/>
          </a:ln>
        </p:spPr>
        <p:txBody>
          <a:bodyPr/>
          <a:lstStyle/>
          <a:p>
            <a:endParaRPr lang="en-US"/>
          </a:p>
        </p:txBody>
      </p:sp>
      <p:sp>
        <p:nvSpPr>
          <p:cNvPr id="7174" name="Text Box 6"/>
          <p:cNvSpPr txBox="1">
            <a:spLocks noChangeArrowheads="1"/>
          </p:cNvSpPr>
          <p:nvPr/>
        </p:nvSpPr>
        <p:spPr bwMode="auto">
          <a:xfrm>
            <a:off x="1346689" y="3657600"/>
            <a:ext cx="760144" cy="461665"/>
          </a:xfrm>
          <a:prstGeom prst="rect">
            <a:avLst/>
          </a:prstGeom>
          <a:noFill/>
          <a:ln w="12700">
            <a:noFill/>
            <a:miter lim="800000"/>
            <a:headEnd/>
            <a:tailEnd/>
          </a:ln>
        </p:spPr>
        <p:txBody>
          <a:bodyPr wrap="none">
            <a:spAutoFit/>
          </a:bodyPr>
          <a:lstStyle/>
          <a:p>
            <a:endParaRPr lang="en-US" sz="1200">
              <a:solidFill>
                <a:schemeClr val="tx1"/>
              </a:solidFill>
            </a:endParaRPr>
          </a:p>
          <a:p>
            <a:r>
              <a:rPr lang="en-US" sz="1200">
                <a:solidFill>
                  <a:schemeClr val="tx1"/>
                </a:solidFill>
              </a:rPr>
              <a:t>Address</a:t>
            </a:r>
          </a:p>
        </p:txBody>
      </p:sp>
      <p:sp>
        <p:nvSpPr>
          <p:cNvPr id="7175" name="Text Box 7"/>
          <p:cNvSpPr txBox="1">
            <a:spLocks noChangeArrowheads="1"/>
          </p:cNvSpPr>
          <p:nvPr/>
        </p:nvSpPr>
        <p:spPr bwMode="auto">
          <a:xfrm>
            <a:off x="2002407" y="4267200"/>
            <a:ext cx="893193" cy="276999"/>
          </a:xfrm>
          <a:prstGeom prst="rect">
            <a:avLst/>
          </a:prstGeom>
          <a:noFill/>
          <a:ln w="12700">
            <a:noFill/>
            <a:miter lim="800000"/>
            <a:headEnd/>
            <a:tailEnd/>
          </a:ln>
        </p:spPr>
        <p:txBody>
          <a:bodyPr wrap="none">
            <a:spAutoFit/>
          </a:bodyPr>
          <a:lstStyle/>
          <a:p>
            <a:pPr algn="ctr"/>
            <a:r>
              <a:rPr lang="en-US" sz="1200" dirty="0">
                <a:solidFill>
                  <a:schemeClr val="tx1"/>
                </a:solidFill>
              </a:rPr>
              <a:t>Read </a:t>
            </a:r>
            <a:r>
              <a:rPr lang="en-US" sz="1200" dirty="0" smtClean="0">
                <a:solidFill>
                  <a:schemeClr val="tx1"/>
                </a:solidFill>
              </a:rPr>
              <a:t>Data</a:t>
            </a:r>
            <a:endParaRPr lang="en-US" sz="1200" dirty="0">
              <a:solidFill>
                <a:schemeClr val="tx1"/>
              </a:solidFill>
            </a:endParaRPr>
          </a:p>
        </p:txBody>
      </p:sp>
      <p:sp>
        <p:nvSpPr>
          <p:cNvPr id="7176" name="Text Box 8"/>
          <p:cNvSpPr txBox="1">
            <a:spLocks noChangeArrowheads="1"/>
          </p:cNvSpPr>
          <p:nvPr/>
        </p:nvSpPr>
        <p:spPr bwMode="auto">
          <a:xfrm>
            <a:off x="2137997" y="3657600"/>
            <a:ext cx="780984" cy="276999"/>
          </a:xfrm>
          <a:prstGeom prst="rect">
            <a:avLst/>
          </a:prstGeom>
          <a:noFill/>
          <a:ln w="12700">
            <a:noFill/>
            <a:miter lim="800000"/>
            <a:headEnd/>
            <a:tailEnd/>
          </a:ln>
        </p:spPr>
        <p:txBody>
          <a:bodyPr wrap="none">
            <a:spAutoFit/>
          </a:bodyPr>
          <a:lstStyle/>
          <a:p>
            <a:pPr algn="ctr"/>
            <a:r>
              <a:rPr lang="en-US" sz="1200" b="1" dirty="0">
                <a:solidFill>
                  <a:srgbClr val="0033CC"/>
                </a:solidFill>
              </a:rPr>
              <a:t>Memory</a:t>
            </a:r>
          </a:p>
        </p:txBody>
      </p:sp>
      <p:sp>
        <p:nvSpPr>
          <p:cNvPr id="7177" name="Text Box 9"/>
          <p:cNvSpPr txBox="1">
            <a:spLocks noChangeArrowheads="1"/>
          </p:cNvSpPr>
          <p:nvPr/>
        </p:nvSpPr>
        <p:spPr bwMode="auto">
          <a:xfrm rot="-5400000">
            <a:off x="364120" y="3716745"/>
            <a:ext cx="389850" cy="276999"/>
          </a:xfrm>
          <a:prstGeom prst="rect">
            <a:avLst/>
          </a:prstGeom>
          <a:noFill/>
          <a:ln w="12700">
            <a:noFill/>
            <a:miter lim="800000"/>
            <a:headEnd/>
            <a:tailEnd/>
          </a:ln>
        </p:spPr>
        <p:txBody>
          <a:bodyPr wrap="none">
            <a:spAutoFit/>
          </a:bodyPr>
          <a:lstStyle/>
          <a:p>
            <a:r>
              <a:rPr lang="en-US" sz="1200" b="1" dirty="0">
                <a:solidFill>
                  <a:srgbClr val="0033CC"/>
                </a:solidFill>
              </a:rPr>
              <a:t>PC</a:t>
            </a:r>
          </a:p>
        </p:txBody>
      </p:sp>
      <p:sp>
        <p:nvSpPr>
          <p:cNvPr id="7178" name="Line 10"/>
          <p:cNvSpPr>
            <a:spLocks noChangeShapeType="1"/>
          </p:cNvSpPr>
          <p:nvPr/>
        </p:nvSpPr>
        <p:spPr bwMode="auto">
          <a:xfrm>
            <a:off x="203689" y="3810000"/>
            <a:ext cx="228600" cy="0"/>
          </a:xfrm>
          <a:prstGeom prst="line">
            <a:avLst/>
          </a:prstGeom>
          <a:noFill/>
          <a:ln w="28575">
            <a:solidFill>
              <a:schemeClr val="tx1"/>
            </a:solidFill>
            <a:round/>
            <a:headEnd/>
            <a:tailEnd type="triangle" w="med" len="med"/>
          </a:ln>
        </p:spPr>
        <p:txBody>
          <a:bodyPr/>
          <a:lstStyle/>
          <a:p>
            <a:endParaRPr lang="en-US"/>
          </a:p>
        </p:txBody>
      </p:sp>
      <p:sp>
        <p:nvSpPr>
          <p:cNvPr id="7179" name="Rectangle 11"/>
          <p:cNvSpPr>
            <a:spLocks noChangeArrowheads="1"/>
          </p:cNvSpPr>
          <p:nvPr/>
        </p:nvSpPr>
        <p:spPr bwMode="auto">
          <a:xfrm>
            <a:off x="4394689" y="3733800"/>
            <a:ext cx="1447800" cy="1447800"/>
          </a:xfrm>
          <a:prstGeom prst="rect">
            <a:avLst/>
          </a:prstGeom>
          <a:solidFill>
            <a:schemeClr val="accent1">
              <a:alpha val="23000"/>
            </a:schemeClr>
          </a:solidFill>
          <a:ln w="15875">
            <a:solidFill>
              <a:srgbClr val="0033CC"/>
            </a:solidFill>
            <a:miter lim="800000"/>
            <a:headEnd/>
            <a:tailEnd/>
          </a:ln>
        </p:spPr>
        <p:txBody>
          <a:bodyPr wrap="none" anchor="ctr"/>
          <a:lstStyle/>
          <a:p>
            <a:endParaRPr lang="en-US"/>
          </a:p>
        </p:txBody>
      </p:sp>
      <p:sp>
        <p:nvSpPr>
          <p:cNvPr id="7180" name="Text Box 12"/>
          <p:cNvSpPr txBox="1">
            <a:spLocks noChangeArrowheads="1"/>
          </p:cNvSpPr>
          <p:nvPr/>
        </p:nvSpPr>
        <p:spPr bwMode="auto">
          <a:xfrm>
            <a:off x="4318490" y="4919990"/>
            <a:ext cx="869149" cy="261610"/>
          </a:xfrm>
          <a:prstGeom prst="rect">
            <a:avLst/>
          </a:prstGeom>
          <a:noFill/>
          <a:ln w="12700">
            <a:noFill/>
            <a:miter lim="800000"/>
            <a:headEnd/>
            <a:tailEnd/>
          </a:ln>
        </p:spPr>
        <p:txBody>
          <a:bodyPr wrap="none">
            <a:spAutoFit/>
          </a:bodyPr>
          <a:lstStyle/>
          <a:p>
            <a:r>
              <a:rPr lang="en-US" sz="1100" dirty="0">
                <a:solidFill>
                  <a:schemeClr val="tx1"/>
                </a:solidFill>
              </a:rPr>
              <a:t>Write Data</a:t>
            </a:r>
          </a:p>
        </p:txBody>
      </p:sp>
      <p:sp>
        <p:nvSpPr>
          <p:cNvPr id="7181" name="Text Box 13"/>
          <p:cNvSpPr txBox="1">
            <a:spLocks noChangeArrowheads="1"/>
          </p:cNvSpPr>
          <p:nvPr/>
        </p:nvSpPr>
        <p:spPr bwMode="auto">
          <a:xfrm>
            <a:off x="4318489" y="3733800"/>
            <a:ext cx="982961" cy="261610"/>
          </a:xfrm>
          <a:prstGeom prst="rect">
            <a:avLst/>
          </a:prstGeom>
          <a:noFill/>
          <a:ln w="12700">
            <a:noFill/>
            <a:miter lim="800000"/>
            <a:headEnd/>
            <a:tailEnd/>
          </a:ln>
        </p:spPr>
        <p:txBody>
          <a:bodyPr wrap="none">
            <a:spAutoFit/>
          </a:bodyPr>
          <a:lstStyle/>
          <a:p>
            <a:r>
              <a:rPr lang="en-US" sz="1100" dirty="0" smtClean="0">
                <a:solidFill>
                  <a:schemeClr val="tx1"/>
                </a:solidFill>
              </a:rPr>
              <a:t>Read </a:t>
            </a:r>
            <a:r>
              <a:rPr lang="en-US" sz="1100" dirty="0" err="1" smtClean="0">
                <a:solidFill>
                  <a:schemeClr val="tx1"/>
                </a:solidFill>
              </a:rPr>
              <a:t>Addr</a:t>
            </a:r>
            <a:r>
              <a:rPr lang="en-US" sz="1100" dirty="0" smtClean="0">
                <a:solidFill>
                  <a:schemeClr val="tx1"/>
                </a:solidFill>
              </a:rPr>
              <a:t> </a:t>
            </a:r>
            <a:r>
              <a:rPr lang="en-US" sz="1100" dirty="0">
                <a:solidFill>
                  <a:schemeClr val="tx1"/>
                </a:solidFill>
              </a:rPr>
              <a:t>1</a:t>
            </a:r>
          </a:p>
        </p:txBody>
      </p:sp>
      <p:sp>
        <p:nvSpPr>
          <p:cNvPr id="7182" name="Text Box 14"/>
          <p:cNvSpPr txBox="1">
            <a:spLocks noChangeArrowheads="1"/>
          </p:cNvSpPr>
          <p:nvPr/>
        </p:nvSpPr>
        <p:spPr bwMode="auto">
          <a:xfrm>
            <a:off x="4318489" y="4038600"/>
            <a:ext cx="982961" cy="261610"/>
          </a:xfrm>
          <a:prstGeom prst="rect">
            <a:avLst/>
          </a:prstGeom>
          <a:noFill/>
          <a:ln w="12700">
            <a:noFill/>
            <a:miter lim="800000"/>
            <a:headEnd/>
            <a:tailEnd/>
          </a:ln>
        </p:spPr>
        <p:txBody>
          <a:bodyPr wrap="none">
            <a:spAutoFit/>
          </a:bodyPr>
          <a:lstStyle/>
          <a:p>
            <a:r>
              <a:rPr lang="en-US" sz="1100" dirty="0">
                <a:solidFill>
                  <a:schemeClr val="tx1"/>
                </a:solidFill>
              </a:rPr>
              <a:t>Read </a:t>
            </a:r>
            <a:r>
              <a:rPr lang="en-US" sz="1100" dirty="0" err="1">
                <a:solidFill>
                  <a:schemeClr val="tx1"/>
                </a:solidFill>
              </a:rPr>
              <a:t>Addr</a:t>
            </a:r>
            <a:r>
              <a:rPr lang="en-US" sz="1100" dirty="0">
                <a:solidFill>
                  <a:schemeClr val="tx1"/>
                </a:solidFill>
              </a:rPr>
              <a:t> 2</a:t>
            </a:r>
          </a:p>
        </p:txBody>
      </p:sp>
      <p:sp>
        <p:nvSpPr>
          <p:cNvPr id="7183" name="Text Box 15"/>
          <p:cNvSpPr txBox="1">
            <a:spLocks noChangeArrowheads="1"/>
          </p:cNvSpPr>
          <p:nvPr/>
        </p:nvSpPr>
        <p:spPr bwMode="auto">
          <a:xfrm>
            <a:off x="4346973" y="4462790"/>
            <a:ext cx="910827" cy="261610"/>
          </a:xfrm>
          <a:prstGeom prst="rect">
            <a:avLst/>
          </a:prstGeom>
          <a:noFill/>
          <a:ln w="12700">
            <a:noFill/>
            <a:miter lim="800000"/>
            <a:headEnd/>
            <a:tailEnd/>
          </a:ln>
        </p:spPr>
        <p:txBody>
          <a:bodyPr wrap="none">
            <a:spAutoFit/>
          </a:bodyPr>
          <a:lstStyle/>
          <a:p>
            <a:r>
              <a:rPr lang="en-US" sz="1100" dirty="0">
                <a:solidFill>
                  <a:schemeClr val="tx1"/>
                </a:solidFill>
              </a:rPr>
              <a:t>Write </a:t>
            </a:r>
            <a:r>
              <a:rPr lang="en-US" sz="1100" dirty="0" err="1">
                <a:solidFill>
                  <a:schemeClr val="tx1"/>
                </a:solidFill>
              </a:rPr>
              <a:t>Addr</a:t>
            </a:r>
            <a:endParaRPr lang="en-US" sz="1100" dirty="0">
              <a:solidFill>
                <a:schemeClr val="tx1"/>
              </a:solidFill>
            </a:endParaRPr>
          </a:p>
        </p:txBody>
      </p:sp>
      <p:sp>
        <p:nvSpPr>
          <p:cNvPr id="7184" name="Text Box 16"/>
          <p:cNvSpPr txBox="1">
            <a:spLocks noChangeArrowheads="1"/>
          </p:cNvSpPr>
          <p:nvPr/>
        </p:nvSpPr>
        <p:spPr bwMode="auto">
          <a:xfrm>
            <a:off x="4724400" y="4267200"/>
            <a:ext cx="764953" cy="646331"/>
          </a:xfrm>
          <a:prstGeom prst="rect">
            <a:avLst/>
          </a:prstGeom>
          <a:noFill/>
          <a:ln w="12700">
            <a:noFill/>
            <a:miter lim="800000"/>
            <a:headEnd/>
            <a:tailEnd/>
          </a:ln>
        </p:spPr>
        <p:txBody>
          <a:bodyPr wrap="none">
            <a:spAutoFit/>
          </a:bodyPr>
          <a:lstStyle/>
          <a:p>
            <a:pPr algn="ctr"/>
            <a:r>
              <a:rPr lang="en-US" sz="1200" b="1" dirty="0">
                <a:solidFill>
                  <a:srgbClr val="0033CC"/>
                </a:solidFill>
              </a:rPr>
              <a:t>Register</a:t>
            </a:r>
          </a:p>
          <a:p>
            <a:pPr algn="ctr"/>
            <a:endParaRPr lang="en-US" sz="1200" b="1" dirty="0">
              <a:solidFill>
                <a:srgbClr val="0033CC"/>
              </a:solidFill>
            </a:endParaRPr>
          </a:p>
          <a:p>
            <a:pPr algn="ctr"/>
            <a:r>
              <a:rPr lang="en-US" sz="1200" b="1" dirty="0">
                <a:solidFill>
                  <a:srgbClr val="0033CC"/>
                </a:solidFill>
              </a:rPr>
              <a:t>File</a:t>
            </a:r>
          </a:p>
        </p:txBody>
      </p:sp>
      <p:sp>
        <p:nvSpPr>
          <p:cNvPr id="7185" name="Text Box 17"/>
          <p:cNvSpPr txBox="1">
            <a:spLocks noChangeArrowheads="1"/>
          </p:cNvSpPr>
          <p:nvPr/>
        </p:nvSpPr>
        <p:spPr bwMode="auto">
          <a:xfrm>
            <a:off x="5257800" y="3886200"/>
            <a:ext cx="622285" cy="430887"/>
          </a:xfrm>
          <a:prstGeom prst="rect">
            <a:avLst/>
          </a:prstGeom>
          <a:noFill/>
          <a:ln w="12700">
            <a:noFill/>
            <a:miter lim="800000"/>
            <a:headEnd/>
            <a:tailEnd/>
          </a:ln>
        </p:spPr>
        <p:txBody>
          <a:bodyPr wrap="none">
            <a:spAutoFit/>
          </a:bodyPr>
          <a:lstStyle/>
          <a:p>
            <a:pPr algn="r"/>
            <a:r>
              <a:rPr lang="en-US" sz="1100" dirty="0">
                <a:solidFill>
                  <a:schemeClr val="tx1"/>
                </a:solidFill>
              </a:rPr>
              <a:t>Read</a:t>
            </a:r>
          </a:p>
          <a:p>
            <a:pPr algn="r"/>
            <a:r>
              <a:rPr lang="en-US" sz="1100" dirty="0">
                <a:solidFill>
                  <a:schemeClr val="tx1"/>
                </a:solidFill>
              </a:rPr>
              <a:t> Data 1</a:t>
            </a:r>
          </a:p>
        </p:txBody>
      </p:sp>
      <p:sp>
        <p:nvSpPr>
          <p:cNvPr id="7186" name="Text Box 18"/>
          <p:cNvSpPr txBox="1">
            <a:spLocks noChangeArrowheads="1"/>
          </p:cNvSpPr>
          <p:nvPr/>
        </p:nvSpPr>
        <p:spPr bwMode="auto">
          <a:xfrm>
            <a:off x="5257800" y="4674513"/>
            <a:ext cx="622285" cy="430887"/>
          </a:xfrm>
          <a:prstGeom prst="rect">
            <a:avLst/>
          </a:prstGeom>
          <a:noFill/>
          <a:ln w="12700">
            <a:noFill/>
            <a:miter lim="800000"/>
            <a:headEnd/>
            <a:tailEnd/>
          </a:ln>
        </p:spPr>
        <p:txBody>
          <a:bodyPr wrap="none">
            <a:spAutoFit/>
          </a:bodyPr>
          <a:lstStyle/>
          <a:p>
            <a:pPr algn="r"/>
            <a:r>
              <a:rPr lang="en-US" sz="1100" dirty="0">
                <a:solidFill>
                  <a:schemeClr val="tx1"/>
                </a:solidFill>
              </a:rPr>
              <a:t>Read</a:t>
            </a:r>
          </a:p>
          <a:p>
            <a:pPr algn="r"/>
            <a:r>
              <a:rPr lang="en-US" sz="1100" dirty="0">
                <a:solidFill>
                  <a:schemeClr val="tx1"/>
                </a:solidFill>
              </a:rPr>
              <a:t> Data 2</a:t>
            </a:r>
          </a:p>
        </p:txBody>
      </p:sp>
      <p:sp>
        <p:nvSpPr>
          <p:cNvPr id="7187" name="Freeform 19"/>
          <p:cNvSpPr>
            <a:spLocks/>
          </p:cNvSpPr>
          <p:nvPr/>
        </p:nvSpPr>
        <p:spPr bwMode="auto">
          <a:xfrm>
            <a:off x="7340112" y="3810000"/>
            <a:ext cx="533400" cy="1371600"/>
          </a:xfrm>
          <a:custGeom>
            <a:avLst/>
            <a:gdLst>
              <a:gd name="T0" fmla="*/ 0 w 388"/>
              <a:gd name="T1" fmla="*/ 0 h 1099"/>
              <a:gd name="T2" fmla="*/ 0 w 388"/>
              <a:gd name="T3" fmla="*/ 2147483647 h 1099"/>
              <a:gd name="T4" fmla="*/ 2147483647 w 388"/>
              <a:gd name="T5" fmla="*/ 2147483647 h 1099"/>
              <a:gd name="T6" fmla="*/ 0 w 388"/>
              <a:gd name="T7" fmla="*/ 2147483647 h 1099"/>
              <a:gd name="T8" fmla="*/ 0 w 388"/>
              <a:gd name="T9" fmla="*/ 2147483647 h 1099"/>
              <a:gd name="T10" fmla="*/ 2147483647 w 388"/>
              <a:gd name="T11" fmla="*/ 2147483647 h 1099"/>
              <a:gd name="T12" fmla="*/ 2147483647 w 388"/>
              <a:gd name="T13" fmla="*/ 2147483647 h 1099"/>
              <a:gd name="T14" fmla="*/ 0 w 388"/>
              <a:gd name="T15" fmla="*/ 0 h 1099"/>
              <a:gd name="T16" fmla="*/ 0 60000 65536"/>
              <a:gd name="T17" fmla="*/ 0 60000 65536"/>
              <a:gd name="T18" fmla="*/ 0 60000 65536"/>
              <a:gd name="T19" fmla="*/ 0 60000 65536"/>
              <a:gd name="T20" fmla="*/ 0 60000 65536"/>
              <a:gd name="T21" fmla="*/ 0 60000 65536"/>
              <a:gd name="T22" fmla="*/ 0 60000 65536"/>
              <a:gd name="T23" fmla="*/ 0 60000 65536"/>
              <a:gd name="T24" fmla="*/ 0 w 388"/>
              <a:gd name="T25" fmla="*/ 0 h 1099"/>
              <a:gd name="T26" fmla="*/ 388 w 388"/>
              <a:gd name="T27" fmla="*/ 1099 h 109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8" h="1099">
                <a:moveTo>
                  <a:pt x="0" y="0"/>
                </a:moveTo>
                <a:lnTo>
                  <a:pt x="0" y="427"/>
                </a:lnTo>
                <a:lnTo>
                  <a:pt x="111" y="553"/>
                </a:lnTo>
                <a:lnTo>
                  <a:pt x="0" y="671"/>
                </a:lnTo>
                <a:lnTo>
                  <a:pt x="0" y="1098"/>
                </a:lnTo>
                <a:lnTo>
                  <a:pt x="387" y="790"/>
                </a:lnTo>
                <a:lnTo>
                  <a:pt x="387" y="308"/>
                </a:lnTo>
                <a:lnTo>
                  <a:pt x="0" y="0"/>
                </a:lnTo>
              </a:path>
            </a:pathLst>
          </a:custGeom>
          <a:noFill/>
          <a:ln w="12700" cap="rnd">
            <a:solidFill>
              <a:srgbClr val="000000"/>
            </a:solidFill>
            <a:round/>
            <a:headEnd/>
            <a:tailEnd/>
          </a:ln>
        </p:spPr>
        <p:txBody>
          <a:bodyPr/>
          <a:lstStyle/>
          <a:p>
            <a:endParaRPr lang="en-US"/>
          </a:p>
        </p:txBody>
      </p:sp>
      <p:sp>
        <p:nvSpPr>
          <p:cNvPr id="7188" name="Rectangle 20"/>
          <p:cNvSpPr>
            <a:spLocks noChangeArrowheads="1"/>
          </p:cNvSpPr>
          <p:nvPr/>
        </p:nvSpPr>
        <p:spPr bwMode="auto">
          <a:xfrm>
            <a:off x="7442689" y="4419601"/>
            <a:ext cx="504092" cy="333375"/>
          </a:xfrm>
          <a:prstGeom prst="rect">
            <a:avLst/>
          </a:prstGeom>
          <a:noFill/>
          <a:ln w="12700">
            <a:noFill/>
            <a:miter lim="800000"/>
            <a:headEnd/>
            <a:tailEnd/>
          </a:ln>
        </p:spPr>
        <p:txBody>
          <a:bodyPr wrap="none" lIns="19050" tIns="26988" rIns="19050" bIns="26988"/>
          <a:lstStyle/>
          <a:p>
            <a:pPr defTabSz="904875">
              <a:lnSpc>
                <a:spcPts val="1600"/>
              </a:lnSpc>
              <a:tabLst>
                <a:tab pos="452438" algn="l"/>
                <a:tab pos="904875" algn="l"/>
                <a:tab pos="1357313" algn="l"/>
              </a:tabLst>
            </a:pPr>
            <a:r>
              <a:rPr lang="en-US" sz="1200" b="1" dirty="0">
                <a:solidFill>
                  <a:srgbClr val="0033CC"/>
                </a:solidFill>
              </a:rPr>
              <a:t>ALU</a:t>
            </a:r>
          </a:p>
        </p:txBody>
      </p:sp>
      <p:sp>
        <p:nvSpPr>
          <p:cNvPr id="7189" name="Line 21"/>
          <p:cNvSpPr>
            <a:spLocks noChangeShapeType="1"/>
          </p:cNvSpPr>
          <p:nvPr/>
        </p:nvSpPr>
        <p:spPr bwMode="auto">
          <a:xfrm>
            <a:off x="8585689" y="4495800"/>
            <a:ext cx="0" cy="1981200"/>
          </a:xfrm>
          <a:prstGeom prst="line">
            <a:avLst/>
          </a:prstGeom>
          <a:noFill/>
          <a:ln w="28575">
            <a:solidFill>
              <a:srgbClr val="0033CC"/>
            </a:solidFill>
            <a:round/>
            <a:headEnd/>
            <a:tailEnd/>
          </a:ln>
        </p:spPr>
        <p:txBody>
          <a:bodyPr/>
          <a:lstStyle/>
          <a:p>
            <a:endParaRPr lang="en-US"/>
          </a:p>
        </p:txBody>
      </p:sp>
      <p:sp>
        <p:nvSpPr>
          <p:cNvPr id="7190" name="Line 22"/>
          <p:cNvSpPr>
            <a:spLocks noChangeShapeType="1"/>
          </p:cNvSpPr>
          <p:nvPr/>
        </p:nvSpPr>
        <p:spPr bwMode="auto">
          <a:xfrm>
            <a:off x="737089" y="6477000"/>
            <a:ext cx="7848600" cy="0"/>
          </a:xfrm>
          <a:prstGeom prst="line">
            <a:avLst/>
          </a:prstGeom>
          <a:noFill/>
          <a:ln w="28575">
            <a:solidFill>
              <a:srgbClr val="0033CC"/>
            </a:solidFill>
            <a:round/>
            <a:headEnd/>
            <a:tailEnd/>
          </a:ln>
        </p:spPr>
        <p:txBody>
          <a:bodyPr/>
          <a:lstStyle/>
          <a:p>
            <a:endParaRPr lang="en-US"/>
          </a:p>
        </p:txBody>
      </p:sp>
      <p:sp>
        <p:nvSpPr>
          <p:cNvPr id="7191" name="Text Box 23"/>
          <p:cNvSpPr txBox="1">
            <a:spLocks noChangeArrowheads="1"/>
          </p:cNvSpPr>
          <p:nvPr/>
        </p:nvSpPr>
        <p:spPr bwMode="auto">
          <a:xfrm>
            <a:off x="1346690" y="4572000"/>
            <a:ext cx="928459" cy="461665"/>
          </a:xfrm>
          <a:prstGeom prst="rect">
            <a:avLst/>
          </a:prstGeom>
          <a:noFill/>
          <a:ln w="12700">
            <a:noFill/>
            <a:miter lim="800000"/>
            <a:headEnd/>
            <a:tailEnd/>
          </a:ln>
        </p:spPr>
        <p:txBody>
          <a:bodyPr wrap="none">
            <a:spAutoFit/>
          </a:bodyPr>
          <a:lstStyle/>
          <a:p>
            <a:endParaRPr lang="en-US" sz="1200">
              <a:solidFill>
                <a:schemeClr val="tx1"/>
              </a:solidFill>
            </a:endParaRPr>
          </a:p>
          <a:p>
            <a:r>
              <a:rPr lang="en-US" sz="1200">
                <a:solidFill>
                  <a:schemeClr val="tx1"/>
                </a:solidFill>
              </a:rPr>
              <a:t>Write Data</a:t>
            </a:r>
          </a:p>
        </p:txBody>
      </p:sp>
      <p:sp>
        <p:nvSpPr>
          <p:cNvPr id="7193" name="Text Box 25"/>
          <p:cNvSpPr txBox="1">
            <a:spLocks noChangeArrowheads="1"/>
          </p:cNvSpPr>
          <p:nvPr/>
        </p:nvSpPr>
        <p:spPr bwMode="auto">
          <a:xfrm rot="16200000" flipH="1">
            <a:off x="3189408" y="3885814"/>
            <a:ext cx="354584" cy="276999"/>
          </a:xfrm>
          <a:prstGeom prst="rect">
            <a:avLst/>
          </a:prstGeom>
          <a:noFill/>
          <a:ln w="12700">
            <a:noFill/>
            <a:miter lim="800000"/>
            <a:headEnd/>
            <a:tailEnd/>
          </a:ln>
        </p:spPr>
        <p:txBody>
          <a:bodyPr wrap="none">
            <a:spAutoFit/>
          </a:bodyPr>
          <a:lstStyle/>
          <a:p>
            <a:r>
              <a:rPr lang="en-US" sz="1200" b="1" dirty="0">
                <a:solidFill>
                  <a:srgbClr val="FF0000"/>
                </a:solidFill>
              </a:rPr>
              <a:t>IR</a:t>
            </a:r>
          </a:p>
        </p:txBody>
      </p:sp>
      <p:sp>
        <p:nvSpPr>
          <p:cNvPr id="7363" name="Rectangle 27"/>
          <p:cNvSpPr>
            <a:spLocks noChangeArrowheads="1"/>
          </p:cNvSpPr>
          <p:nvPr/>
        </p:nvSpPr>
        <p:spPr bwMode="auto">
          <a:xfrm>
            <a:off x="3251689" y="4800600"/>
            <a:ext cx="228054" cy="838200"/>
          </a:xfrm>
          <a:prstGeom prst="rect">
            <a:avLst/>
          </a:prstGeom>
          <a:noFill/>
          <a:ln w="15875">
            <a:solidFill>
              <a:srgbClr val="FF0000"/>
            </a:solidFill>
            <a:miter lim="800000"/>
            <a:headEnd/>
            <a:tailEnd/>
          </a:ln>
        </p:spPr>
        <p:txBody>
          <a:bodyPr wrap="none" anchor="ctr"/>
          <a:lstStyle/>
          <a:p>
            <a:endParaRPr lang="en-US"/>
          </a:p>
        </p:txBody>
      </p:sp>
      <p:sp>
        <p:nvSpPr>
          <p:cNvPr id="7364" name="Text Box 28"/>
          <p:cNvSpPr txBox="1">
            <a:spLocks noChangeArrowheads="1"/>
          </p:cNvSpPr>
          <p:nvPr/>
        </p:nvSpPr>
        <p:spPr bwMode="auto">
          <a:xfrm rot="16200000">
            <a:off x="3091269" y="5078025"/>
            <a:ext cx="577402" cy="276999"/>
          </a:xfrm>
          <a:prstGeom prst="rect">
            <a:avLst/>
          </a:prstGeom>
          <a:noFill/>
          <a:ln w="12700">
            <a:noFill/>
            <a:miter lim="800000"/>
            <a:headEnd/>
            <a:tailEnd/>
          </a:ln>
        </p:spPr>
        <p:txBody>
          <a:bodyPr wrap="none">
            <a:spAutoFit/>
          </a:bodyPr>
          <a:lstStyle/>
          <a:p>
            <a:r>
              <a:rPr lang="en-US" sz="1200" b="1">
                <a:solidFill>
                  <a:srgbClr val="FF0000"/>
                </a:solidFill>
              </a:rPr>
              <a:t>MDR</a:t>
            </a:r>
          </a:p>
        </p:txBody>
      </p:sp>
      <p:sp>
        <p:nvSpPr>
          <p:cNvPr id="7195" name="Line 29"/>
          <p:cNvSpPr>
            <a:spLocks noChangeShapeType="1"/>
          </p:cNvSpPr>
          <p:nvPr/>
        </p:nvSpPr>
        <p:spPr bwMode="auto">
          <a:xfrm>
            <a:off x="2870689" y="4419600"/>
            <a:ext cx="152400" cy="1588"/>
          </a:xfrm>
          <a:prstGeom prst="line">
            <a:avLst/>
          </a:prstGeom>
          <a:noFill/>
          <a:ln w="28575">
            <a:solidFill>
              <a:srgbClr val="0033CC"/>
            </a:solidFill>
            <a:round/>
            <a:headEnd/>
            <a:tailEnd/>
          </a:ln>
        </p:spPr>
        <p:txBody>
          <a:bodyPr/>
          <a:lstStyle/>
          <a:p>
            <a:endParaRPr lang="en-US"/>
          </a:p>
        </p:txBody>
      </p:sp>
      <p:sp>
        <p:nvSpPr>
          <p:cNvPr id="7196" name="Line 30"/>
          <p:cNvSpPr>
            <a:spLocks noChangeShapeType="1"/>
          </p:cNvSpPr>
          <p:nvPr/>
        </p:nvSpPr>
        <p:spPr bwMode="auto">
          <a:xfrm>
            <a:off x="3023089" y="4038600"/>
            <a:ext cx="0" cy="1219200"/>
          </a:xfrm>
          <a:prstGeom prst="line">
            <a:avLst/>
          </a:prstGeom>
          <a:noFill/>
          <a:ln w="28575">
            <a:solidFill>
              <a:srgbClr val="0033CC"/>
            </a:solidFill>
            <a:round/>
            <a:headEnd/>
            <a:tailEnd/>
          </a:ln>
        </p:spPr>
        <p:txBody>
          <a:bodyPr/>
          <a:lstStyle/>
          <a:p>
            <a:endParaRPr lang="en-US"/>
          </a:p>
        </p:txBody>
      </p:sp>
      <p:sp>
        <p:nvSpPr>
          <p:cNvPr id="7197" name="Line 31"/>
          <p:cNvSpPr>
            <a:spLocks noChangeShapeType="1"/>
          </p:cNvSpPr>
          <p:nvPr/>
        </p:nvSpPr>
        <p:spPr bwMode="auto">
          <a:xfrm>
            <a:off x="3023089" y="4038600"/>
            <a:ext cx="228600" cy="1588"/>
          </a:xfrm>
          <a:prstGeom prst="line">
            <a:avLst/>
          </a:prstGeom>
          <a:noFill/>
          <a:ln w="28575">
            <a:solidFill>
              <a:srgbClr val="33CC33"/>
            </a:solidFill>
            <a:round/>
            <a:headEnd/>
            <a:tailEnd type="triangle" w="med" len="med"/>
          </a:ln>
        </p:spPr>
        <p:txBody>
          <a:bodyPr/>
          <a:lstStyle/>
          <a:p>
            <a:endParaRPr lang="en-US"/>
          </a:p>
        </p:txBody>
      </p:sp>
      <p:sp>
        <p:nvSpPr>
          <p:cNvPr id="7198" name="Line 32"/>
          <p:cNvSpPr>
            <a:spLocks noChangeShapeType="1"/>
          </p:cNvSpPr>
          <p:nvPr/>
        </p:nvSpPr>
        <p:spPr bwMode="auto">
          <a:xfrm>
            <a:off x="3023089" y="5257800"/>
            <a:ext cx="228600" cy="1588"/>
          </a:xfrm>
          <a:prstGeom prst="line">
            <a:avLst/>
          </a:prstGeom>
          <a:noFill/>
          <a:ln w="28575">
            <a:solidFill>
              <a:srgbClr val="0033CC"/>
            </a:solidFill>
            <a:round/>
            <a:headEnd/>
            <a:tailEnd type="triangle" w="med" len="med"/>
          </a:ln>
        </p:spPr>
        <p:txBody>
          <a:bodyPr/>
          <a:lstStyle/>
          <a:p>
            <a:endParaRPr lang="en-US"/>
          </a:p>
        </p:txBody>
      </p:sp>
      <p:sp>
        <p:nvSpPr>
          <p:cNvPr id="7199" name="Rectangle 33"/>
          <p:cNvSpPr>
            <a:spLocks noChangeArrowheads="1"/>
          </p:cNvSpPr>
          <p:nvPr/>
        </p:nvSpPr>
        <p:spPr bwMode="auto">
          <a:xfrm>
            <a:off x="6071089" y="3581400"/>
            <a:ext cx="228600" cy="838200"/>
          </a:xfrm>
          <a:prstGeom prst="rect">
            <a:avLst/>
          </a:prstGeom>
          <a:noFill/>
          <a:ln w="15875">
            <a:solidFill>
              <a:srgbClr val="FF0000"/>
            </a:solidFill>
            <a:miter lim="800000"/>
            <a:headEnd/>
            <a:tailEnd/>
          </a:ln>
        </p:spPr>
        <p:txBody>
          <a:bodyPr wrap="none" anchor="ctr"/>
          <a:lstStyle/>
          <a:p>
            <a:endParaRPr lang="en-US"/>
          </a:p>
        </p:txBody>
      </p:sp>
      <p:sp>
        <p:nvSpPr>
          <p:cNvPr id="7200" name="Rectangle 34"/>
          <p:cNvSpPr>
            <a:spLocks noChangeArrowheads="1"/>
          </p:cNvSpPr>
          <p:nvPr/>
        </p:nvSpPr>
        <p:spPr bwMode="auto">
          <a:xfrm>
            <a:off x="6071089" y="4495800"/>
            <a:ext cx="228600" cy="838200"/>
          </a:xfrm>
          <a:prstGeom prst="rect">
            <a:avLst/>
          </a:prstGeom>
          <a:noFill/>
          <a:ln w="15875">
            <a:solidFill>
              <a:srgbClr val="FF0000"/>
            </a:solidFill>
            <a:miter lim="800000"/>
            <a:headEnd/>
            <a:tailEnd/>
          </a:ln>
        </p:spPr>
        <p:txBody>
          <a:bodyPr wrap="none" anchor="ctr"/>
          <a:lstStyle/>
          <a:p>
            <a:endParaRPr lang="en-US"/>
          </a:p>
        </p:txBody>
      </p:sp>
      <p:sp>
        <p:nvSpPr>
          <p:cNvPr id="7201" name="Text Box 35"/>
          <p:cNvSpPr txBox="1">
            <a:spLocks noChangeArrowheads="1"/>
          </p:cNvSpPr>
          <p:nvPr/>
        </p:nvSpPr>
        <p:spPr bwMode="auto">
          <a:xfrm rot="16200000" flipH="1">
            <a:off x="6037246" y="3804544"/>
            <a:ext cx="324128" cy="307777"/>
          </a:xfrm>
          <a:prstGeom prst="rect">
            <a:avLst/>
          </a:prstGeom>
          <a:noFill/>
          <a:ln w="12700">
            <a:noFill/>
            <a:miter lim="800000"/>
            <a:headEnd/>
            <a:tailEnd/>
          </a:ln>
        </p:spPr>
        <p:txBody>
          <a:bodyPr wrap="none">
            <a:spAutoFit/>
          </a:bodyPr>
          <a:lstStyle/>
          <a:p>
            <a:r>
              <a:rPr lang="en-US" sz="1400" b="1" dirty="0">
                <a:solidFill>
                  <a:srgbClr val="FF0000"/>
                </a:solidFill>
              </a:rPr>
              <a:t>A</a:t>
            </a:r>
          </a:p>
        </p:txBody>
      </p:sp>
      <p:sp>
        <p:nvSpPr>
          <p:cNvPr id="7202" name="Text Box 36"/>
          <p:cNvSpPr txBox="1">
            <a:spLocks noChangeArrowheads="1"/>
          </p:cNvSpPr>
          <p:nvPr/>
        </p:nvSpPr>
        <p:spPr bwMode="auto">
          <a:xfrm rot="16200000" flipH="1">
            <a:off x="6046863" y="4718944"/>
            <a:ext cx="304892" cy="307777"/>
          </a:xfrm>
          <a:prstGeom prst="rect">
            <a:avLst/>
          </a:prstGeom>
          <a:noFill/>
          <a:ln w="12700">
            <a:noFill/>
            <a:miter lim="800000"/>
            <a:headEnd/>
            <a:tailEnd/>
          </a:ln>
        </p:spPr>
        <p:txBody>
          <a:bodyPr wrap="none">
            <a:spAutoFit/>
          </a:bodyPr>
          <a:lstStyle/>
          <a:p>
            <a:r>
              <a:rPr lang="en-US" sz="1400" b="1" dirty="0">
                <a:solidFill>
                  <a:srgbClr val="FF0000"/>
                </a:solidFill>
              </a:rPr>
              <a:t>B</a:t>
            </a:r>
          </a:p>
        </p:txBody>
      </p:sp>
      <p:sp>
        <p:nvSpPr>
          <p:cNvPr id="7203" name="Line 37"/>
          <p:cNvSpPr>
            <a:spLocks noChangeShapeType="1"/>
          </p:cNvSpPr>
          <p:nvPr/>
        </p:nvSpPr>
        <p:spPr bwMode="auto">
          <a:xfrm>
            <a:off x="6299689" y="4876800"/>
            <a:ext cx="533400" cy="0"/>
          </a:xfrm>
          <a:prstGeom prst="line">
            <a:avLst/>
          </a:prstGeom>
          <a:noFill/>
          <a:ln w="28575">
            <a:solidFill>
              <a:srgbClr val="0033CC"/>
            </a:solidFill>
            <a:round/>
            <a:headEnd/>
            <a:tailEnd type="triangle" w="med" len="med"/>
          </a:ln>
        </p:spPr>
        <p:txBody>
          <a:bodyPr/>
          <a:lstStyle/>
          <a:p>
            <a:endParaRPr lang="en-US"/>
          </a:p>
        </p:txBody>
      </p:sp>
      <p:sp>
        <p:nvSpPr>
          <p:cNvPr id="7204" name="Line 38"/>
          <p:cNvSpPr>
            <a:spLocks noChangeShapeType="1"/>
          </p:cNvSpPr>
          <p:nvPr/>
        </p:nvSpPr>
        <p:spPr bwMode="auto">
          <a:xfrm>
            <a:off x="6299689" y="4114800"/>
            <a:ext cx="609600" cy="0"/>
          </a:xfrm>
          <a:prstGeom prst="line">
            <a:avLst/>
          </a:prstGeom>
          <a:noFill/>
          <a:ln w="28575">
            <a:solidFill>
              <a:srgbClr val="0033CC"/>
            </a:solidFill>
            <a:round/>
            <a:headEnd/>
            <a:tailEnd type="triangle" w="med" len="med"/>
          </a:ln>
        </p:spPr>
        <p:txBody>
          <a:bodyPr/>
          <a:lstStyle/>
          <a:p>
            <a:endParaRPr lang="en-US"/>
          </a:p>
        </p:txBody>
      </p:sp>
      <p:sp>
        <p:nvSpPr>
          <p:cNvPr id="7205" name="Rectangle 39"/>
          <p:cNvSpPr>
            <a:spLocks noChangeArrowheads="1"/>
          </p:cNvSpPr>
          <p:nvPr/>
        </p:nvSpPr>
        <p:spPr bwMode="auto">
          <a:xfrm>
            <a:off x="8204689" y="4114800"/>
            <a:ext cx="228600" cy="838200"/>
          </a:xfrm>
          <a:prstGeom prst="rect">
            <a:avLst/>
          </a:prstGeom>
          <a:noFill/>
          <a:ln w="15875">
            <a:solidFill>
              <a:srgbClr val="FF0000"/>
            </a:solidFill>
            <a:miter lim="800000"/>
            <a:headEnd/>
            <a:tailEnd/>
          </a:ln>
        </p:spPr>
        <p:txBody>
          <a:bodyPr wrap="none" anchor="ctr"/>
          <a:lstStyle/>
          <a:p>
            <a:endParaRPr lang="en-US"/>
          </a:p>
        </p:txBody>
      </p:sp>
      <p:sp>
        <p:nvSpPr>
          <p:cNvPr id="7206" name="Text Box 40"/>
          <p:cNvSpPr txBox="1">
            <a:spLocks noChangeArrowheads="1"/>
          </p:cNvSpPr>
          <p:nvPr/>
        </p:nvSpPr>
        <p:spPr bwMode="auto">
          <a:xfrm rot="16200000" flipH="1">
            <a:off x="7874707" y="4423848"/>
            <a:ext cx="889987" cy="307777"/>
          </a:xfrm>
          <a:prstGeom prst="rect">
            <a:avLst/>
          </a:prstGeom>
          <a:noFill/>
          <a:ln w="12700">
            <a:noFill/>
            <a:miter lim="800000"/>
            <a:headEnd/>
            <a:tailEnd/>
          </a:ln>
        </p:spPr>
        <p:txBody>
          <a:bodyPr wrap="none">
            <a:spAutoFit/>
          </a:bodyPr>
          <a:lstStyle/>
          <a:p>
            <a:r>
              <a:rPr lang="en-US" sz="1400" b="1" dirty="0" err="1" smtClean="0">
                <a:solidFill>
                  <a:srgbClr val="FF0000"/>
                </a:solidFill>
              </a:rPr>
              <a:t>ALUOut</a:t>
            </a:r>
            <a:endParaRPr lang="en-US" sz="1400" b="1" dirty="0">
              <a:solidFill>
                <a:srgbClr val="FF0000"/>
              </a:solidFill>
            </a:endParaRPr>
          </a:p>
        </p:txBody>
      </p:sp>
      <p:sp>
        <p:nvSpPr>
          <p:cNvPr id="7207" name="Line 41"/>
          <p:cNvSpPr>
            <a:spLocks noChangeShapeType="1"/>
          </p:cNvSpPr>
          <p:nvPr/>
        </p:nvSpPr>
        <p:spPr bwMode="auto">
          <a:xfrm>
            <a:off x="8433289" y="4495800"/>
            <a:ext cx="152400" cy="0"/>
          </a:xfrm>
          <a:prstGeom prst="line">
            <a:avLst/>
          </a:prstGeom>
          <a:noFill/>
          <a:ln w="28575">
            <a:solidFill>
              <a:schemeClr val="tx1"/>
            </a:solidFill>
            <a:round/>
            <a:headEnd/>
            <a:tailEnd/>
          </a:ln>
        </p:spPr>
        <p:txBody>
          <a:bodyPr/>
          <a:lstStyle/>
          <a:p>
            <a:endParaRPr lang="en-US"/>
          </a:p>
        </p:txBody>
      </p:sp>
      <p:sp>
        <p:nvSpPr>
          <p:cNvPr id="7208" name="Line 42"/>
          <p:cNvSpPr>
            <a:spLocks noChangeShapeType="1"/>
          </p:cNvSpPr>
          <p:nvPr/>
        </p:nvSpPr>
        <p:spPr bwMode="auto">
          <a:xfrm>
            <a:off x="7137889" y="3962400"/>
            <a:ext cx="228600" cy="0"/>
          </a:xfrm>
          <a:prstGeom prst="line">
            <a:avLst/>
          </a:prstGeom>
          <a:noFill/>
          <a:ln w="28575">
            <a:solidFill>
              <a:schemeClr val="tx1"/>
            </a:solidFill>
            <a:round/>
            <a:headEnd/>
            <a:tailEnd type="triangle" w="med" len="med"/>
          </a:ln>
        </p:spPr>
        <p:txBody>
          <a:bodyPr/>
          <a:lstStyle/>
          <a:p>
            <a:endParaRPr lang="en-US"/>
          </a:p>
        </p:txBody>
      </p:sp>
      <p:sp>
        <p:nvSpPr>
          <p:cNvPr id="7209" name="AutoShape 43"/>
          <p:cNvSpPr>
            <a:spLocks noChangeArrowheads="1"/>
          </p:cNvSpPr>
          <p:nvPr/>
        </p:nvSpPr>
        <p:spPr bwMode="auto">
          <a:xfrm rot="-5400000">
            <a:off x="6375889" y="5181600"/>
            <a:ext cx="1143000" cy="228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00">
              <a:alpha val="67000"/>
            </a:srgbClr>
          </a:solidFill>
          <a:ln w="12700">
            <a:solidFill>
              <a:schemeClr val="tx1"/>
            </a:solidFill>
            <a:miter lim="800000"/>
            <a:headEnd/>
            <a:tailEnd/>
          </a:ln>
        </p:spPr>
        <p:txBody>
          <a:bodyPr wrap="none" anchor="ctr"/>
          <a:lstStyle/>
          <a:p>
            <a:endParaRPr lang="en-US"/>
          </a:p>
        </p:txBody>
      </p:sp>
      <p:sp>
        <p:nvSpPr>
          <p:cNvPr id="7210" name="Line 44"/>
          <p:cNvSpPr>
            <a:spLocks noChangeShapeType="1"/>
          </p:cNvSpPr>
          <p:nvPr/>
        </p:nvSpPr>
        <p:spPr bwMode="auto">
          <a:xfrm>
            <a:off x="7137889" y="5029200"/>
            <a:ext cx="228600" cy="0"/>
          </a:xfrm>
          <a:prstGeom prst="line">
            <a:avLst/>
          </a:prstGeom>
          <a:noFill/>
          <a:ln w="28575">
            <a:solidFill>
              <a:schemeClr val="tx1"/>
            </a:solidFill>
            <a:round/>
            <a:headEnd/>
            <a:tailEnd type="triangle" w="med" len="med"/>
          </a:ln>
        </p:spPr>
        <p:txBody>
          <a:bodyPr/>
          <a:lstStyle/>
          <a:p>
            <a:endParaRPr lang="en-US"/>
          </a:p>
        </p:txBody>
      </p:sp>
      <p:sp>
        <p:nvSpPr>
          <p:cNvPr id="7211" name="AutoShape 45"/>
          <p:cNvSpPr>
            <a:spLocks noChangeArrowheads="1"/>
          </p:cNvSpPr>
          <p:nvPr/>
        </p:nvSpPr>
        <p:spPr bwMode="auto">
          <a:xfrm rot="-5400000">
            <a:off x="775189" y="3924300"/>
            <a:ext cx="609600" cy="228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00">
              <a:alpha val="57000"/>
            </a:srgbClr>
          </a:solidFill>
          <a:ln w="12700">
            <a:solidFill>
              <a:schemeClr val="tx1"/>
            </a:solidFill>
            <a:miter lim="800000"/>
            <a:headEnd/>
            <a:tailEnd/>
          </a:ln>
        </p:spPr>
        <p:txBody>
          <a:bodyPr wrap="none" anchor="ctr"/>
          <a:lstStyle/>
          <a:p>
            <a:endParaRPr lang="en-US"/>
          </a:p>
        </p:txBody>
      </p:sp>
      <p:sp>
        <p:nvSpPr>
          <p:cNvPr id="7212" name="Line 46"/>
          <p:cNvSpPr>
            <a:spLocks noChangeShapeType="1"/>
          </p:cNvSpPr>
          <p:nvPr/>
        </p:nvSpPr>
        <p:spPr bwMode="auto">
          <a:xfrm>
            <a:off x="1194289" y="4038600"/>
            <a:ext cx="228600" cy="0"/>
          </a:xfrm>
          <a:prstGeom prst="line">
            <a:avLst/>
          </a:prstGeom>
          <a:noFill/>
          <a:ln w="28575">
            <a:solidFill>
              <a:schemeClr val="tx1"/>
            </a:solidFill>
            <a:round/>
            <a:headEnd/>
            <a:tailEnd type="triangle" w="med" len="med"/>
          </a:ln>
        </p:spPr>
        <p:txBody>
          <a:bodyPr/>
          <a:lstStyle/>
          <a:p>
            <a:endParaRPr lang="en-US"/>
          </a:p>
        </p:txBody>
      </p:sp>
      <p:sp>
        <p:nvSpPr>
          <p:cNvPr id="7213" name="Line 47"/>
          <p:cNvSpPr>
            <a:spLocks noChangeShapeType="1"/>
          </p:cNvSpPr>
          <p:nvPr/>
        </p:nvSpPr>
        <p:spPr bwMode="auto">
          <a:xfrm>
            <a:off x="737089" y="3276600"/>
            <a:ext cx="0" cy="609600"/>
          </a:xfrm>
          <a:prstGeom prst="line">
            <a:avLst/>
          </a:prstGeom>
          <a:noFill/>
          <a:ln w="28575">
            <a:solidFill>
              <a:schemeClr val="tx1"/>
            </a:solidFill>
            <a:round/>
            <a:headEnd/>
            <a:tailEnd/>
          </a:ln>
        </p:spPr>
        <p:txBody>
          <a:bodyPr/>
          <a:lstStyle/>
          <a:p>
            <a:endParaRPr lang="en-US"/>
          </a:p>
        </p:txBody>
      </p:sp>
      <p:sp>
        <p:nvSpPr>
          <p:cNvPr id="7214" name="Line 48"/>
          <p:cNvSpPr>
            <a:spLocks noChangeShapeType="1"/>
          </p:cNvSpPr>
          <p:nvPr/>
        </p:nvSpPr>
        <p:spPr bwMode="auto">
          <a:xfrm>
            <a:off x="737089" y="4191000"/>
            <a:ext cx="228600" cy="0"/>
          </a:xfrm>
          <a:prstGeom prst="line">
            <a:avLst/>
          </a:prstGeom>
          <a:noFill/>
          <a:ln w="28575">
            <a:solidFill>
              <a:srgbClr val="0033CC"/>
            </a:solidFill>
            <a:round/>
            <a:headEnd/>
            <a:tailEnd type="triangle" w="med" len="med"/>
          </a:ln>
        </p:spPr>
        <p:txBody>
          <a:bodyPr/>
          <a:lstStyle/>
          <a:p>
            <a:endParaRPr lang="en-US"/>
          </a:p>
        </p:txBody>
      </p:sp>
      <p:sp>
        <p:nvSpPr>
          <p:cNvPr id="7215" name="Line 49"/>
          <p:cNvSpPr>
            <a:spLocks noChangeShapeType="1"/>
          </p:cNvSpPr>
          <p:nvPr/>
        </p:nvSpPr>
        <p:spPr bwMode="auto">
          <a:xfrm>
            <a:off x="737089" y="4191000"/>
            <a:ext cx="0" cy="2286000"/>
          </a:xfrm>
          <a:prstGeom prst="line">
            <a:avLst/>
          </a:prstGeom>
          <a:noFill/>
          <a:ln w="28575">
            <a:solidFill>
              <a:srgbClr val="0033CC"/>
            </a:solidFill>
            <a:round/>
            <a:headEnd/>
            <a:tailEnd/>
          </a:ln>
        </p:spPr>
        <p:txBody>
          <a:bodyPr/>
          <a:lstStyle/>
          <a:p>
            <a:endParaRPr lang="en-US"/>
          </a:p>
        </p:txBody>
      </p:sp>
      <p:sp>
        <p:nvSpPr>
          <p:cNvPr id="7216" name="Line 50"/>
          <p:cNvSpPr>
            <a:spLocks noChangeShapeType="1"/>
          </p:cNvSpPr>
          <p:nvPr/>
        </p:nvSpPr>
        <p:spPr bwMode="auto">
          <a:xfrm>
            <a:off x="1118089" y="4876800"/>
            <a:ext cx="304800" cy="0"/>
          </a:xfrm>
          <a:prstGeom prst="line">
            <a:avLst/>
          </a:prstGeom>
          <a:noFill/>
          <a:ln w="28575">
            <a:solidFill>
              <a:srgbClr val="0033CC"/>
            </a:solidFill>
            <a:round/>
            <a:headEnd/>
            <a:tailEnd type="triangle" w="med" len="med"/>
          </a:ln>
        </p:spPr>
        <p:txBody>
          <a:bodyPr/>
          <a:lstStyle/>
          <a:p>
            <a:endParaRPr lang="en-US"/>
          </a:p>
        </p:txBody>
      </p:sp>
      <p:sp>
        <p:nvSpPr>
          <p:cNvPr id="7217" name="Line 51"/>
          <p:cNvSpPr>
            <a:spLocks noChangeShapeType="1"/>
          </p:cNvSpPr>
          <p:nvPr/>
        </p:nvSpPr>
        <p:spPr bwMode="auto">
          <a:xfrm>
            <a:off x="1118089" y="4876800"/>
            <a:ext cx="0" cy="1447800"/>
          </a:xfrm>
          <a:prstGeom prst="line">
            <a:avLst/>
          </a:prstGeom>
          <a:noFill/>
          <a:ln w="28575">
            <a:solidFill>
              <a:srgbClr val="0033CC"/>
            </a:solidFill>
            <a:round/>
            <a:headEnd/>
            <a:tailEnd/>
          </a:ln>
        </p:spPr>
        <p:txBody>
          <a:bodyPr/>
          <a:lstStyle/>
          <a:p>
            <a:endParaRPr lang="en-US"/>
          </a:p>
        </p:txBody>
      </p:sp>
      <p:sp>
        <p:nvSpPr>
          <p:cNvPr id="7218" name="AutoShape 52"/>
          <p:cNvSpPr>
            <a:spLocks noChangeArrowheads="1"/>
          </p:cNvSpPr>
          <p:nvPr/>
        </p:nvSpPr>
        <p:spPr bwMode="auto">
          <a:xfrm rot="-5400000">
            <a:off x="3746989" y="4457700"/>
            <a:ext cx="609600" cy="228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00">
              <a:alpha val="67000"/>
            </a:srgbClr>
          </a:solidFill>
          <a:ln w="12700">
            <a:solidFill>
              <a:schemeClr val="tx1"/>
            </a:solidFill>
            <a:miter lim="800000"/>
            <a:headEnd/>
            <a:tailEnd/>
          </a:ln>
        </p:spPr>
        <p:txBody>
          <a:bodyPr wrap="none" anchor="ctr"/>
          <a:lstStyle/>
          <a:p>
            <a:endParaRPr lang="en-US"/>
          </a:p>
        </p:txBody>
      </p:sp>
      <p:sp>
        <p:nvSpPr>
          <p:cNvPr id="7219" name="AutoShape 53"/>
          <p:cNvSpPr>
            <a:spLocks noChangeArrowheads="1"/>
          </p:cNvSpPr>
          <p:nvPr/>
        </p:nvSpPr>
        <p:spPr bwMode="auto">
          <a:xfrm rot="-5400000">
            <a:off x="3746989" y="5067300"/>
            <a:ext cx="609600" cy="228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00">
              <a:alpha val="67000"/>
            </a:srgbClr>
          </a:solidFill>
          <a:ln w="12700">
            <a:solidFill>
              <a:schemeClr val="tx1"/>
            </a:solidFill>
            <a:miter lim="800000"/>
            <a:headEnd/>
            <a:tailEnd/>
          </a:ln>
        </p:spPr>
        <p:txBody>
          <a:bodyPr wrap="none" anchor="ctr"/>
          <a:lstStyle/>
          <a:p>
            <a:endParaRPr lang="en-US"/>
          </a:p>
        </p:txBody>
      </p:sp>
      <p:sp>
        <p:nvSpPr>
          <p:cNvPr id="7220" name="Line 54"/>
          <p:cNvSpPr>
            <a:spLocks noChangeShapeType="1"/>
          </p:cNvSpPr>
          <p:nvPr/>
        </p:nvSpPr>
        <p:spPr bwMode="auto">
          <a:xfrm>
            <a:off x="4166089" y="4572000"/>
            <a:ext cx="228600" cy="0"/>
          </a:xfrm>
          <a:prstGeom prst="line">
            <a:avLst/>
          </a:prstGeom>
          <a:noFill/>
          <a:ln w="19050">
            <a:solidFill>
              <a:schemeClr val="tx1"/>
            </a:solidFill>
            <a:round/>
            <a:headEnd/>
            <a:tailEnd type="triangle" w="med" len="med"/>
          </a:ln>
        </p:spPr>
        <p:txBody>
          <a:bodyPr/>
          <a:lstStyle/>
          <a:p>
            <a:endParaRPr lang="en-US"/>
          </a:p>
        </p:txBody>
      </p:sp>
      <p:sp>
        <p:nvSpPr>
          <p:cNvPr id="7221" name="AutoShape 55"/>
          <p:cNvSpPr>
            <a:spLocks noChangeArrowheads="1"/>
          </p:cNvSpPr>
          <p:nvPr/>
        </p:nvSpPr>
        <p:spPr bwMode="auto">
          <a:xfrm rot="-5400000">
            <a:off x="6718789" y="3848100"/>
            <a:ext cx="609600" cy="228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00">
              <a:alpha val="67000"/>
            </a:srgbClr>
          </a:solidFill>
          <a:ln w="12700">
            <a:solidFill>
              <a:schemeClr val="tx1"/>
            </a:solidFill>
            <a:miter lim="800000"/>
            <a:headEnd/>
            <a:tailEnd/>
          </a:ln>
        </p:spPr>
        <p:txBody>
          <a:bodyPr wrap="none" anchor="ctr"/>
          <a:lstStyle/>
          <a:p>
            <a:endParaRPr lang="en-US"/>
          </a:p>
        </p:txBody>
      </p:sp>
      <p:sp>
        <p:nvSpPr>
          <p:cNvPr id="7222" name="AutoShape 56"/>
          <p:cNvSpPr>
            <a:spLocks noChangeArrowheads="1"/>
          </p:cNvSpPr>
          <p:nvPr/>
        </p:nvSpPr>
        <p:spPr bwMode="auto">
          <a:xfrm rot="-5400000">
            <a:off x="8204689" y="3276600"/>
            <a:ext cx="838200" cy="228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00">
              <a:alpha val="67000"/>
            </a:srgbClr>
          </a:solidFill>
          <a:ln w="12700">
            <a:solidFill>
              <a:schemeClr val="tx1"/>
            </a:solidFill>
            <a:miter lim="800000"/>
            <a:headEnd/>
            <a:tailEnd/>
          </a:ln>
        </p:spPr>
        <p:txBody>
          <a:bodyPr wrap="none" anchor="ctr"/>
          <a:lstStyle/>
          <a:p>
            <a:endParaRPr lang="en-US"/>
          </a:p>
        </p:txBody>
      </p:sp>
      <p:sp>
        <p:nvSpPr>
          <p:cNvPr id="7223" name="Line 57"/>
          <p:cNvSpPr>
            <a:spLocks noChangeShapeType="1"/>
          </p:cNvSpPr>
          <p:nvPr/>
        </p:nvSpPr>
        <p:spPr bwMode="auto">
          <a:xfrm>
            <a:off x="4166089" y="5105400"/>
            <a:ext cx="228600" cy="0"/>
          </a:xfrm>
          <a:prstGeom prst="line">
            <a:avLst/>
          </a:prstGeom>
          <a:noFill/>
          <a:ln w="28575">
            <a:solidFill>
              <a:srgbClr val="0033CC"/>
            </a:solidFill>
            <a:round/>
            <a:headEnd/>
            <a:tailEnd type="triangle" w="med" len="med"/>
          </a:ln>
        </p:spPr>
        <p:txBody>
          <a:bodyPr/>
          <a:lstStyle/>
          <a:p>
            <a:endParaRPr lang="en-US"/>
          </a:p>
        </p:txBody>
      </p:sp>
      <p:sp>
        <p:nvSpPr>
          <p:cNvPr id="7224" name="Line 58"/>
          <p:cNvSpPr>
            <a:spLocks noChangeShapeType="1"/>
          </p:cNvSpPr>
          <p:nvPr/>
        </p:nvSpPr>
        <p:spPr bwMode="auto">
          <a:xfrm>
            <a:off x="3480289" y="5029200"/>
            <a:ext cx="457200" cy="0"/>
          </a:xfrm>
          <a:prstGeom prst="line">
            <a:avLst/>
          </a:prstGeom>
          <a:noFill/>
          <a:ln w="28575">
            <a:solidFill>
              <a:srgbClr val="0033CC"/>
            </a:solidFill>
            <a:round/>
            <a:headEnd/>
            <a:tailEnd type="triangle" w="med" len="med"/>
          </a:ln>
        </p:spPr>
        <p:txBody>
          <a:bodyPr/>
          <a:lstStyle/>
          <a:p>
            <a:endParaRPr lang="en-US"/>
          </a:p>
        </p:txBody>
      </p:sp>
      <p:sp>
        <p:nvSpPr>
          <p:cNvPr id="7227" name="Oval 61"/>
          <p:cNvSpPr>
            <a:spLocks noChangeArrowheads="1"/>
          </p:cNvSpPr>
          <p:nvPr/>
        </p:nvSpPr>
        <p:spPr bwMode="auto">
          <a:xfrm>
            <a:off x="4394689" y="5257800"/>
            <a:ext cx="609600" cy="838200"/>
          </a:xfrm>
          <a:prstGeom prst="ellipse">
            <a:avLst/>
          </a:prstGeom>
          <a:solidFill>
            <a:srgbClr val="00B050">
              <a:alpha val="37000"/>
            </a:srgbClr>
          </a:solidFill>
          <a:ln w="12700">
            <a:solidFill>
              <a:srgbClr val="00B050"/>
            </a:solidFill>
            <a:round/>
            <a:headEnd/>
            <a:tailEnd/>
          </a:ln>
        </p:spPr>
        <p:txBody>
          <a:bodyPr wrap="none" anchor="ctr"/>
          <a:lstStyle/>
          <a:p>
            <a:endParaRPr lang="en-US"/>
          </a:p>
        </p:txBody>
      </p:sp>
      <p:sp>
        <p:nvSpPr>
          <p:cNvPr id="7228" name="Rectangle 62"/>
          <p:cNvSpPr>
            <a:spLocks noChangeArrowheads="1"/>
          </p:cNvSpPr>
          <p:nvPr/>
        </p:nvSpPr>
        <p:spPr bwMode="auto">
          <a:xfrm>
            <a:off x="4470889" y="5486400"/>
            <a:ext cx="533400" cy="457200"/>
          </a:xfrm>
          <a:prstGeom prst="rect">
            <a:avLst/>
          </a:prstGeom>
          <a:noFill/>
          <a:ln w="12700">
            <a:noFill/>
            <a:miter lim="800000"/>
            <a:headEnd/>
            <a:tailEnd/>
          </a:ln>
        </p:spPr>
        <p:txBody>
          <a:bodyPr wrap="none" lIns="19050" tIns="26988" rIns="19050" bIns="26988"/>
          <a:lstStyle/>
          <a:p>
            <a:pPr algn="ctr"/>
            <a:r>
              <a:rPr lang="en-US" sz="1200" b="1" dirty="0">
                <a:solidFill>
                  <a:srgbClr val="000000"/>
                </a:solidFill>
              </a:rPr>
              <a:t>Sign</a:t>
            </a:r>
          </a:p>
          <a:p>
            <a:pPr algn="ctr"/>
            <a:r>
              <a:rPr lang="en-US" sz="1200" b="1" dirty="0">
                <a:solidFill>
                  <a:srgbClr val="000000"/>
                </a:solidFill>
              </a:rPr>
              <a:t>Extend</a:t>
            </a:r>
          </a:p>
        </p:txBody>
      </p:sp>
      <p:sp>
        <p:nvSpPr>
          <p:cNvPr id="7229" name="Oval 63"/>
          <p:cNvSpPr>
            <a:spLocks noChangeArrowheads="1"/>
          </p:cNvSpPr>
          <p:nvPr/>
        </p:nvSpPr>
        <p:spPr bwMode="auto">
          <a:xfrm>
            <a:off x="5385289" y="5486400"/>
            <a:ext cx="457200" cy="533400"/>
          </a:xfrm>
          <a:prstGeom prst="ellipse">
            <a:avLst/>
          </a:prstGeom>
          <a:solidFill>
            <a:srgbClr val="00B050">
              <a:alpha val="37000"/>
            </a:srgbClr>
          </a:solidFill>
          <a:ln w="12700">
            <a:solidFill>
              <a:srgbClr val="00B050"/>
            </a:solidFill>
            <a:round/>
            <a:headEnd/>
            <a:tailEnd/>
          </a:ln>
        </p:spPr>
        <p:txBody>
          <a:bodyPr wrap="none" anchor="ctr"/>
          <a:lstStyle/>
          <a:p>
            <a:endParaRPr lang="en-US"/>
          </a:p>
        </p:txBody>
      </p:sp>
      <p:sp>
        <p:nvSpPr>
          <p:cNvPr id="7230" name="Rectangle 64"/>
          <p:cNvSpPr>
            <a:spLocks noChangeArrowheads="1"/>
          </p:cNvSpPr>
          <p:nvPr/>
        </p:nvSpPr>
        <p:spPr bwMode="auto">
          <a:xfrm>
            <a:off x="5385289" y="5562600"/>
            <a:ext cx="457200" cy="457200"/>
          </a:xfrm>
          <a:prstGeom prst="rect">
            <a:avLst/>
          </a:prstGeom>
          <a:noFill/>
          <a:ln w="12700">
            <a:noFill/>
            <a:miter lim="800000"/>
            <a:headEnd/>
            <a:tailEnd/>
          </a:ln>
        </p:spPr>
        <p:txBody>
          <a:bodyPr wrap="none" lIns="19050" tIns="26988" rIns="19050" bIns="26988"/>
          <a:lstStyle/>
          <a:p>
            <a:pPr algn="ctr"/>
            <a:r>
              <a:rPr lang="en-US" sz="1100" b="1" dirty="0">
                <a:solidFill>
                  <a:srgbClr val="000000"/>
                </a:solidFill>
              </a:rPr>
              <a:t>Shift</a:t>
            </a:r>
          </a:p>
          <a:p>
            <a:pPr algn="ctr"/>
            <a:r>
              <a:rPr lang="en-US" sz="1100" b="1" dirty="0">
                <a:solidFill>
                  <a:srgbClr val="000000"/>
                </a:solidFill>
              </a:rPr>
              <a:t>left 2</a:t>
            </a:r>
          </a:p>
        </p:txBody>
      </p:sp>
      <p:sp>
        <p:nvSpPr>
          <p:cNvPr id="7231" name="Line 65"/>
          <p:cNvSpPr>
            <a:spLocks noChangeShapeType="1"/>
          </p:cNvSpPr>
          <p:nvPr/>
        </p:nvSpPr>
        <p:spPr bwMode="auto">
          <a:xfrm>
            <a:off x="5004289" y="5715000"/>
            <a:ext cx="381000" cy="0"/>
          </a:xfrm>
          <a:prstGeom prst="line">
            <a:avLst/>
          </a:prstGeom>
          <a:noFill/>
          <a:ln w="28575">
            <a:solidFill>
              <a:schemeClr val="tx1"/>
            </a:solidFill>
            <a:round/>
            <a:headEnd/>
            <a:tailEnd type="triangle" w="med" len="med"/>
          </a:ln>
        </p:spPr>
        <p:txBody>
          <a:bodyPr/>
          <a:lstStyle/>
          <a:p>
            <a:endParaRPr lang="en-US"/>
          </a:p>
        </p:txBody>
      </p:sp>
      <p:sp>
        <p:nvSpPr>
          <p:cNvPr id="7232" name="Line 66"/>
          <p:cNvSpPr>
            <a:spLocks noChangeShapeType="1"/>
          </p:cNvSpPr>
          <p:nvPr/>
        </p:nvSpPr>
        <p:spPr bwMode="auto">
          <a:xfrm>
            <a:off x="5827835" y="5715000"/>
            <a:ext cx="1005254" cy="0"/>
          </a:xfrm>
          <a:prstGeom prst="line">
            <a:avLst/>
          </a:prstGeom>
          <a:noFill/>
          <a:ln w="28575">
            <a:solidFill>
              <a:schemeClr val="tx1"/>
            </a:solidFill>
            <a:round/>
            <a:headEnd/>
            <a:tailEnd type="triangle" w="med" len="med"/>
          </a:ln>
        </p:spPr>
        <p:txBody>
          <a:bodyPr/>
          <a:lstStyle/>
          <a:p>
            <a:endParaRPr lang="en-US"/>
          </a:p>
        </p:txBody>
      </p:sp>
      <p:sp>
        <p:nvSpPr>
          <p:cNvPr id="7233" name="Line 67"/>
          <p:cNvSpPr>
            <a:spLocks noChangeShapeType="1"/>
          </p:cNvSpPr>
          <p:nvPr/>
        </p:nvSpPr>
        <p:spPr bwMode="auto">
          <a:xfrm>
            <a:off x="3480289" y="4038600"/>
            <a:ext cx="152400" cy="0"/>
          </a:xfrm>
          <a:prstGeom prst="line">
            <a:avLst/>
          </a:prstGeom>
          <a:noFill/>
          <a:ln w="28575">
            <a:solidFill>
              <a:srgbClr val="33CC33"/>
            </a:solidFill>
            <a:round/>
            <a:headEnd/>
            <a:tailEnd/>
          </a:ln>
        </p:spPr>
        <p:txBody>
          <a:bodyPr/>
          <a:lstStyle/>
          <a:p>
            <a:endParaRPr lang="en-US"/>
          </a:p>
        </p:txBody>
      </p:sp>
      <p:sp>
        <p:nvSpPr>
          <p:cNvPr id="7234" name="Line 68"/>
          <p:cNvSpPr>
            <a:spLocks noChangeShapeType="1"/>
          </p:cNvSpPr>
          <p:nvPr/>
        </p:nvSpPr>
        <p:spPr bwMode="auto">
          <a:xfrm>
            <a:off x="3632689" y="4419600"/>
            <a:ext cx="0" cy="1295400"/>
          </a:xfrm>
          <a:prstGeom prst="line">
            <a:avLst/>
          </a:prstGeom>
          <a:noFill/>
          <a:ln w="28575">
            <a:solidFill>
              <a:srgbClr val="33CC33"/>
            </a:solidFill>
            <a:round/>
            <a:headEnd/>
            <a:tailEnd/>
          </a:ln>
        </p:spPr>
        <p:txBody>
          <a:bodyPr/>
          <a:lstStyle/>
          <a:p>
            <a:endParaRPr lang="en-US"/>
          </a:p>
        </p:txBody>
      </p:sp>
      <p:sp>
        <p:nvSpPr>
          <p:cNvPr id="7235" name="Line 69"/>
          <p:cNvSpPr>
            <a:spLocks noChangeShapeType="1"/>
          </p:cNvSpPr>
          <p:nvPr/>
        </p:nvSpPr>
        <p:spPr bwMode="auto">
          <a:xfrm>
            <a:off x="3632689" y="5715000"/>
            <a:ext cx="762000" cy="0"/>
          </a:xfrm>
          <a:prstGeom prst="line">
            <a:avLst/>
          </a:prstGeom>
          <a:noFill/>
          <a:ln w="28575">
            <a:solidFill>
              <a:srgbClr val="33CC33"/>
            </a:solidFill>
            <a:round/>
            <a:headEnd/>
            <a:tailEnd type="triangle" w="med" len="med"/>
          </a:ln>
        </p:spPr>
        <p:txBody>
          <a:bodyPr/>
          <a:lstStyle/>
          <a:p>
            <a:endParaRPr lang="en-US"/>
          </a:p>
        </p:txBody>
      </p:sp>
      <p:sp>
        <p:nvSpPr>
          <p:cNvPr id="7236" name="Line 70"/>
          <p:cNvSpPr>
            <a:spLocks noChangeShapeType="1"/>
          </p:cNvSpPr>
          <p:nvPr/>
        </p:nvSpPr>
        <p:spPr bwMode="auto">
          <a:xfrm>
            <a:off x="3632689" y="4724400"/>
            <a:ext cx="304800" cy="0"/>
          </a:xfrm>
          <a:prstGeom prst="line">
            <a:avLst/>
          </a:prstGeom>
          <a:noFill/>
          <a:ln w="19050">
            <a:solidFill>
              <a:srgbClr val="33CC33"/>
            </a:solidFill>
            <a:round/>
            <a:headEnd/>
            <a:tailEnd type="triangle" w="med" len="med"/>
          </a:ln>
        </p:spPr>
        <p:txBody>
          <a:bodyPr/>
          <a:lstStyle/>
          <a:p>
            <a:endParaRPr lang="en-US"/>
          </a:p>
        </p:txBody>
      </p:sp>
      <p:sp>
        <p:nvSpPr>
          <p:cNvPr id="7239" name="Line 73"/>
          <p:cNvSpPr>
            <a:spLocks noChangeShapeType="1"/>
          </p:cNvSpPr>
          <p:nvPr/>
        </p:nvSpPr>
        <p:spPr bwMode="auto">
          <a:xfrm>
            <a:off x="3708889" y="5334000"/>
            <a:ext cx="228600" cy="0"/>
          </a:xfrm>
          <a:prstGeom prst="line">
            <a:avLst/>
          </a:prstGeom>
          <a:noFill/>
          <a:ln w="28575">
            <a:solidFill>
              <a:srgbClr val="0033CC"/>
            </a:solidFill>
            <a:round/>
            <a:headEnd/>
            <a:tailEnd type="triangle" w="med" len="med"/>
          </a:ln>
        </p:spPr>
        <p:txBody>
          <a:bodyPr/>
          <a:lstStyle/>
          <a:p>
            <a:endParaRPr lang="en-US"/>
          </a:p>
        </p:txBody>
      </p:sp>
      <p:sp>
        <p:nvSpPr>
          <p:cNvPr id="7240" name="Line 74"/>
          <p:cNvSpPr>
            <a:spLocks noChangeShapeType="1"/>
          </p:cNvSpPr>
          <p:nvPr/>
        </p:nvSpPr>
        <p:spPr bwMode="auto">
          <a:xfrm>
            <a:off x="3708889" y="5334000"/>
            <a:ext cx="0" cy="1143000"/>
          </a:xfrm>
          <a:prstGeom prst="line">
            <a:avLst/>
          </a:prstGeom>
          <a:noFill/>
          <a:ln w="28575">
            <a:solidFill>
              <a:srgbClr val="0033CC"/>
            </a:solidFill>
            <a:round/>
            <a:headEnd/>
            <a:tailEnd/>
          </a:ln>
        </p:spPr>
        <p:txBody>
          <a:bodyPr/>
          <a:lstStyle/>
          <a:p>
            <a:endParaRPr lang="en-US"/>
          </a:p>
        </p:txBody>
      </p:sp>
      <p:sp>
        <p:nvSpPr>
          <p:cNvPr id="7241" name="Line 75"/>
          <p:cNvSpPr>
            <a:spLocks noChangeShapeType="1"/>
          </p:cNvSpPr>
          <p:nvPr/>
        </p:nvSpPr>
        <p:spPr bwMode="auto">
          <a:xfrm>
            <a:off x="3632689" y="5715000"/>
            <a:ext cx="0" cy="457200"/>
          </a:xfrm>
          <a:prstGeom prst="line">
            <a:avLst/>
          </a:prstGeom>
          <a:noFill/>
          <a:ln w="19050">
            <a:solidFill>
              <a:srgbClr val="33CC33"/>
            </a:solidFill>
            <a:round/>
            <a:headEnd/>
            <a:tailEnd/>
          </a:ln>
        </p:spPr>
        <p:txBody>
          <a:bodyPr/>
          <a:lstStyle/>
          <a:p>
            <a:endParaRPr lang="en-US"/>
          </a:p>
        </p:txBody>
      </p:sp>
      <p:sp>
        <p:nvSpPr>
          <p:cNvPr id="7242" name="Line 76"/>
          <p:cNvSpPr>
            <a:spLocks noChangeShapeType="1"/>
          </p:cNvSpPr>
          <p:nvPr/>
        </p:nvSpPr>
        <p:spPr bwMode="auto">
          <a:xfrm>
            <a:off x="3632689" y="6172200"/>
            <a:ext cx="3733800" cy="0"/>
          </a:xfrm>
          <a:prstGeom prst="line">
            <a:avLst/>
          </a:prstGeom>
          <a:noFill/>
          <a:ln w="19050">
            <a:solidFill>
              <a:srgbClr val="33CC33"/>
            </a:solidFill>
            <a:round/>
            <a:headEnd/>
            <a:tailEnd type="triangle" w="med" len="med"/>
          </a:ln>
        </p:spPr>
        <p:txBody>
          <a:bodyPr/>
          <a:lstStyle/>
          <a:p>
            <a:endParaRPr lang="en-US"/>
          </a:p>
        </p:txBody>
      </p:sp>
      <p:sp>
        <p:nvSpPr>
          <p:cNvPr id="7243" name="Line 77"/>
          <p:cNvSpPr>
            <a:spLocks noChangeShapeType="1"/>
          </p:cNvSpPr>
          <p:nvPr/>
        </p:nvSpPr>
        <p:spPr bwMode="auto">
          <a:xfrm>
            <a:off x="5842489" y="4114800"/>
            <a:ext cx="228600" cy="0"/>
          </a:xfrm>
          <a:prstGeom prst="line">
            <a:avLst/>
          </a:prstGeom>
          <a:noFill/>
          <a:ln w="28575">
            <a:solidFill>
              <a:srgbClr val="0033CC"/>
            </a:solidFill>
            <a:round/>
            <a:headEnd/>
            <a:tailEnd type="triangle" w="med" len="med"/>
          </a:ln>
        </p:spPr>
        <p:txBody>
          <a:bodyPr/>
          <a:lstStyle/>
          <a:p>
            <a:endParaRPr lang="en-US"/>
          </a:p>
        </p:txBody>
      </p:sp>
      <p:sp>
        <p:nvSpPr>
          <p:cNvPr id="7244" name="Line 78"/>
          <p:cNvSpPr>
            <a:spLocks noChangeShapeType="1"/>
          </p:cNvSpPr>
          <p:nvPr/>
        </p:nvSpPr>
        <p:spPr bwMode="auto">
          <a:xfrm>
            <a:off x="5842489" y="4876800"/>
            <a:ext cx="228600" cy="0"/>
          </a:xfrm>
          <a:prstGeom prst="line">
            <a:avLst/>
          </a:prstGeom>
          <a:noFill/>
          <a:ln w="28575">
            <a:solidFill>
              <a:srgbClr val="0033CC"/>
            </a:solidFill>
            <a:round/>
            <a:headEnd/>
            <a:tailEnd type="triangle" w="med" len="med"/>
          </a:ln>
        </p:spPr>
        <p:txBody>
          <a:bodyPr/>
          <a:lstStyle/>
          <a:p>
            <a:endParaRPr lang="en-US"/>
          </a:p>
        </p:txBody>
      </p:sp>
      <p:sp>
        <p:nvSpPr>
          <p:cNvPr id="7245" name="Line 79"/>
          <p:cNvSpPr>
            <a:spLocks noChangeShapeType="1"/>
          </p:cNvSpPr>
          <p:nvPr/>
        </p:nvSpPr>
        <p:spPr bwMode="auto">
          <a:xfrm>
            <a:off x="1118089" y="6324600"/>
            <a:ext cx="5334000" cy="0"/>
          </a:xfrm>
          <a:prstGeom prst="line">
            <a:avLst/>
          </a:prstGeom>
          <a:noFill/>
          <a:ln w="28575">
            <a:solidFill>
              <a:srgbClr val="0033CC"/>
            </a:solidFill>
            <a:round/>
            <a:headEnd/>
            <a:tailEnd/>
          </a:ln>
        </p:spPr>
        <p:txBody>
          <a:bodyPr/>
          <a:lstStyle/>
          <a:p>
            <a:endParaRPr lang="en-US"/>
          </a:p>
        </p:txBody>
      </p:sp>
      <p:sp>
        <p:nvSpPr>
          <p:cNvPr id="7246" name="Line 80"/>
          <p:cNvSpPr>
            <a:spLocks noChangeShapeType="1"/>
          </p:cNvSpPr>
          <p:nvPr/>
        </p:nvSpPr>
        <p:spPr bwMode="auto">
          <a:xfrm>
            <a:off x="6452089" y="4876800"/>
            <a:ext cx="0" cy="1447800"/>
          </a:xfrm>
          <a:prstGeom prst="line">
            <a:avLst/>
          </a:prstGeom>
          <a:noFill/>
          <a:ln w="28575">
            <a:solidFill>
              <a:srgbClr val="0033CC"/>
            </a:solidFill>
            <a:round/>
            <a:headEnd/>
            <a:tailEnd/>
          </a:ln>
        </p:spPr>
        <p:txBody>
          <a:bodyPr/>
          <a:lstStyle/>
          <a:p>
            <a:endParaRPr lang="en-US"/>
          </a:p>
        </p:txBody>
      </p:sp>
      <p:sp>
        <p:nvSpPr>
          <p:cNvPr id="7247" name="Line 81"/>
          <p:cNvSpPr>
            <a:spLocks noChangeShapeType="1"/>
          </p:cNvSpPr>
          <p:nvPr/>
        </p:nvSpPr>
        <p:spPr bwMode="auto">
          <a:xfrm>
            <a:off x="6604489" y="5105400"/>
            <a:ext cx="228600" cy="0"/>
          </a:xfrm>
          <a:prstGeom prst="line">
            <a:avLst/>
          </a:prstGeom>
          <a:noFill/>
          <a:ln w="28575">
            <a:solidFill>
              <a:schemeClr val="tx1"/>
            </a:solidFill>
            <a:round/>
            <a:headEnd/>
            <a:tailEnd type="triangle" w="med" len="med"/>
          </a:ln>
        </p:spPr>
        <p:txBody>
          <a:bodyPr/>
          <a:lstStyle/>
          <a:p>
            <a:endParaRPr lang="en-US"/>
          </a:p>
        </p:txBody>
      </p:sp>
      <p:sp>
        <p:nvSpPr>
          <p:cNvPr id="7248" name="Line 82"/>
          <p:cNvSpPr>
            <a:spLocks noChangeShapeType="1"/>
          </p:cNvSpPr>
          <p:nvPr/>
        </p:nvSpPr>
        <p:spPr bwMode="auto">
          <a:xfrm>
            <a:off x="5156689" y="5410200"/>
            <a:ext cx="1676400" cy="0"/>
          </a:xfrm>
          <a:prstGeom prst="line">
            <a:avLst/>
          </a:prstGeom>
          <a:noFill/>
          <a:ln w="28575">
            <a:solidFill>
              <a:schemeClr val="tx1"/>
            </a:solidFill>
            <a:round/>
            <a:headEnd/>
            <a:tailEnd type="triangle" w="med" len="med"/>
          </a:ln>
        </p:spPr>
        <p:txBody>
          <a:bodyPr/>
          <a:lstStyle/>
          <a:p>
            <a:endParaRPr lang="en-US"/>
          </a:p>
        </p:txBody>
      </p:sp>
      <p:sp>
        <p:nvSpPr>
          <p:cNvPr id="7249" name="Line 83"/>
          <p:cNvSpPr>
            <a:spLocks noChangeShapeType="1"/>
          </p:cNvSpPr>
          <p:nvPr/>
        </p:nvSpPr>
        <p:spPr bwMode="auto">
          <a:xfrm flipV="1">
            <a:off x="5156689" y="5410200"/>
            <a:ext cx="0" cy="304800"/>
          </a:xfrm>
          <a:prstGeom prst="line">
            <a:avLst/>
          </a:prstGeom>
          <a:noFill/>
          <a:ln w="28575">
            <a:solidFill>
              <a:schemeClr val="tx1"/>
            </a:solidFill>
            <a:round/>
            <a:headEnd/>
            <a:tailEnd/>
          </a:ln>
        </p:spPr>
        <p:txBody>
          <a:bodyPr/>
          <a:lstStyle/>
          <a:p>
            <a:endParaRPr lang="en-US"/>
          </a:p>
        </p:txBody>
      </p:sp>
      <p:sp>
        <p:nvSpPr>
          <p:cNvPr id="7250" name="Line 84"/>
          <p:cNvSpPr>
            <a:spLocks noChangeShapeType="1"/>
          </p:cNvSpPr>
          <p:nvPr/>
        </p:nvSpPr>
        <p:spPr bwMode="auto">
          <a:xfrm>
            <a:off x="7137889" y="5029200"/>
            <a:ext cx="0" cy="304800"/>
          </a:xfrm>
          <a:prstGeom prst="line">
            <a:avLst/>
          </a:prstGeom>
          <a:noFill/>
          <a:ln w="28575">
            <a:solidFill>
              <a:schemeClr val="tx1"/>
            </a:solidFill>
            <a:round/>
            <a:headEnd/>
            <a:tailEnd/>
          </a:ln>
        </p:spPr>
        <p:txBody>
          <a:bodyPr/>
          <a:lstStyle/>
          <a:p>
            <a:endParaRPr lang="en-US"/>
          </a:p>
        </p:txBody>
      </p:sp>
      <p:sp>
        <p:nvSpPr>
          <p:cNvPr id="7251" name="Line 85"/>
          <p:cNvSpPr>
            <a:spLocks noChangeShapeType="1"/>
          </p:cNvSpPr>
          <p:nvPr/>
        </p:nvSpPr>
        <p:spPr bwMode="auto">
          <a:xfrm>
            <a:off x="7061689" y="5334000"/>
            <a:ext cx="76200" cy="0"/>
          </a:xfrm>
          <a:prstGeom prst="line">
            <a:avLst/>
          </a:prstGeom>
          <a:noFill/>
          <a:ln w="28575">
            <a:solidFill>
              <a:schemeClr val="tx1"/>
            </a:solidFill>
            <a:round/>
            <a:headEnd/>
            <a:tailEnd/>
          </a:ln>
        </p:spPr>
        <p:txBody>
          <a:bodyPr/>
          <a:lstStyle/>
          <a:p>
            <a:endParaRPr lang="en-US"/>
          </a:p>
        </p:txBody>
      </p:sp>
      <p:sp>
        <p:nvSpPr>
          <p:cNvPr id="7252" name="Line 86"/>
          <p:cNvSpPr>
            <a:spLocks noChangeShapeType="1"/>
          </p:cNvSpPr>
          <p:nvPr/>
        </p:nvSpPr>
        <p:spPr bwMode="auto">
          <a:xfrm>
            <a:off x="7671289" y="4953000"/>
            <a:ext cx="0" cy="685800"/>
          </a:xfrm>
          <a:prstGeom prst="line">
            <a:avLst/>
          </a:prstGeom>
          <a:noFill/>
          <a:ln w="19050">
            <a:solidFill>
              <a:srgbClr val="FF0000"/>
            </a:solidFill>
            <a:round/>
            <a:headEnd type="triangle" w="med" len="med"/>
            <a:tailEnd/>
          </a:ln>
        </p:spPr>
        <p:txBody>
          <a:bodyPr/>
          <a:lstStyle/>
          <a:p>
            <a:endParaRPr lang="en-US"/>
          </a:p>
        </p:txBody>
      </p:sp>
      <p:sp>
        <p:nvSpPr>
          <p:cNvPr id="7253" name="Rectangle 87"/>
          <p:cNvSpPr>
            <a:spLocks noChangeArrowheads="1"/>
          </p:cNvSpPr>
          <p:nvPr/>
        </p:nvSpPr>
        <p:spPr bwMode="auto">
          <a:xfrm>
            <a:off x="7366489" y="5715000"/>
            <a:ext cx="533400" cy="457200"/>
          </a:xfrm>
          <a:prstGeom prst="rect">
            <a:avLst/>
          </a:prstGeom>
          <a:noFill/>
          <a:ln w="12700">
            <a:noFill/>
            <a:miter lim="800000"/>
            <a:headEnd/>
            <a:tailEnd/>
          </a:ln>
        </p:spPr>
        <p:txBody>
          <a:bodyPr wrap="none" lIns="19050" tIns="26988" rIns="19050" bIns="26988"/>
          <a:lstStyle/>
          <a:p>
            <a:pPr algn="ctr"/>
            <a:r>
              <a:rPr lang="en-US" sz="1200" b="1" dirty="0">
                <a:solidFill>
                  <a:srgbClr val="FF0000"/>
                </a:solidFill>
              </a:rPr>
              <a:t>ALU</a:t>
            </a:r>
          </a:p>
          <a:p>
            <a:pPr algn="ctr"/>
            <a:r>
              <a:rPr lang="en-US" sz="1200" b="1" dirty="0">
                <a:solidFill>
                  <a:srgbClr val="FF0000"/>
                </a:solidFill>
              </a:rPr>
              <a:t>control</a:t>
            </a:r>
          </a:p>
        </p:txBody>
      </p:sp>
      <p:sp>
        <p:nvSpPr>
          <p:cNvPr id="7254" name="Oval 88"/>
          <p:cNvSpPr>
            <a:spLocks noChangeArrowheads="1"/>
          </p:cNvSpPr>
          <p:nvPr/>
        </p:nvSpPr>
        <p:spPr bwMode="auto">
          <a:xfrm>
            <a:off x="7366489" y="5638800"/>
            <a:ext cx="533400" cy="685800"/>
          </a:xfrm>
          <a:prstGeom prst="ellipse">
            <a:avLst/>
          </a:prstGeom>
          <a:solidFill>
            <a:schemeClr val="accent6">
              <a:alpha val="22000"/>
            </a:schemeClr>
          </a:solidFill>
          <a:ln w="12700">
            <a:solidFill>
              <a:schemeClr val="accent6"/>
            </a:solidFill>
            <a:round/>
            <a:headEnd/>
            <a:tailEnd/>
          </a:ln>
        </p:spPr>
        <p:txBody>
          <a:bodyPr wrap="none" anchor="ctr"/>
          <a:lstStyle/>
          <a:p>
            <a:endParaRPr lang="en-US"/>
          </a:p>
        </p:txBody>
      </p:sp>
      <p:sp>
        <p:nvSpPr>
          <p:cNvPr id="7255" name="Line 89"/>
          <p:cNvSpPr>
            <a:spLocks noChangeShapeType="1"/>
          </p:cNvSpPr>
          <p:nvPr/>
        </p:nvSpPr>
        <p:spPr bwMode="auto">
          <a:xfrm>
            <a:off x="7899889" y="4495800"/>
            <a:ext cx="304800" cy="0"/>
          </a:xfrm>
          <a:prstGeom prst="line">
            <a:avLst/>
          </a:prstGeom>
          <a:noFill/>
          <a:ln w="28575">
            <a:solidFill>
              <a:srgbClr val="0033CC"/>
            </a:solidFill>
            <a:round/>
            <a:headEnd/>
            <a:tailEnd type="triangle" w="med" len="med"/>
          </a:ln>
        </p:spPr>
        <p:txBody>
          <a:bodyPr/>
          <a:lstStyle/>
          <a:p>
            <a:endParaRPr lang="en-US"/>
          </a:p>
        </p:txBody>
      </p:sp>
      <p:sp>
        <p:nvSpPr>
          <p:cNvPr id="7256" name="Line 90"/>
          <p:cNvSpPr>
            <a:spLocks noChangeShapeType="1"/>
          </p:cNvSpPr>
          <p:nvPr/>
        </p:nvSpPr>
        <p:spPr bwMode="auto">
          <a:xfrm>
            <a:off x="7976089" y="3352800"/>
            <a:ext cx="0" cy="1143000"/>
          </a:xfrm>
          <a:prstGeom prst="line">
            <a:avLst/>
          </a:prstGeom>
          <a:noFill/>
          <a:ln w="28575">
            <a:solidFill>
              <a:schemeClr val="tx1"/>
            </a:solidFill>
            <a:round/>
            <a:headEnd/>
            <a:tailEnd/>
          </a:ln>
        </p:spPr>
        <p:txBody>
          <a:bodyPr/>
          <a:lstStyle/>
          <a:p>
            <a:endParaRPr lang="en-US"/>
          </a:p>
        </p:txBody>
      </p:sp>
      <p:sp>
        <p:nvSpPr>
          <p:cNvPr id="7257" name="Line 91"/>
          <p:cNvSpPr>
            <a:spLocks noChangeShapeType="1"/>
          </p:cNvSpPr>
          <p:nvPr/>
        </p:nvSpPr>
        <p:spPr bwMode="auto">
          <a:xfrm>
            <a:off x="737089" y="3276600"/>
            <a:ext cx="5816111" cy="0"/>
          </a:xfrm>
          <a:prstGeom prst="line">
            <a:avLst/>
          </a:prstGeom>
          <a:noFill/>
          <a:ln w="28575">
            <a:solidFill>
              <a:schemeClr val="tx1"/>
            </a:solidFill>
            <a:round/>
            <a:headEnd/>
            <a:tailEnd/>
          </a:ln>
        </p:spPr>
        <p:txBody>
          <a:bodyPr/>
          <a:lstStyle/>
          <a:p>
            <a:endParaRPr lang="en-US"/>
          </a:p>
        </p:txBody>
      </p:sp>
      <p:sp>
        <p:nvSpPr>
          <p:cNvPr id="7258" name="Line 92"/>
          <p:cNvSpPr>
            <a:spLocks noChangeShapeType="1"/>
          </p:cNvSpPr>
          <p:nvPr/>
        </p:nvSpPr>
        <p:spPr bwMode="auto">
          <a:xfrm>
            <a:off x="6528289" y="3810000"/>
            <a:ext cx="381000" cy="0"/>
          </a:xfrm>
          <a:prstGeom prst="line">
            <a:avLst/>
          </a:prstGeom>
          <a:noFill/>
          <a:ln w="28575">
            <a:solidFill>
              <a:schemeClr val="tx1"/>
            </a:solidFill>
            <a:round/>
            <a:headEnd/>
            <a:tailEnd type="triangle" w="med" len="med"/>
          </a:ln>
        </p:spPr>
        <p:txBody>
          <a:bodyPr/>
          <a:lstStyle/>
          <a:p>
            <a:endParaRPr lang="en-US"/>
          </a:p>
        </p:txBody>
      </p:sp>
      <p:sp>
        <p:nvSpPr>
          <p:cNvPr id="7259" name="Line 93"/>
          <p:cNvSpPr>
            <a:spLocks noChangeShapeType="1"/>
          </p:cNvSpPr>
          <p:nvPr/>
        </p:nvSpPr>
        <p:spPr bwMode="auto">
          <a:xfrm>
            <a:off x="6553200" y="3276600"/>
            <a:ext cx="0" cy="533400"/>
          </a:xfrm>
          <a:prstGeom prst="line">
            <a:avLst/>
          </a:prstGeom>
          <a:noFill/>
          <a:ln w="28575">
            <a:solidFill>
              <a:schemeClr val="tx1"/>
            </a:solidFill>
            <a:round/>
            <a:headEnd/>
            <a:tailEnd/>
          </a:ln>
        </p:spPr>
        <p:txBody>
          <a:bodyPr/>
          <a:lstStyle/>
          <a:p>
            <a:endParaRPr lang="en-US"/>
          </a:p>
        </p:txBody>
      </p:sp>
      <p:sp>
        <p:nvSpPr>
          <p:cNvPr id="7260" name="Oval 94"/>
          <p:cNvSpPr>
            <a:spLocks noChangeArrowheads="1"/>
          </p:cNvSpPr>
          <p:nvPr/>
        </p:nvSpPr>
        <p:spPr bwMode="auto">
          <a:xfrm>
            <a:off x="7290289" y="2819400"/>
            <a:ext cx="457200" cy="533400"/>
          </a:xfrm>
          <a:prstGeom prst="ellipse">
            <a:avLst/>
          </a:prstGeom>
          <a:solidFill>
            <a:srgbClr val="00B050">
              <a:alpha val="37000"/>
            </a:srgbClr>
          </a:solidFill>
          <a:ln w="12700">
            <a:solidFill>
              <a:srgbClr val="00B050"/>
            </a:solidFill>
            <a:round/>
            <a:headEnd/>
            <a:tailEnd/>
          </a:ln>
        </p:spPr>
        <p:txBody>
          <a:bodyPr wrap="none" anchor="ctr"/>
          <a:lstStyle/>
          <a:p>
            <a:endParaRPr lang="en-US"/>
          </a:p>
        </p:txBody>
      </p:sp>
      <p:sp>
        <p:nvSpPr>
          <p:cNvPr id="7261" name="Rectangle 95"/>
          <p:cNvSpPr>
            <a:spLocks noChangeArrowheads="1"/>
          </p:cNvSpPr>
          <p:nvPr/>
        </p:nvSpPr>
        <p:spPr bwMode="auto">
          <a:xfrm>
            <a:off x="7290289" y="2895600"/>
            <a:ext cx="457200" cy="457200"/>
          </a:xfrm>
          <a:prstGeom prst="rect">
            <a:avLst/>
          </a:prstGeom>
          <a:noFill/>
          <a:ln w="12700">
            <a:noFill/>
            <a:miter lim="800000"/>
            <a:headEnd/>
            <a:tailEnd/>
          </a:ln>
        </p:spPr>
        <p:txBody>
          <a:bodyPr wrap="none" lIns="19050" tIns="26988" rIns="19050" bIns="26988"/>
          <a:lstStyle/>
          <a:p>
            <a:pPr algn="ctr"/>
            <a:r>
              <a:rPr lang="en-US" sz="1100" b="1" dirty="0">
                <a:solidFill>
                  <a:srgbClr val="000000"/>
                </a:solidFill>
              </a:rPr>
              <a:t>Shift</a:t>
            </a:r>
          </a:p>
          <a:p>
            <a:pPr algn="ctr"/>
            <a:r>
              <a:rPr lang="en-US" sz="1100" b="1" dirty="0">
                <a:solidFill>
                  <a:srgbClr val="000000"/>
                </a:solidFill>
              </a:rPr>
              <a:t>left 2</a:t>
            </a:r>
          </a:p>
        </p:txBody>
      </p:sp>
      <p:sp>
        <p:nvSpPr>
          <p:cNvPr id="7262" name="Line 96"/>
          <p:cNvSpPr>
            <a:spLocks noChangeShapeType="1"/>
          </p:cNvSpPr>
          <p:nvPr/>
        </p:nvSpPr>
        <p:spPr bwMode="auto">
          <a:xfrm>
            <a:off x="3632689" y="3124200"/>
            <a:ext cx="3657600" cy="0"/>
          </a:xfrm>
          <a:prstGeom prst="line">
            <a:avLst/>
          </a:prstGeom>
          <a:noFill/>
          <a:ln w="28575">
            <a:solidFill>
              <a:srgbClr val="33CC33"/>
            </a:solidFill>
            <a:round/>
            <a:headEnd/>
            <a:tailEnd type="triangle" w="med" len="med"/>
          </a:ln>
        </p:spPr>
        <p:txBody>
          <a:bodyPr/>
          <a:lstStyle/>
          <a:p>
            <a:endParaRPr lang="en-US"/>
          </a:p>
        </p:txBody>
      </p:sp>
      <p:sp>
        <p:nvSpPr>
          <p:cNvPr id="7263" name="Line 97"/>
          <p:cNvSpPr>
            <a:spLocks noChangeShapeType="1"/>
          </p:cNvSpPr>
          <p:nvPr/>
        </p:nvSpPr>
        <p:spPr bwMode="auto">
          <a:xfrm>
            <a:off x="7747489" y="3124200"/>
            <a:ext cx="762000" cy="0"/>
          </a:xfrm>
          <a:prstGeom prst="line">
            <a:avLst/>
          </a:prstGeom>
          <a:noFill/>
          <a:ln w="28575">
            <a:solidFill>
              <a:schemeClr val="tx1"/>
            </a:solidFill>
            <a:round/>
            <a:headEnd/>
            <a:tailEnd type="triangle" w="med" len="med"/>
          </a:ln>
        </p:spPr>
        <p:txBody>
          <a:bodyPr/>
          <a:lstStyle/>
          <a:p>
            <a:endParaRPr lang="en-US"/>
          </a:p>
        </p:txBody>
      </p:sp>
      <p:sp>
        <p:nvSpPr>
          <p:cNvPr id="7265" name="Line 99"/>
          <p:cNvSpPr>
            <a:spLocks noChangeShapeType="1"/>
          </p:cNvSpPr>
          <p:nvPr/>
        </p:nvSpPr>
        <p:spPr bwMode="auto">
          <a:xfrm>
            <a:off x="228600" y="914400"/>
            <a:ext cx="8686800" cy="0"/>
          </a:xfrm>
          <a:prstGeom prst="line">
            <a:avLst/>
          </a:prstGeom>
          <a:noFill/>
          <a:ln w="28575">
            <a:solidFill>
              <a:schemeClr val="tx1"/>
            </a:solidFill>
            <a:round/>
            <a:headEnd/>
            <a:tailEnd/>
          </a:ln>
        </p:spPr>
        <p:txBody>
          <a:bodyPr/>
          <a:lstStyle/>
          <a:p>
            <a:endParaRPr lang="en-US"/>
          </a:p>
        </p:txBody>
      </p:sp>
      <p:sp>
        <p:nvSpPr>
          <p:cNvPr id="7266" name="Line 100"/>
          <p:cNvSpPr>
            <a:spLocks noChangeShapeType="1"/>
          </p:cNvSpPr>
          <p:nvPr/>
        </p:nvSpPr>
        <p:spPr bwMode="auto">
          <a:xfrm>
            <a:off x="8738089" y="3352800"/>
            <a:ext cx="152400" cy="0"/>
          </a:xfrm>
          <a:prstGeom prst="line">
            <a:avLst/>
          </a:prstGeom>
          <a:noFill/>
          <a:ln w="28575">
            <a:solidFill>
              <a:schemeClr val="tx1"/>
            </a:solidFill>
            <a:round/>
            <a:headEnd/>
            <a:tailEnd/>
          </a:ln>
        </p:spPr>
        <p:txBody>
          <a:bodyPr/>
          <a:lstStyle/>
          <a:p>
            <a:endParaRPr lang="en-US"/>
          </a:p>
        </p:txBody>
      </p:sp>
      <p:sp>
        <p:nvSpPr>
          <p:cNvPr id="7267" name="Line 101"/>
          <p:cNvSpPr>
            <a:spLocks noChangeShapeType="1"/>
          </p:cNvSpPr>
          <p:nvPr/>
        </p:nvSpPr>
        <p:spPr bwMode="auto">
          <a:xfrm>
            <a:off x="8585689" y="3962400"/>
            <a:ext cx="0" cy="533400"/>
          </a:xfrm>
          <a:prstGeom prst="line">
            <a:avLst/>
          </a:prstGeom>
          <a:noFill/>
          <a:ln w="28575">
            <a:solidFill>
              <a:schemeClr val="tx1"/>
            </a:solidFill>
            <a:round/>
            <a:headEnd/>
            <a:tailEnd/>
          </a:ln>
        </p:spPr>
        <p:txBody>
          <a:bodyPr/>
          <a:lstStyle/>
          <a:p>
            <a:endParaRPr lang="en-US"/>
          </a:p>
        </p:txBody>
      </p:sp>
      <p:sp>
        <p:nvSpPr>
          <p:cNvPr id="7268" name="Line 102"/>
          <p:cNvSpPr>
            <a:spLocks noChangeShapeType="1"/>
          </p:cNvSpPr>
          <p:nvPr/>
        </p:nvSpPr>
        <p:spPr bwMode="auto">
          <a:xfrm>
            <a:off x="8204689" y="3657600"/>
            <a:ext cx="304800" cy="0"/>
          </a:xfrm>
          <a:prstGeom prst="line">
            <a:avLst/>
          </a:prstGeom>
          <a:noFill/>
          <a:ln w="28575">
            <a:solidFill>
              <a:schemeClr val="tx1"/>
            </a:solidFill>
            <a:round/>
            <a:headEnd/>
            <a:tailEnd type="triangle" w="med" len="med"/>
          </a:ln>
        </p:spPr>
        <p:txBody>
          <a:bodyPr/>
          <a:lstStyle/>
          <a:p>
            <a:endParaRPr lang="en-US"/>
          </a:p>
        </p:txBody>
      </p:sp>
      <p:sp>
        <p:nvSpPr>
          <p:cNvPr id="7269" name="Line 103"/>
          <p:cNvSpPr>
            <a:spLocks noChangeShapeType="1"/>
          </p:cNvSpPr>
          <p:nvPr/>
        </p:nvSpPr>
        <p:spPr bwMode="auto">
          <a:xfrm>
            <a:off x="8204689" y="3962400"/>
            <a:ext cx="381000" cy="0"/>
          </a:xfrm>
          <a:prstGeom prst="line">
            <a:avLst/>
          </a:prstGeom>
          <a:noFill/>
          <a:ln w="28575">
            <a:solidFill>
              <a:schemeClr val="tx1"/>
            </a:solidFill>
            <a:round/>
            <a:headEnd/>
            <a:tailEnd/>
          </a:ln>
        </p:spPr>
        <p:txBody>
          <a:bodyPr/>
          <a:lstStyle/>
          <a:p>
            <a:endParaRPr lang="en-US"/>
          </a:p>
        </p:txBody>
      </p:sp>
      <p:sp>
        <p:nvSpPr>
          <p:cNvPr id="7270" name="Line 104"/>
          <p:cNvSpPr>
            <a:spLocks noChangeShapeType="1"/>
          </p:cNvSpPr>
          <p:nvPr/>
        </p:nvSpPr>
        <p:spPr bwMode="auto">
          <a:xfrm>
            <a:off x="8204689" y="3657600"/>
            <a:ext cx="0" cy="304800"/>
          </a:xfrm>
          <a:prstGeom prst="line">
            <a:avLst/>
          </a:prstGeom>
          <a:noFill/>
          <a:ln w="28575">
            <a:solidFill>
              <a:schemeClr val="tx1"/>
            </a:solidFill>
            <a:round/>
            <a:headEnd/>
            <a:tailEnd/>
          </a:ln>
        </p:spPr>
        <p:txBody>
          <a:bodyPr/>
          <a:lstStyle/>
          <a:p>
            <a:endParaRPr lang="en-US"/>
          </a:p>
        </p:txBody>
      </p:sp>
      <p:sp>
        <p:nvSpPr>
          <p:cNvPr id="7271" name="Line 105"/>
          <p:cNvSpPr>
            <a:spLocks noChangeShapeType="1"/>
          </p:cNvSpPr>
          <p:nvPr/>
        </p:nvSpPr>
        <p:spPr bwMode="auto">
          <a:xfrm>
            <a:off x="7976089" y="3352800"/>
            <a:ext cx="533400" cy="0"/>
          </a:xfrm>
          <a:prstGeom prst="line">
            <a:avLst/>
          </a:prstGeom>
          <a:noFill/>
          <a:ln w="28575">
            <a:solidFill>
              <a:schemeClr val="tx1"/>
            </a:solidFill>
            <a:round/>
            <a:headEnd/>
            <a:tailEnd type="triangle" w="med" len="med"/>
          </a:ln>
        </p:spPr>
        <p:txBody>
          <a:bodyPr/>
          <a:lstStyle/>
          <a:p>
            <a:endParaRPr lang="en-US"/>
          </a:p>
        </p:txBody>
      </p:sp>
      <p:sp>
        <p:nvSpPr>
          <p:cNvPr id="7272" name="Line 106"/>
          <p:cNvSpPr>
            <a:spLocks noChangeShapeType="1"/>
          </p:cNvSpPr>
          <p:nvPr/>
        </p:nvSpPr>
        <p:spPr bwMode="auto">
          <a:xfrm>
            <a:off x="3632689" y="3124200"/>
            <a:ext cx="0" cy="1295400"/>
          </a:xfrm>
          <a:prstGeom prst="line">
            <a:avLst/>
          </a:prstGeom>
          <a:noFill/>
          <a:ln w="28575">
            <a:solidFill>
              <a:srgbClr val="33CC33"/>
            </a:solidFill>
            <a:round/>
            <a:headEnd/>
            <a:tailEnd/>
          </a:ln>
        </p:spPr>
        <p:txBody>
          <a:bodyPr/>
          <a:lstStyle/>
          <a:p>
            <a:endParaRPr lang="en-US"/>
          </a:p>
        </p:txBody>
      </p:sp>
      <p:sp>
        <p:nvSpPr>
          <p:cNvPr id="7275" name="Rectangle 109"/>
          <p:cNvSpPr>
            <a:spLocks noChangeArrowheads="1"/>
          </p:cNvSpPr>
          <p:nvPr/>
        </p:nvSpPr>
        <p:spPr bwMode="auto">
          <a:xfrm>
            <a:off x="5766289" y="14478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a:solidFill>
                  <a:srgbClr val="FF0000"/>
                </a:solidFill>
              </a:rPr>
              <a:t>ALUOp</a:t>
            </a:r>
          </a:p>
        </p:txBody>
      </p:sp>
      <p:sp>
        <p:nvSpPr>
          <p:cNvPr id="7276" name="Oval 110"/>
          <p:cNvSpPr>
            <a:spLocks noChangeArrowheads="1"/>
          </p:cNvSpPr>
          <p:nvPr/>
        </p:nvSpPr>
        <p:spPr bwMode="auto">
          <a:xfrm>
            <a:off x="3861289" y="1143000"/>
            <a:ext cx="762000" cy="1219200"/>
          </a:xfrm>
          <a:prstGeom prst="ellipse">
            <a:avLst/>
          </a:prstGeom>
          <a:solidFill>
            <a:schemeClr val="accent6">
              <a:alpha val="20000"/>
            </a:schemeClr>
          </a:solidFill>
          <a:ln w="12700">
            <a:solidFill>
              <a:schemeClr val="accent6"/>
            </a:solidFill>
            <a:round/>
            <a:headEnd/>
            <a:tailEnd/>
          </a:ln>
        </p:spPr>
        <p:txBody>
          <a:bodyPr wrap="none" anchor="ctr"/>
          <a:lstStyle/>
          <a:p>
            <a:endParaRPr lang="en-US"/>
          </a:p>
        </p:txBody>
      </p:sp>
      <p:sp>
        <p:nvSpPr>
          <p:cNvPr id="7277" name="Rectangle 111"/>
          <p:cNvSpPr>
            <a:spLocks noChangeArrowheads="1"/>
          </p:cNvSpPr>
          <p:nvPr/>
        </p:nvSpPr>
        <p:spPr bwMode="auto">
          <a:xfrm>
            <a:off x="3962400" y="1600200"/>
            <a:ext cx="533400" cy="457200"/>
          </a:xfrm>
          <a:prstGeom prst="rect">
            <a:avLst/>
          </a:prstGeom>
          <a:noFill/>
          <a:ln w="12700">
            <a:noFill/>
            <a:miter lim="800000"/>
            <a:headEnd/>
            <a:tailEnd/>
          </a:ln>
        </p:spPr>
        <p:txBody>
          <a:bodyPr wrap="none" lIns="19050" tIns="26988" rIns="19050" bIns="26988"/>
          <a:lstStyle/>
          <a:p>
            <a:pPr algn="ctr"/>
            <a:r>
              <a:rPr lang="en-US" sz="1200" b="1" dirty="0">
                <a:solidFill>
                  <a:srgbClr val="FF0000"/>
                </a:solidFill>
              </a:rPr>
              <a:t>Control</a:t>
            </a:r>
          </a:p>
        </p:txBody>
      </p:sp>
      <p:sp>
        <p:nvSpPr>
          <p:cNvPr id="7278" name="Line 112"/>
          <p:cNvSpPr>
            <a:spLocks noChangeShapeType="1"/>
          </p:cNvSpPr>
          <p:nvPr/>
        </p:nvSpPr>
        <p:spPr bwMode="auto">
          <a:xfrm>
            <a:off x="4470889" y="2286000"/>
            <a:ext cx="457200" cy="0"/>
          </a:xfrm>
          <a:prstGeom prst="line">
            <a:avLst/>
          </a:prstGeom>
          <a:noFill/>
          <a:ln w="12700">
            <a:solidFill>
              <a:srgbClr val="FF0000"/>
            </a:solidFill>
            <a:round/>
            <a:headEnd/>
            <a:tailEnd/>
          </a:ln>
        </p:spPr>
        <p:txBody>
          <a:bodyPr/>
          <a:lstStyle/>
          <a:p>
            <a:endParaRPr lang="en-US"/>
          </a:p>
        </p:txBody>
      </p:sp>
      <p:sp>
        <p:nvSpPr>
          <p:cNvPr id="7279" name="Line 113"/>
          <p:cNvSpPr>
            <a:spLocks noChangeShapeType="1"/>
          </p:cNvSpPr>
          <p:nvPr/>
        </p:nvSpPr>
        <p:spPr bwMode="auto">
          <a:xfrm>
            <a:off x="1499089" y="1447800"/>
            <a:ext cx="2438400" cy="0"/>
          </a:xfrm>
          <a:prstGeom prst="line">
            <a:avLst/>
          </a:prstGeom>
          <a:noFill/>
          <a:ln w="19050">
            <a:solidFill>
              <a:srgbClr val="FF0000"/>
            </a:solidFill>
            <a:round/>
            <a:headEnd/>
            <a:tailEnd/>
          </a:ln>
        </p:spPr>
        <p:txBody>
          <a:bodyPr/>
          <a:lstStyle/>
          <a:p>
            <a:endParaRPr lang="en-US"/>
          </a:p>
        </p:txBody>
      </p:sp>
      <p:sp>
        <p:nvSpPr>
          <p:cNvPr id="7281" name="Line 115"/>
          <p:cNvSpPr>
            <a:spLocks noChangeShapeType="1"/>
          </p:cNvSpPr>
          <p:nvPr/>
        </p:nvSpPr>
        <p:spPr bwMode="auto">
          <a:xfrm>
            <a:off x="584689" y="1371600"/>
            <a:ext cx="0" cy="2057400"/>
          </a:xfrm>
          <a:prstGeom prst="line">
            <a:avLst/>
          </a:prstGeom>
          <a:noFill/>
          <a:ln w="12700">
            <a:solidFill>
              <a:srgbClr val="FF0000"/>
            </a:solidFill>
            <a:round/>
            <a:headEnd/>
            <a:tailEnd type="triangle" w="med" len="med"/>
          </a:ln>
        </p:spPr>
        <p:txBody>
          <a:bodyPr/>
          <a:lstStyle/>
          <a:p>
            <a:endParaRPr lang="en-US"/>
          </a:p>
        </p:txBody>
      </p:sp>
      <p:sp>
        <p:nvSpPr>
          <p:cNvPr id="7282" name="Line 116"/>
          <p:cNvSpPr>
            <a:spLocks noChangeShapeType="1"/>
          </p:cNvSpPr>
          <p:nvPr/>
        </p:nvSpPr>
        <p:spPr bwMode="auto">
          <a:xfrm>
            <a:off x="1041889" y="1676400"/>
            <a:ext cx="0" cy="2133600"/>
          </a:xfrm>
          <a:prstGeom prst="line">
            <a:avLst/>
          </a:prstGeom>
          <a:noFill/>
          <a:ln w="12700">
            <a:solidFill>
              <a:srgbClr val="FF0000"/>
            </a:solidFill>
            <a:round/>
            <a:headEnd/>
            <a:tailEnd type="triangle" w="med" len="med"/>
          </a:ln>
        </p:spPr>
        <p:txBody>
          <a:bodyPr/>
          <a:lstStyle/>
          <a:p>
            <a:endParaRPr lang="en-US"/>
          </a:p>
        </p:txBody>
      </p:sp>
      <p:sp>
        <p:nvSpPr>
          <p:cNvPr id="7283" name="Line 117"/>
          <p:cNvSpPr>
            <a:spLocks noChangeShapeType="1"/>
          </p:cNvSpPr>
          <p:nvPr/>
        </p:nvSpPr>
        <p:spPr bwMode="auto">
          <a:xfrm>
            <a:off x="1651489" y="1828800"/>
            <a:ext cx="0" cy="1828800"/>
          </a:xfrm>
          <a:prstGeom prst="line">
            <a:avLst/>
          </a:prstGeom>
          <a:noFill/>
          <a:ln w="12700">
            <a:solidFill>
              <a:srgbClr val="FF0000"/>
            </a:solidFill>
            <a:round/>
            <a:headEnd/>
            <a:tailEnd type="triangle" w="med" len="med"/>
          </a:ln>
        </p:spPr>
        <p:txBody>
          <a:bodyPr/>
          <a:lstStyle/>
          <a:p>
            <a:endParaRPr lang="en-US"/>
          </a:p>
        </p:txBody>
      </p:sp>
      <p:sp>
        <p:nvSpPr>
          <p:cNvPr id="7284" name="Line 118"/>
          <p:cNvSpPr>
            <a:spLocks noChangeShapeType="1"/>
          </p:cNvSpPr>
          <p:nvPr/>
        </p:nvSpPr>
        <p:spPr bwMode="auto">
          <a:xfrm>
            <a:off x="2489689" y="1981200"/>
            <a:ext cx="0" cy="1676400"/>
          </a:xfrm>
          <a:prstGeom prst="line">
            <a:avLst/>
          </a:prstGeom>
          <a:noFill/>
          <a:ln w="12700">
            <a:solidFill>
              <a:srgbClr val="FF0000"/>
            </a:solidFill>
            <a:round/>
            <a:headEnd/>
            <a:tailEnd type="triangle" w="med" len="med"/>
          </a:ln>
        </p:spPr>
        <p:txBody>
          <a:bodyPr/>
          <a:lstStyle/>
          <a:p>
            <a:endParaRPr lang="en-US"/>
          </a:p>
        </p:txBody>
      </p:sp>
      <p:sp>
        <p:nvSpPr>
          <p:cNvPr id="7285" name="Line 119"/>
          <p:cNvSpPr>
            <a:spLocks noChangeShapeType="1"/>
          </p:cNvSpPr>
          <p:nvPr/>
        </p:nvSpPr>
        <p:spPr bwMode="auto">
          <a:xfrm>
            <a:off x="3327889" y="2286000"/>
            <a:ext cx="0" cy="1371600"/>
          </a:xfrm>
          <a:prstGeom prst="line">
            <a:avLst/>
          </a:prstGeom>
          <a:noFill/>
          <a:ln w="12700">
            <a:solidFill>
              <a:srgbClr val="FF0000"/>
            </a:solidFill>
            <a:round/>
            <a:headEnd/>
            <a:tailEnd type="triangle" w="med" len="med"/>
          </a:ln>
        </p:spPr>
        <p:txBody>
          <a:bodyPr/>
          <a:lstStyle/>
          <a:p>
            <a:endParaRPr lang="en-US"/>
          </a:p>
        </p:txBody>
      </p:sp>
      <p:sp>
        <p:nvSpPr>
          <p:cNvPr id="7286" name="Line 120"/>
          <p:cNvSpPr>
            <a:spLocks noChangeShapeType="1"/>
          </p:cNvSpPr>
          <p:nvPr/>
        </p:nvSpPr>
        <p:spPr bwMode="auto">
          <a:xfrm>
            <a:off x="2946889" y="6019800"/>
            <a:ext cx="1143000" cy="0"/>
          </a:xfrm>
          <a:prstGeom prst="line">
            <a:avLst/>
          </a:prstGeom>
          <a:noFill/>
          <a:ln w="12700">
            <a:solidFill>
              <a:srgbClr val="FF0000"/>
            </a:solidFill>
            <a:round/>
            <a:headEnd/>
            <a:tailEnd/>
          </a:ln>
        </p:spPr>
        <p:txBody>
          <a:bodyPr/>
          <a:lstStyle/>
          <a:p>
            <a:endParaRPr lang="en-US"/>
          </a:p>
        </p:txBody>
      </p:sp>
      <p:sp>
        <p:nvSpPr>
          <p:cNvPr id="7287" name="Line 121"/>
          <p:cNvSpPr>
            <a:spLocks noChangeShapeType="1"/>
          </p:cNvSpPr>
          <p:nvPr/>
        </p:nvSpPr>
        <p:spPr bwMode="auto">
          <a:xfrm>
            <a:off x="2946889" y="2133600"/>
            <a:ext cx="0" cy="3886200"/>
          </a:xfrm>
          <a:prstGeom prst="line">
            <a:avLst/>
          </a:prstGeom>
          <a:noFill/>
          <a:ln w="12700">
            <a:solidFill>
              <a:srgbClr val="FF0000"/>
            </a:solidFill>
            <a:round/>
            <a:headEnd/>
            <a:tailEnd/>
          </a:ln>
        </p:spPr>
        <p:txBody>
          <a:bodyPr/>
          <a:lstStyle/>
          <a:p>
            <a:endParaRPr lang="en-US"/>
          </a:p>
        </p:txBody>
      </p:sp>
      <p:sp>
        <p:nvSpPr>
          <p:cNvPr id="7288" name="Line 122"/>
          <p:cNvSpPr>
            <a:spLocks noChangeShapeType="1"/>
          </p:cNvSpPr>
          <p:nvPr/>
        </p:nvSpPr>
        <p:spPr bwMode="auto">
          <a:xfrm>
            <a:off x="4089889" y="5410200"/>
            <a:ext cx="0" cy="609600"/>
          </a:xfrm>
          <a:prstGeom prst="line">
            <a:avLst/>
          </a:prstGeom>
          <a:noFill/>
          <a:ln w="12700">
            <a:solidFill>
              <a:srgbClr val="FF0000"/>
            </a:solidFill>
            <a:round/>
            <a:headEnd type="triangle" w="med" len="med"/>
            <a:tailEnd/>
          </a:ln>
        </p:spPr>
        <p:txBody>
          <a:bodyPr/>
          <a:lstStyle/>
          <a:p>
            <a:endParaRPr lang="en-US"/>
          </a:p>
        </p:txBody>
      </p:sp>
      <p:sp>
        <p:nvSpPr>
          <p:cNvPr id="7289" name="Line 123"/>
          <p:cNvSpPr>
            <a:spLocks noChangeShapeType="1"/>
          </p:cNvSpPr>
          <p:nvPr/>
        </p:nvSpPr>
        <p:spPr bwMode="auto">
          <a:xfrm>
            <a:off x="3327889" y="2286000"/>
            <a:ext cx="685800" cy="0"/>
          </a:xfrm>
          <a:prstGeom prst="line">
            <a:avLst/>
          </a:prstGeom>
          <a:noFill/>
          <a:ln w="12700">
            <a:solidFill>
              <a:srgbClr val="FF0000"/>
            </a:solidFill>
            <a:round/>
            <a:headEnd/>
            <a:tailEnd/>
          </a:ln>
        </p:spPr>
        <p:txBody>
          <a:bodyPr/>
          <a:lstStyle/>
          <a:p>
            <a:endParaRPr lang="en-US"/>
          </a:p>
        </p:txBody>
      </p:sp>
      <p:sp>
        <p:nvSpPr>
          <p:cNvPr id="7290" name="Rectangle 124"/>
          <p:cNvSpPr>
            <a:spLocks noChangeArrowheads="1"/>
          </p:cNvSpPr>
          <p:nvPr/>
        </p:nvSpPr>
        <p:spPr bwMode="auto">
          <a:xfrm>
            <a:off x="3327889" y="20574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a:solidFill>
                  <a:srgbClr val="FF0000"/>
                </a:solidFill>
              </a:rPr>
              <a:t>IRWrite</a:t>
            </a:r>
          </a:p>
        </p:txBody>
      </p:sp>
      <p:sp>
        <p:nvSpPr>
          <p:cNvPr id="7291" name="Line 125"/>
          <p:cNvSpPr>
            <a:spLocks noChangeShapeType="1"/>
          </p:cNvSpPr>
          <p:nvPr/>
        </p:nvSpPr>
        <p:spPr bwMode="auto">
          <a:xfrm>
            <a:off x="2946889" y="2133600"/>
            <a:ext cx="990600" cy="0"/>
          </a:xfrm>
          <a:prstGeom prst="line">
            <a:avLst/>
          </a:prstGeom>
          <a:noFill/>
          <a:ln w="12700">
            <a:solidFill>
              <a:srgbClr val="FF0000"/>
            </a:solidFill>
            <a:round/>
            <a:headEnd/>
            <a:tailEnd/>
          </a:ln>
        </p:spPr>
        <p:txBody>
          <a:bodyPr/>
          <a:lstStyle/>
          <a:p>
            <a:endParaRPr lang="en-US"/>
          </a:p>
        </p:txBody>
      </p:sp>
      <p:sp>
        <p:nvSpPr>
          <p:cNvPr id="7292" name="Rectangle 126"/>
          <p:cNvSpPr>
            <a:spLocks noChangeArrowheads="1"/>
          </p:cNvSpPr>
          <p:nvPr/>
        </p:nvSpPr>
        <p:spPr bwMode="auto">
          <a:xfrm>
            <a:off x="2946889" y="19050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a:solidFill>
                  <a:srgbClr val="FF0000"/>
                </a:solidFill>
              </a:rPr>
              <a:t>MemtoReg</a:t>
            </a:r>
          </a:p>
        </p:txBody>
      </p:sp>
      <p:sp>
        <p:nvSpPr>
          <p:cNvPr id="7293" name="Line 127"/>
          <p:cNvSpPr>
            <a:spLocks noChangeShapeType="1"/>
          </p:cNvSpPr>
          <p:nvPr/>
        </p:nvSpPr>
        <p:spPr bwMode="auto">
          <a:xfrm>
            <a:off x="2489689" y="1981200"/>
            <a:ext cx="1371600" cy="0"/>
          </a:xfrm>
          <a:prstGeom prst="line">
            <a:avLst/>
          </a:prstGeom>
          <a:noFill/>
          <a:ln w="12700">
            <a:solidFill>
              <a:srgbClr val="FF0000"/>
            </a:solidFill>
            <a:round/>
            <a:headEnd/>
            <a:tailEnd/>
          </a:ln>
        </p:spPr>
        <p:txBody>
          <a:bodyPr/>
          <a:lstStyle/>
          <a:p>
            <a:endParaRPr lang="en-US"/>
          </a:p>
        </p:txBody>
      </p:sp>
      <p:sp>
        <p:nvSpPr>
          <p:cNvPr id="7294" name="Rectangle 128"/>
          <p:cNvSpPr>
            <a:spLocks noChangeArrowheads="1"/>
          </p:cNvSpPr>
          <p:nvPr/>
        </p:nvSpPr>
        <p:spPr bwMode="auto">
          <a:xfrm>
            <a:off x="2642089" y="17526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a:solidFill>
                  <a:srgbClr val="FF0000"/>
                </a:solidFill>
              </a:rPr>
              <a:t>MemWrite</a:t>
            </a:r>
          </a:p>
        </p:txBody>
      </p:sp>
      <p:sp>
        <p:nvSpPr>
          <p:cNvPr id="7295" name="Line 129"/>
          <p:cNvSpPr>
            <a:spLocks noChangeShapeType="1"/>
          </p:cNvSpPr>
          <p:nvPr/>
        </p:nvSpPr>
        <p:spPr bwMode="auto">
          <a:xfrm>
            <a:off x="1651489" y="1828800"/>
            <a:ext cx="2209800" cy="0"/>
          </a:xfrm>
          <a:prstGeom prst="line">
            <a:avLst/>
          </a:prstGeom>
          <a:noFill/>
          <a:ln w="12700">
            <a:solidFill>
              <a:srgbClr val="FF0000"/>
            </a:solidFill>
            <a:round/>
            <a:headEnd/>
            <a:tailEnd/>
          </a:ln>
        </p:spPr>
        <p:txBody>
          <a:bodyPr/>
          <a:lstStyle/>
          <a:p>
            <a:endParaRPr lang="en-US"/>
          </a:p>
        </p:txBody>
      </p:sp>
      <p:sp>
        <p:nvSpPr>
          <p:cNvPr id="7296" name="Rectangle 130"/>
          <p:cNvSpPr>
            <a:spLocks noChangeArrowheads="1"/>
          </p:cNvSpPr>
          <p:nvPr/>
        </p:nvSpPr>
        <p:spPr bwMode="auto">
          <a:xfrm>
            <a:off x="2184889" y="16002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a:solidFill>
                  <a:srgbClr val="FF0000"/>
                </a:solidFill>
              </a:rPr>
              <a:t>MemRead</a:t>
            </a:r>
          </a:p>
        </p:txBody>
      </p:sp>
      <p:sp>
        <p:nvSpPr>
          <p:cNvPr id="7297" name="Line 131"/>
          <p:cNvSpPr>
            <a:spLocks noChangeShapeType="1"/>
          </p:cNvSpPr>
          <p:nvPr/>
        </p:nvSpPr>
        <p:spPr bwMode="auto">
          <a:xfrm>
            <a:off x="1041889" y="1676400"/>
            <a:ext cx="2819400" cy="0"/>
          </a:xfrm>
          <a:prstGeom prst="line">
            <a:avLst/>
          </a:prstGeom>
          <a:noFill/>
          <a:ln w="12700">
            <a:solidFill>
              <a:srgbClr val="FF0000"/>
            </a:solidFill>
            <a:round/>
            <a:headEnd/>
            <a:tailEnd/>
          </a:ln>
        </p:spPr>
        <p:txBody>
          <a:bodyPr/>
          <a:lstStyle/>
          <a:p>
            <a:endParaRPr lang="en-US"/>
          </a:p>
        </p:txBody>
      </p:sp>
      <p:sp>
        <p:nvSpPr>
          <p:cNvPr id="7298" name="Rectangle 132"/>
          <p:cNvSpPr>
            <a:spLocks noChangeArrowheads="1"/>
          </p:cNvSpPr>
          <p:nvPr/>
        </p:nvSpPr>
        <p:spPr bwMode="auto">
          <a:xfrm>
            <a:off x="1880089" y="14478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dirty="0">
                <a:solidFill>
                  <a:srgbClr val="FF0000"/>
                </a:solidFill>
              </a:rPr>
              <a:t>IorD</a:t>
            </a:r>
          </a:p>
        </p:txBody>
      </p:sp>
      <p:sp>
        <p:nvSpPr>
          <p:cNvPr id="7299" name="AutoShape 133"/>
          <p:cNvSpPr>
            <a:spLocks noChangeArrowheads="1"/>
          </p:cNvSpPr>
          <p:nvPr/>
        </p:nvSpPr>
        <p:spPr bwMode="auto">
          <a:xfrm>
            <a:off x="1194289" y="1219200"/>
            <a:ext cx="381000" cy="304800"/>
          </a:xfrm>
          <a:prstGeom prst="moon">
            <a:avLst>
              <a:gd name="adj" fmla="val 77083"/>
            </a:avLst>
          </a:prstGeom>
          <a:solidFill>
            <a:srgbClr val="FFFF00">
              <a:alpha val="60000"/>
            </a:srgbClr>
          </a:solidFill>
          <a:ln w="12700">
            <a:solidFill>
              <a:schemeClr val="tx1"/>
            </a:solidFill>
            <a:miter lim="800000"/>
            <a:headEnd/>
            <a:tailEnd/>
          </a:ln>
        </p:spPr>
        <p:txBody>
          <a:bodyPr wrap="none" anchor="ctr"/>
          <a:lstStyle/>
          <a:p>
            <a:endParaRPr lang="en-US"/>
          </a:p>
        </p:txBody>
      </p:sp>
      <p:sp>
        <p:nvSpPr>
          <p:cNvPr id="7300" name="Line 134"/>
          <p:cNvSpPr>
            <a:spLocks noChangeShapeType="1"/>
          </p:cNvSpPr>
          <p:nvPr/>
        </p:nvSpPr>
        <p:spPr bwMode="auto">
          <a:xfrm>
            <a:off x="584689" y="1371600"/>
            <a:ext cx="609600" cy="0"/>
          </a:xfrm>
          <a:prstGeom prst="line">
            <a:avLst/>
          </a:prstGeom>
          <a:noFill/>
          <a:ln w="12700">
            <a:solidFill>
              <a:srgbClr val="FF0000"/>
            </a:solidFill>
            <a:round/>
            <a:headEnd/>
            <a:tailEnd/>
          </a:ln>
        </p:spPr>
        <p:txBody>
          <a:bodyPr/>
          <a:lstStyle/>
          <a:p>
            <a:endParaRPr lang="en-US"/>
          </a:p>
        </p:txBody>
      </p:sp>
      <p:sp>
        <p:nvSpPr>
          <p:cNvPr id="7301" name="Rectangle 135"/>
          <p:cNvSpPr>
            <a:spLocks noChangeArrowheads="1"/>
          </p:cNvSpPr>
          <p:nvPr/>
        </p:nvSpPr>
        <p:spPr bwMode="auto">
          <a:xfrm>
            <a:off x="2870689" y="12192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dirty="0" err="1">
                <a:solidFill>
                  <a:srgbClr val="FF0000"/>
                </a:solidFill>
              </a:rPr>
              <a:t>PCWrite</a:t>
            </a:r>
            <a:endParaRPr lang="en-US" sz="1200" dirty="0">
              <a:solidFill>
                <a:srgbClr val="FF0000"/>
              </a:solidFill>
            </a:endParaRPr>
          </a:p>
        </p:txBody>
      </p:sp>
      <p:sp>
        <p:nvSpPr>
          <p:cNvPr id="7302" name="AutoShape 136"/>
          <p:cNvSpPr>
            <a:spLocks noChangeArrowheads="1"/>
          </p:cNvSpPr>
          <p:nvPr/>
        </p:nvSpPr>
        <p:spPr bwMode="auto">
          <a:xfrm flipH="1">
            <a:off x="2184889" y="990600"/>
            <a:ext cx="304800" cy="304800"/>
          </a:xfrm>
          <a:prstGeom prst="flowChartDelay">
            <a:avLst/>
          </a:prstGeom>
          <a:solidFill>
            <a:srgbClr val="FFFF00">
              <a:alpha val="60000"/>
            </a:srgbClr>
          </a:solidFill>
          <a:ln w="12700">
            <a:solidFill>
              <a:schemeClr val="tx1"/>
            </a:solidFill>
            <a:miter lim="800000"/>
            <a:headEnd/>
            <a:tailEnd/>
          </a:ln>
        </p:spPr>
        <p:txBody>
          <a:bodyPr wrap="none" anchor="ctr"/>
          <a:lstStyle/>
          <a:p>
            <a:endParaRPr lang="en-US" dirty="0">
              <a:solidFill>
                <a:srgbClr val="FF0000"/>
              </a:solidFill>
            </a:endParaRPr>
          </a:p>
        </p:txBody>
      </p:sp>
      <p:sp>
        <p:nvSpPr>
          <p:cNvPr id="7303" name="Line 137"/>
          <p:cNvSpPr>
            <a:spLocks noChangeShapeType="1"/>
          </p:cNvSpPr>
          <p:nvPr/>
        </p:nvSpPr>
        <p:spPr bwMode="auto">
          <a:xfrm>
            <a:off x="1499089" y="1295400"/>
            <a:ext cx="381000" cy="0"/>
          </a:xfrm>
          <a:prstGeom prst="line">
            <a:avLst/>
          </a:prstGeom>
          <a:noFill/>
          <a:ln w="12700">
            <a:solidFill>
              <a:srgbClr val="FF0000"/>
            </a:solidFill>
            <a:round/>
            <a:headEnd/>
            <a:tailEnd/>
          </a:ln>
        </p:spPr>
        <p:txBody>
          <a:bodyPr/>
          <a:lstStyle/>
          <a:p>
            <a:endParaRPr lang="en-US"/>
          </a:p>
        </p:txBody>
      </p:sp>
      <p:sp>
        <p:nvSpPr>
          <p:cNvPr id="7304" name="Line 138"/>
          <p:cNvSpPr>
            <a:spLocks noChangeShapeType="1"/>
          </p:cNvSpPr>
          <p:nvPr/>
        </p:nvSpPr>
        <p:spPr bwMode="auto">
          <a:xfrm>
            <a:off x="1880089" y="1143000"/>
            <a:ext cx="0" cy="152400"/>
          </a:xfrm>
          <a:prstGeom prst="line">
            <a:avLst/>
          </a:prstGeom>
          <a:noFill/>
          <a:ln w="12700">
            <a:solidFill>
              <a:srgbClr val="FF0000"/>
            </a:solidFill>
            <a:round/>
            <a:headEnd/>
            <a:tailEnd/>
          </a:ln>
        </p:spPr>
        <p:txBody>
          <a:bodyPr/>
          <a:lstStyle/>
          <a:p>
            <a:endParaRPr lang="en-US"/>
          </a:p>
        </p:txBody>
      </p:sp>
      <p:sp>
        <p:nvSpPr>
          <p:cNvPr id="7305" name="Line 139"/>
          <p:cNvSpPr>
            <a:spLocks noChangeShapeType="1"/>
          </p:cNvSpPr>
          <p:nvPr/>
        </p:nvSpPr>
        <p:spPr bwMode="auto">
          <a:xfrm>
            <a:off x="1880089" y="1143000"/>
            <a:ext cx="304800" cy="0"/>
          </a:xfrm>
          <a:prstGeom prst="line">
            <a:avLst/>
          </a:prstGeom>
          <a:noFill/>
          <a:ln w="12700">
            <a:solidFill>
              <a:srgbClr val="FF0000"/>
            </a:solidFill>
            <a:round/>
            <a:headEnd/>
            <a:tailEnd/>
          </a:ln>
        </p:spPr>
        <p:txBody>
          <a:bodyPr/>
          <a:lstStyle/>
          <a:p>
            <a:endParaRPr lang="en-US"/>
          </a:p>
        </p:txBody>
      </p:sp>
      <p:sp>
        <p:nvSpPr>
          <p:cNvPr id="7306" name="Line 140"/>
          <p:cNvSpPr>
            <a:spLocks noChangeShapeType="1"/>
          </p:cNvSpPr>
          <p:nvPr/>
        </p:nvSpPr>
        <p:spPr bwMode="auto">
          <a:xfrm>
            <a:off x="2489689" y="1219200"/>
            <a:ext cx="1600200" cy="0"/>
          </a:xfrm>
          <a:prstGeom prst="line">
            <a:avLst/>
          </a:prstGeom>
          <a:noFill/>
          <a:ln w="19050">
            <a:solidFill>
              <a:srgbClr val="FF0000"/>
            </a:solidFill>
            <a:round/>
            <a:headEnd/>
            <a:tailEnd/>
          </a:ln>
        </p:spPr>
        <p:txBody>
          <a:bodyPr/>
          <a:lstStyle/>
          <a:p>
            <a:endParaRPr lang="en-US"/>
          </a:p>
        </p:txBody>
      </p:sp>
      <p:sp>
        <p:nvSpPr>
          <p:cNvPr id="7307" name="Rectangle 141"/>
          <p:cNvSpPr>
            <a:spLocks noChangeArrowheads="1"/>
          </p:cNvSpPr>
          <p:nvPr/>
        </p:nvSpPr>
        <p:spPr bwMode="auto">
          <a:xfrm>
            <a:off x="3023089" y="9906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dirty="0" err="1">
                <a:solidFill>
                  <a:srgbClr val="FF0000"/>
                </a:solidFill>
              </a:rPr>
              <a:t>PCWriteCond</a:t>
            </a:r>
            <a:endParaRPr lang="en-US" sz="1200" dirty="0">
              <a:solidFill>
                <a:srgbClr val="FF0000"/>
              </a:solidFill>
            </a:endParaRPr>
          </a:p>
        </p:txBody>
      </p:sp>
      <p:sp>
        <p:nvSpPr>
          <p:cNvPr id="7308" name="Line 142"/>
          <p:cNvSpPr>
            <a:spLocks noChangeShapeType="1"/>
          </p:cNvSpPr>
          <p:nvPr/>
        </p:nvSpPr>
        <p:spPr bwMode="auto">
          <a:xfrm>
            <a:off x="2514600" y="1066800"/>
            <a:ext cx="5257800" cy="0"/>
          </a:xfrm>
          <a:prstGeom prst="line">
            <a:avLst/>
          </a:prstGeom>
          <a:noFill/>
          <a:ln w="19050">
            <a:solidFill>
              <a:srgbClr val="FF0000"/>
            </a:solidFill>
            <a:round/>
            <a:headEnd/>
            <a:tailEnd/>
          </a:ln>
        </p:spPr>
        <p:txBody>
          <a:bodyPr/>
          <a:lstStyle/>
          <a:p>
            <a:endParaRPr lang="en-US"/>
          </a:p>
        </p:txBody>
      </p:sp>
      <p:sp>
        <p:nvSpPr>
          <p:cNvPr id="7309" name="Line 143"/>
          <p:cNvSpPr>
            <a:spLocks noChangeShapeType="1"/>
          </p:cNvSpPr>
          <p:nvPr/>
        </p:nvSpPr>
        <p:spPr bwMode="auto">
          <a:xfrm>
            <a:off x="4089889" y="3429000"/>
            <a:ext cx="0" cy="914400"/>
          </a:xfrm>
          <a:prstGeom prst="line">
            <a:avLst/>
          </a:prstGeom>
          <a:noFill/>
          <a:ln w="12700">
            <a:solidFill>
              <a:srgbClr val="FF0000"/>
            </a:solidFill>
            <a:round/>
            <a:headEnd/>
            <a:tailEnd type="triangle" w="med" len="med"/>
          </a:ln>
        </p:spPr>
        <p:txBody>
          <a:bodyPr/>
          <a:lstStyle/>
          <a:p>
            <a:endParaRPr lang="en-US"/>
          </a:p>
        </p:txBody>
      </p:sp>
      <p:sp>
        <p:nvSpPr>
          <p:cNvPr id="7310" name="Line 144"/>
          <p:cNvSpPr>
            <a:spLocks noChangeShapeType="1"/>
          </p:cNvSpPr>
          <p:nvPr/>
        </p:nvSpPr>
        <p:spPr bwMode="auto">
          <a:xfrm>
            <a:off x="4089889" y="3429000"/>
            <a:ext cx="838200" cy="0"/>
          </a:xfrm>
          <a:prstGeom prst="line">
            <a:avLst/>
          </a:prstGeom>
          <a:noFill/>
          <a:ln w="12700">
            <a:solidFill>
              <a:srgbClr val="FF0000"/>
            </a:solidFill>
            <a:round/>
            <a:headEnd/>
            <a:tailEnd/>
          </a:ln>
        </p:spPr>
        <p:txBody>
          <a:bodyPr/>
          <a:lstStyle/>
          <a:p>
            <a:endParaRPr lang="en-US"/>
          </a:p>
        </p:txBody>
      </p:sp>
      <p:sp>
        <p:nvSpPr>
          <p:cNvPr id="7311" name="Line 145"/>
          <p:cNvSpPr>
            <a:spLocks noChangeShapeType="1"/>
          </p:cNvSpPr>
          <p:nvPr/>
        </p:nvSpPr>
        <p:spPr bwMode="auto">
          <a:xfrm>
            <a:off x="4928089" y="2286000"/>
            <a:ext cx="0" cy="1143000"/>
          </a:xfrm>
          <a:prstGeom prst="line">
            <a:avLst/>
          </a:prstGeom>
          <a:noFill/>
          <a:ln w="12700">
            <a:solidFill>
              <a:srgbClr val="FF0000"/>
            </a:solidFill>
            <a:round/>
            <a:headEnd/>
            <a:tailEnd/>
          </a:ln>
        </p:spPr>
        <p:txBody>
          <a:bodyPr/>
          <a:lstStyle/>
          <a:p>
            <a:endParaRPr lang="en-US"/>
          </a:p>
        </p:txBody>
      </p:sp>
      <p:sp>
        <p:nvSpPr>
          <p:cNvPr id="7312" name="Rectangle 146"/>
          <p:cNvSpPr>
            <a:spLocks noChangeArrowheads="1"/>
          </p:cNvSpPr>
          <p:nvPr/>
        </p:nvSpPr>
        <p:spPr bwMode="auto">
          <a:xfrm>
            <a:off x="4547089" y="20574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dirty="0" err="1">
                <a:solidFill>
                  <a:srgbClr val="FF0000"/>
                </a:solidFill>
              </a:rPr>
              <a:t>RegDst</a:t>
            </a:r>
            <a:endParaRPr lang="en-US" sz="1200" dirty="0">
              <a:solidFill>
                <a:srgbClr val="FF0000"/>
              </a:solidFill>
            </a:endParaRPr>
          </a:p>
        </p:txBody>
      </p:sp>
      <p:sp>
        <p:nvSpPr>
          <p:cNvPr id="7313" name="Line 147"/>
          <p:cNvSpPr>
            <a:spLocks noChangeShapeType="1"/>
          </p:cNvSpPr>
          <p:nvPr/>
        </p:nvSpPr>
        <p:spPr bwMode="auto">
          <a:xfrm>
            <a:off x="5156689" y="2133600"/>
            <a:ext cx="0" cy="1600200"/>
          </a:xfrm>
          <a:prstGeom prst="line">
            <a:avLst/>
          </a:prstGeom>
          <a:noFill/>
          <a:ln w="12700">
            <a:solidFill>
              <a:srgbClr val="FF0000"/>
            </a:solidFill>
            <a:round/>
            <a:headEnd/>
            <a:tailEnd type="triangle" w="med" len="med"/>
          </a:ln>
        </p:spPr>
        <p:txBody>
          <a:bodyPr/>
          <a:lstStyle/>
          <a:p>
            <a:endParaRPr lang="en-US"/>
          </a:p>
        </p:txBody>
      </p:sp>
      <p:sp>
        <p:nvSpPr>
          <p:cNvPr id="7314" name="Line 148"/>
          <p:cNvSpPr>
            <a:spLocks noChangeShapeType="1"/>
          </p:cNvSpPr>
          <p:nvPr/>
        </p:nvSpPr>
        <p:spPr bwMode="auto">
          <a:xfrm>
            <a:off x="4547089" y="2133600"/>
            <a:ext cx="609600" cy="0"/>
          </a:xfrm>
          <a:prstGeom prst="line">
            <a:avLst/>
          </a:prstGeom>
          <a:noFill/>
          <a:ln w="12700">
            <a:solidFill>
              <a:srgbClr val="FF0000"/>
            </a:solidFill>
            <a:round/>
            <a:headEnd/>
            <a:tailEnd/>
          </a:ln>
        </p:spPr>
        <p:txBody>
          <a:bodyPr/>
          <a:lstStyle/>
          <a:p>
            <a:endParaRPr lang="en-US"/>
          </a:p>
        </p:txBody>
      </p:sp>
      <p:sp>
        <p:nvSpPr>
          <p:cNvPr id="7315" name="Rectangle 149"/>
          <p:cNvSpPr>
            <a:spLocks noChangeArrowheads="1"/>
          </p:cNvSpPr>
          <p:nvPr/>
        </p:nvSpPr>
        <p:spPr bwMode="auto">
          <a:xfrm>
            <a:off x="4623289" y="19050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dirty="0" err="1">
                <a:solidFill>
                  <a:srgbClr val="FF0000"/>
                </a:solidFill>
              </a:rPr>
              <a:t>RegWrite</a:t>
            </a:r>
            <a:endParaRPr lang="en-US" sz="1200" dirty="0">
              <a:solidFill>
                <a:srgbClr val="FF0000"/>
              </a:solidFill>
            </a:endParaRPr>
          </a:p>
        </p:txBody>
      </p:sp>
      <p:sp>
        <p:nvSpPr>
          <p:cNvPr id="7316" name="Line 150"/>
          <p:cNvSpPr>
            <a:spLocks noChangeShapeType="1"/>
          </p:cNvSpPr>
          <p:nvPr/>
        </p:nvSpPr>
        <p:spPr bwMode="auto">
          <a:xfrm>
            <a:off x="4623289" y="1981200"/>
            <a:ext cx="2362200" cy="0"/>
          </a:xfrm>
          <a:prstGeom prst="line">
            <a:avLst/>
          </a:prstGeom>
          <a:noFill/>
          <a:ln w="12700">
            <a:solidFill>
              <a:srgbClr val="FF0000"/>
            </a:solidFill>
            <a:round/>
            <a:headEnd/>
            <a:tailEnd/>
          </a:ln>
        </p:spPr>
        <p:txBody>
          <a:bodyPr/>
          <a:lstStyle/>
          <a:p>
            <a:endParaRPr lang="en-US"/>
          </a:p>
        </p:txBody>
      </p:sp>
      <p:sp>
        <p:nvSpPr>
          <p:cNvPr id="7317" name="Line 151"/>
          <p:cNvSpPr>
            <a:spLocks noChangeShapeType="1"/>
          </p:cNvSpPr>
          <p:nvPr/>
        </p:nvSpPr>
        <p:spPr bwMode="auto">
          <a:xfrm>
            <a:off x="6985489" y="1981200"/>
            <a:ext cx="0" cy="1676400"/>
          </a:xfrm>
          <a:prstGeom prst="line">
            <a:avLst/>
          </a:prstGeom>
          <a:noFill/>
          <a:ln w="12700">
            <a:solidFill>
              <a:srgbClr val="FF0000"/>
            </a:solidFill>
            <a:round/>
            <a:headEnd/>
            <a:tailEnd type="triangle" w="med" len="med"/>
          </a:ln>
        </p:spPr>
        <p:txBody>
          <a:bodyPr/>
          <a:lstStyle/>
          <a:p>
            <a:endParaRPr lang="en-US"/>
          </a:p>
        </p:txBody>
      </p:sp>
      <p:sp>
        <p:nvSpPr>
          <p:cNvPr id="7318" name="Rectangle 152"/>
          <p:cNvSpPr>
            <a:spLocks noChangeArrowheads="1"/>
          </p:cNvSpPr>
          <p:nvPr/>
        </p:nvSpPr>
        <p:spPr bwMode="auto">
          <a:xfrm>
            <a:off x="5004289" y="17526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dirty="0">
                <a:solidFill>
                  <a:srgbClr val="FF0000"/>
                </a:solidFill>
              </a:rPr>
              <a:t>ALUSrcA</a:t>
            </a:r>
          </a:p>
        </p:txBody>
      </p:sp>
      <p:sp>
        <p:nvSpPr>
          <p:cNvPr id="7319" name="Line 153"/>
          <p:cNvSpPr>
            <a:spLocks noChangeShapeType="1"/>
          </p:cNvSpPr>
          <p:nvPr/>
        </p:nvSpPr>
        <p:spPr bwMode="auto">
          <a:xfrm>
            <a:off x="4623289" y="1828800"/>
            <a:ext cx="2590800" cy="0"/>
          </a:xfrm>
          <a:prstGeom prst="line">
            <a:avLst/>
          </a:prstGeom>
          <a:noFill/>
          <a:ln w="15875">
            <a:solidFill>
              <a:srgbClr val="FF0000"/>
            </a:solidFill>
            <a:round/>
            <a:headEnd/>
            <a:tailEnd/>
          </a:ln>
        </p:spPr>
        <p:txBody>
          <a:bodyPr/>
          <a:lstStyle/>
          <a:p>
            <a:endParaRPr lang="en-US"/>
          </a:p>
        </p:txBody>
      </p:sp>
      <p:sp>
        <p:nvSpPr>
          <p:cNvPr id="7320" name="Line 154"/>
          <p:cNvSpPr>
            <a:spLocks noChangeShapeType="1"/>
          </p:cNvSpPr>
          <p:nvPr/>
        </p:nvSpPr>
        <p:spPr bwMode="auto">
          <a:xfrm>
            <a:off x="7239000" y="1828800"/>
            <a:ext cx="0" cy="4191000"/>
          </a:xfrm>
          <a:prstGeom prst="line">
            <a:avLst/>
          </a:prstGeom>
          <a:noFill/>
          <a:ln w="12700">
            <a:solidFill>
              <a:srgbClr val="FF0000"/>
            </a:solidFill>
            <a:round/>
            <a:headEnd/>
            <a:tailEnd/>
          </a:ln>
        </p:spPr>
        <p:txBody>
          <a:bodyPr/>
          <a:lstStyle/>
          <a:p>
            <a:endParaRPr lang="en-US"/>
          </a:p>
        </p:txBody>
      </p:sp>
      <p:sp>
        <p:nvSpPr>
          <p:cNvPr id="7321" name="Line 155"/>
          <p:cNvSpPr>
            <a:spLocks noChangeShapeType="1"/>
          </p:cNvSpPr>
          <p:nvPr/>
        </p:nvSpPr>
        <p:spPr bwMode="auto">
          <a:xfrm>
            <a:off x="6985489" y="5715000"/>
            <a:ext cx="0" cy="304800"/>
          </a:xfrm>
          <a:prstGeom prst="line">
            <a:avLst/>
          </a:prstGeom>
          <a:noFill/>
          <a:ln w="12700">
            <a:solidFill>
              <a:srgbClr val="FF0000"/>
            </a:solidFill>
            <a:round/>
            <a:headEnd type="triangle" w="med" len="med"/>
            <a:tailEnd/>
          </a:ln>
        </p:spPr>
        <p:txBody>
          <a:bodyPr/>
          <a:lstStyle/>
          <a:p>
            <a:endParaRPr lang="en-US"/>
          </a:p>
        </p:txBody>
      </p:sp>
      <p:sp>
        <p:nvSpPr>
          <p:cNvPr id="7322" name="Line 156"/>
          <p:cNvSpPr>
            <a:spLocks noChangeShapeType="1"/>
          </p:cNvSpPr>
          <p:nvPr/>
        </p:nvSpPr>
        <p:spPr bwMode="auto">
          <a:xfrm>
            <a:off x="6985489" y="6019800"/>
            <a:ext cx="228600" cy="0"/>
          </a:xfrm>
          <a:prstGeom prst="line">
            <a:avLst/>
          </a:prstGeom>
          <a:noFill/>
          <a:ln w="12700">
            <a:solidFill>
              <a:srgbClr val="FF0000"/>
            </a:solidFill>
            <a:round/>
            <a:headEnd/>
            <a:tailEnd/>
          </a:ln>
        </p:spPr>
        <p:txBody>
          <a:bodyPr/>
          <a:lstStyle/>
          <a:p>
            <a:endParaRPr lang="en-US"/>
          </a:p>
        </p:txBody>
      </p:sp>
      <p:sp>
        <p:nvSpPr>
          <p:cNvPr id="7323" name="Rectangle 157"/>
          <p:cNvSpPr>
            <a:spLocks noChangeArrowheads="1"/>
          </p:cNvSpPr>
          <p:nvPr/>
        </p:nvSpPr>
        <p:spPr bwMode="auto">
          <a:xfrm>
            <a:off x="5385289" y="16002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a:solidFill>
                  <a:srgbClr val="FF0000"/>
                </a:solidFill>
              </a:rPr>
              <a:t>ALUSrcB</a:t>
            </a:r>
          </a:p>
        </p:txBody>
      </p:sp>
      <p:sp>
        <p:nvSpPr>
          <p:cNvPr id="7324" name="Line 158"/>
          <p:cNvSpPr>
            <a:spLocks noChangeShapeType="1"/>
          </p:cNvSpPr>
          <p:nvPr/>
        </p:nvSpPr>
        <p:spPr bwMode="auto">
          <a:xfrm>
            <a:off x="4623289" y="1676400"/>
            <a:ext cx="3429000" cy="0"/>
          </a:xfrm>
          <a:prstGeom prst="line">
            <a:avLst/>
          </a:prstGeom>
          <a:noFill/>
          <a:ln w="12700">
            <a:solidFill>
              <a:srgbClr val="FF0000"/>
            </a:solidFill>
            <a:round/>
            <a:headEnd/>
            <a:tailEnd/>
          </a:ln>
        </p:spPr>
        <p:txBody>
          <a:bodyPr/>
          <a:lstStyle/>
          <a:p>
            <a:endParaRPr lang="en-US"/>
          </a:p>
        </p:txBody>
      </p:sp>
      <p:sp>
        <p:nvSpPr>
          <p:cNvPr id="7325" name="Line 159"/>
          <p:cNvSpPr>
            <a:spLocks noChangeShapeType="1"/>
          </p:cNvSpPr>
          <p:nvPr/>
        </p:nvSpPr>
        <p:spPr bwMode="auto">
          <a:xfrm>
            <a:off x="8052289" y="1676400"/>
            <a:ext cx="0" cy="4343400"/>
          </a:xfrm>
          <a:prstGeom prst="line">
            <a:avLst/>
          </a:prstGeom>
          <a:noFill/>
          <a:ln w="12700">
            <a:solidFill>
              <a:srgbClr val="FF0000"/>
            </a:solidFill>
            <a:round/>
            <a:headEnd/>
            <a:tailEnd/>
          </a:ln>
        </p:spPr>
        <p:txBody>
          <a:bodyPr/>
          <a:lstStyle/>
          <a:p>
            <a:endParaRPr lang="en-US"/>
          </a:p>
        </p:txBody>
      </p:sp>
      <p:sp>
        <p:nvSpPr>
          <p:cNvPr id="7326" name="Line 160"/>
          <p:cNvSpPr>
            <a:spLocks noChangeShapeType="1"/>
          </p:cNvSpPr>
          <p:nvPr/>
        </p:nvSpPr>
        <p:spPr bwMode="auto">
          <a:xfrm flipH="1">
            <a:off x="7899889" y="6019800"/>
            <a:ext cx="152400" cy="0"/>
          </a:xfrm>
          <a:prstGeom prst="line">
            <a:avLst/>
          </a:prstGeom>
          <a:noFill/>
          <a:ln w="12700">
            <a:solidFill>
              <a:srgbClr val="FF0000"/>
            </a:solidFill>
            <a:round/>
            <a:headEnd/>
            <a:tailEnd type="triangle" w="med" len="med"/>
          </a:ln>
        </p:spPr>
        <p:txBody>
          <a:bodyPr/>
          <a:lstStyle/>
          <a:p>
            <a:endParaRPr lang="en-US"/>
          </a:p>
        </p:txBody>
      </p:sp>
      <p:sp>
        <p:nvSpPr>
          <p:cNvPr id="7327" name="Rectangle 161"/>
          <p:cNvSpPr>
            <a:spLocks noChangeArrowheads="1"/>
          </p:cNvSpPr>
          <p:nvPr/>
        </p:nvSpPr>
        <p:spPr bwMode="auto">
          <a:xfrm>
            <a:off x="7442689" y="4038600"/>
            <a:ext cx="457200" cy="228600"/>
          </a:xfrm>
          <a:prstGeom prst="rect">
            <a:avLst/>
          </a:prstGeom>
          <a:noFill/>
          <a:ln w="12700">
            <a:noFill/>
            <a:miter lim="800000"/>
            <a:headEnd/>
            <a:tailEnd/>
          </a:ln>
        </p:spPr>
        <p:txBody>
          <a:bodyPr wrap="none" lIns="19050" tIns="26988" rIns="19050" bIns="26988"/>
          <a:lstStyle/>
          <a:p>
            <a:pPr algn="ctr"/>
            <a:r>
              <a:rPr lang="en-US" sz="1200" b="1"/>
              <a:t>zero</a:t>
            </a:r>
          </a:p>
        </p:txBody>
      </p:sp>
      <p:sp>
        <p:nvSpPr>
          <p:cNvPr id="7328" name="Line 162"/>
          <p:cNvSpPr>
            <a:spLocks noChangeShapeType="1"/>
          </p:cNvSpPr>
          <p:nvPr/>
        </p:nvSpPr>
        <p:spPr bwMode="auto">
          <a:xfrm>
            <a:off x="4623289" y="1524000"/>
            <a:ext cx="3962400" cy="0"/>
          </a:xfrm>
          <a:prstGeom prst="line">
            <a:avLst/>
          </a:prstGeom>
          <a:noFill/>
          <a:ln w="12700">
            <a:solidFill>
              <a:srgbClr val="FF0000"/>
            </a:solidFill>
            <a:round/>
            <a:headEnd/>
            <a:tailEnd/>
          </a:ln>
        </p:spPr>
        <p:txBody>
          <a:bodyPr/>
          <a:lstStyle/>
          <a:p>
            <a:endParaRPr lang="en-US"/>
          </a:p>
        </p:txBody>
      </p:sp>
      <p:sp>
        <p:nvSpPr>
          <p:cNvPr id="7329" name="Rectangle 163"/>
          <p:cNvSpPr>
            <a:spLocks noChangeArrowheads="1"/>
          </p:cNvSpPr>
          <p:nvPr/>
        </p:nvSpPr>
        <p:spPr bwMode="auto">
          <a:xfrm>
            <a:off x="6147289" y="1295401"/>
            <a:ext cx="685800" cy="327025"/>
          </a:xfrm>
          <a:prstGeom prst="rect">
            <a:avLst/>
          </a:prstGeom>
          <a:noFill/>
          <a:ln w="12700">
            <a:noFill/>
            <a:miter lim="800000"/>
            <a:headEnd/>
            <a:tailEnd/>
          </a:ln>
        </p:spPr>
        <p:txBody>
          <a:bodyPr wrap="none" lIns="19050" tIns="26988" rIns="19050" bIns="26988"/>
          <a:lstStyle/>
          <a:p>
            <a:pPr defTabSz="904875">
              <a:lnSpc>
                <a:spcPts val="1800"/>
              </a:lnSpc>
              <a:spcBef>
                <a:spcPts val="600"/>
              </a:spcBef>
              <a:spcAft>
                <a:spcPts val="600"/>
              </a:spcAft>
              <a:tabLst>
                <a:tab pos="452438" algn="l"/>
                <a:tab pos="904875" algn="l"/>
                <a:tab pos="1357313" algn="l"/>
              </a:tabLst>
            </a:pPr>
            <a:r>
              <a:rPr lang="en-US" sz="1200">
                <a:solidFill>
                  <a:srgbClr val="FF0000"/>
                </a:solidFill>
              </a:rPr>
              <a:t>PCSource</a:t>
            </a:r>
          </a:p>
        </p:txBody>
      </p:sp>
      <p:sp>
        <p:nvSpPr>
          <p:cNvPr id="7330" name="Line 164"/>
          <p:cNvSpPr>
            <a:spLocks noChangeShapeType="1"/>
          </p:cNvSpPr>
          <p:nvPr/>
        </p:nvSpPr>
        <p:spPr bwMode="auto">
          <a:xfrm>
            <a:off x="8585689" y="1524000"/>
            <a:ext cx="0" cy="1524000"/>
          </a:xfrm>
          <a:prstGeom prst="line">
            <a:avLst/>
          </a:prstGeom>
          <a:noFill/>
          <a:ln w="12700">
            <a:solidFill>
              <a:srgbClr val="FF0000"/>
            </a:solidFill>
            <a:round/>
            <a:headEnd/>
            <a:tailEnd type="triangle" w="med" len="med"/>
          </a:ln>
        </p:spPr>
        <p:txBody>
          <a:bodyPr/>
          <a:lstStyle/>
          <a:p>
            <a:endParaRPr lang="en-US"/>
          </a:p>
        </p:txBody>
      </p:sp>
      <p:sp>
        <p:nvSpPr>
          <p:cNvPr id="7331" name="Line 165"/>
          <p:cNvSpPr>
            <a:spLocks noChangeShapeType="1"/>
          </p:cNvSpPr>
          <p:nvPr/>
        </p:nvSpPr>
        <p:spPr bwMode="auto">
          <a:xfrm>
            <a:off x="6553200" y="2743200"/>
            <a:ext cx="0" cy="533400"/>
          </a:xfrm>
          <a:prstGeom prst="line">
            <a:avLst/>
          </a:prstGeom>
          <a:noFill/>
          <a:ln w="19050">
            <a:solidFill>
              <a:schemeClr val="tx1"/>
            </a:solidFill>
            <a:round/>
            <a:headEnd/>
            <a:tailEnd/>
          </a:ln>
        </p:spPr>
        <p:txBody>
          <a:bodyPr/>
          <a:lstStyle/>
          <a:p>
            <a:endParaRPr lang="en-US"/>
          </a:p>
        </p:txBody>
      </p:sp>
      <p:sp>
        <p:nvSpPr>
          <p:cNvPr id="7332" name="Line 166"/>
          <p:cNvSpPr>
            <a:spLocks noChangeShapeType="1"/>
          </p:cNvSpPr>
          <p:nvPr/>
        </p:nvSpPr>
        <p:spPr bwMode="auto">
          <a:xfrm>
            <a:off x="6553200" y="2743200"/>
            <a:ext cx="1676400" cy="0"/>
          </a:xfrm>
          <a:prstGeom prst="line">
            <a:avLst/>
          </a:prstGeom>
          <a:noFill/>
          <a:ln w="19050">
            <a:solidFill>
              <a:schemeClr val="tx1"/>
            </a:solidFill>
            <a:round/>
            <a:headEnd/>
            <a:tailEnd/>
          </a:ln>
        </p:spPr>
        <p:txBody>
          <a:bodyPr/>
          <a:lstStyle/>
          <a:p>
            <a:endParaRPr lang="en-US"/>
          </a:p>
        </p:txBody>
      </p:sp>
      <p:sp>
        <p:nvSpPr>
          <p:cNvPr id="7333" name="Line 167"/>
          <p:cNvSpPr>
            <a:spLocks noChangeShapeType="1"/>
          </p:cNvSpPr>
          <p:nvPr/>
        </p:nvSpPr>
        <p:spPr bwMode="auto">
          <a:xfrm>
            <a:off x="8229600" y="2743200"/>
            <a:ext cx="0" cy="381000"/>
          </a:xfrm>
          <a:prstGeom prst="line">
            <a:avLst/>
          </a:prstGeom>
          <a:noFill/>
          <a:ln w="19050">
            <a:solidFill>
              <a:schemeClr val="tx1"/>
            </a:solidFill>
            <a:round/>
            <a:headEnd/>
            <a:tailEnd/>
          </a:ln>
        </p:spPr>
        <p:txBody>
          <a:bodyPr/>
          <a:lstStyle/>
          <a:p>
            <a:endParaRPr lang="en-US"/>
          </a:p>
        </p:txBody>
      </p:sp>
      <p:sp>
        <p:nvSpPr>
          <p:cNvPr id="7334" name="Rectangle 168"/>
          <p:cNvSpPr>
            <a:spLocks noChangeArrowheads="1"/>
          </p:cNvSpPr>
          <p:nvPr/>
        </p:nvSpPr>
        <p:spPr bwMode="auto">
          <a:xfrm>
            <a:off x="990600" y="40386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1</a:t>
            </a:r>
          </a:p>
        </p:txBody>
      </p:sp>
      <p:sp>
        <p:nvSpPr>
          <p:cNvPr id="7335" name="Rectangle 169"/>
          <p:cNvSpPr>
            <a:spLocks noChangeArrowheads="1"/>
          </p:cNvSpPr>
          <p:nvPr/>
        </p:nvSpPr>
        <p:spPr bwMode="auto">
          <a:xfrm>
            <a:off x="3962400" y="4930775"/>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dirty="0"/>
              <a:t>1</a:t>
            </a:r>
          </a:p>
        </p:txBody>
      </p:sp>
      <p:sp>
        <p:nvSpPr>
          <p:cNvPr id="7336" name="Rectangle 170"/>
          <p:cNvSpPr>
            <a:spLocks noChangeArrowheads="1"/>
          </p:cNvSpPr>
          <p:nvPr/>
        </p:nvSpPr>
        <p:spPr bwMode="auto">
          <a:xfrm>
            <a:off x="3962400" y="45720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1</a:t>
            </a:r>
          </a:p>
        </p:txBody>
      </p:sp>
      <p:sp>
        <p:nvSpPr>
          <p:cNvPr id="7337" name="Rectangle 171"/>
          <p:cNvSpPr>
            <a:spLocks noChangeArrowheads="1"/>
          </p:cNvSpPr>
          <p:nvPr/>
        </p:nvSpPr>
        <p:spPr bwMode="auto">
          <a:xfrm>
            <a:off x="6858000" y="50292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1</a:t>
            </a:r>
          </a:p>
        </p:txBody>
      </p:sp>
      <p:sp>
        <p:nvSpPr>
          <p:cNvPr id="7338" name="Rectangle 172"/>
          <p:cNvSpPr>
            <a:spLocks noChangeArrowheads="1"/>
          </p:cNvSpPr>
          <p:nvPr/>
        </p:nvSpPr>
        <p:spPr bwMode="auto">
          <a:xfrm>
            <a:off x="6934200" y="39624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1</a:t>
            </a:r>
          </a:p>
        </p:txBody>
      </p:sp>
      <p:sp>
        <p:nvSpPr>
          <p:cNvPr id="7339" name="Rectangle 173"/>
          <p:cNvSpPr>
            <a:spLocks noChangeArrowheads="1"/>
          </p:cNvSpPr>
          <p:nvPr/>
        </p:nvSpPr>
        <p:spPr bwMode="auto">
          <a:xfrm>
            <a:off x="8534400" y="35052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1</a:t>
            </a:r>
          </a:p>
        </p:txBody>
      </p:sp>
      <p:sp>
        <p:nvSpPr>
          <p:cNvPr id="7340" name="Rectangle 174"/>
          <p:cNvSpPr>
            <a:spLocks noChangeArrowheads="1"/>
          </p:cNvSpPr>
          <p:nvPr/>
        </p:nvSpPr>
        <p:spPr bwMode="auto">
          <a:xfrm>
            <a:off x="8534400" y="3276600"/>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0</a:t>
            </a:r>
          </a:p>
        </p:txBody>
      </p:sp>
      <p:sp>
        <p:nvSpPr>
          <p:cNvPr id="7341" name="Rectangle 175"/>
          <p:cNvSpPr>
            <a:spLocks noChangeArrowheads="1"/>
          </p:cNvSpPr>
          <p:nvPr/>
        </p:nvSpPr>
        <p:spPr bwMode="auto">
          <a:xfrm>
            <a:off x="6858000" y="4800600"/>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dirty="0"/>
              <a:t>0</a:t>
            </a:r>
          </a:p>
        </p:txBody>
      </p:sp>
      <p:sp>
        <p:nvSpPr>
          <p:cNvPr id="7342" name="Rectangle 176"/>
          <p:cNvSpPr>
            <a:spLocks noChangeArrowheads="1"/>
          </p:cNvSpPr>
          <p:nvPr/>
        </p:nvSpPr>
        <p:spPr bwMode="auto">
          <a:xfrm>
            <a:off x="6934200" y="3711575"/>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dirty="0"/>
              <a:t>0</a:t>
            </a:r>
          </a:p>
        </p:txBody>
      </p:sp>
      <p:sp>
        <p:nvSpPr>
          <p:cNvPr id="7343" name="Rectangle 177"/>
          <p:cNvSpPr>
            <a:spLocks noChangeArrowheads="1"/>
          </p:cNvSpPr>
          <p:nvPr/>
        </p:nvSpPr>
        <p:spPr bwMode="auto">
          <a:xfrm>
            <a:off x="3962400" y="51816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0</a:t>
            </a:r>
          </a:p>
        </p:txBody>
      </p:sp>
      <p:sp>
        <p:nvSpPr>
          <p:cNvPr id="7344" name="Rectangle 178"/>
          <p:cNvSpPr>
            <a:spLocks noChangeArrowheads="1"/>
          </p:cNvSpPr>
          <p:nvPr/>
        </p:nvSpPr>
        <p:spPr bwMode="auto">
          <a:xfrm>
            <a:off x="3962400" y="4321175"/>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dirty="0"/>
              <a:t>0</a:t>
            </a:r>
          </a:p>
        </p:txBody>
      </p:sp>
      <p:sp>
        <p:nvSpPr>
          <p:cNvPr id="7345" name="Rectangle 179"/>
          <p:cNvSpPr>
            <a:spLocks noChangeArrowheads="1"/>
          </p:cNvSpPr>
          <p:nvPr/>
        </p:nvSpPr>
        <p:spPr bwMode="auto">
          <a:xfrm>
            <a:off x="990600" y="3787775"/>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dirty="0"/>
              <a:t>0</a:t>
            </a:r>
          </a:p>
        </p:txBody>
      </p:sp>
      <p:sp>
        <p:nvSpPr>
          <p:cNvPr id="7346" name="Rectangle 180"/>
          <p:cNvSpPr>
            <a:spLocks noChangeArrowheads="1"/>
          </p:cNvSpPr>
          <p:nvPr/>
        </p:nvSpPr>
        <p:spPr bwMode="auto">
          <a:xfrm>
            <a:off x="6858000" y="52578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2</a:t>
            </a:r>
          </a:p>
        </p:txBody>
      </p:sp>
      <p:sp>
        <p:nvSpPr>
          <p:cNvPr id="7347" name="Rectangle 181"/>
          <p:cNvSpPr>
            <a:spLocks noChangeArrowheads="1"/>
          </p:cNvSpPr>
          <p:nvPr/>
        </p:nvSpPr>
        <p:spPr bwMode="auto">
          <a:xfrm>
            <a:off x="8534400" y="30480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2</a:t>
            </a:r>
          </a:p>
        </p:txBody>
      </p:sp>
      <p:sp>
        <p:nvSpPr>
          <p:cNvPr id="7348" name="Rectangle 182"/>
          <p:cNvSpPr>
            <a:spLocks noChangeArrowheads="1"/>
          </p:cNvSpPr>
          <p:nvPr/>
        </p:nvSpPr>
        <p:spPr bwMode="auto">
          <a:xfrm>
            <a:off x="6858000" y="54864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t>3</a:t>
            </a:r>
          </a:p>
        </p:txBody>
      </p:sp>
      <p:sp>
        <p:nvSpPr>
          <p:cNvPr id="7349" name="Rectangle 183"/>
          <p:cNvSpPr>
            <a:spLocks noChangeArrowheads="1"/>
          </p:cNvSpPr>
          <p:nvPr/>
        </p:nvSpPr>
        <p:spPr bwMode="auto">
          <a:xfrm>
            <a:off x="6477000" y="4953001"/>
            <a:ext cx="1524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400">
                <a:solidFill>
                  <a:schemeClr val="tx1"/>
                </a:solidFill>
              </a:rPr>
              <a:t>4</a:t>
            </a:r>
          </a:p>
        </p:txBody>
      </p:sp>
      <p:sp>
        <p:nvSpPr>
          <p:cNvPr id="7350" name="Rectangle 184"/>
          <p:cNvSpPr>
            <a:spLocks noChangeArrowheads="1"/>
          </p:cNvSpPr>
          <p:nvPr/>
        </p:nvSpPr>
        <p:spPr bwMode="auto">
          <a:xfrm>
            <a:off x="6858000" y="6172200"/>
            <a:ext cx="8382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100" b="1" dirty="0" err="1" smtClean="0">
                <a:solidFill>
                  <a:srgbClr val="33CC33"/>
                </a:solidFill>
              </a:rPr>
              <a:t>func</a:t>
            </a:r>
            <a:endParaRPr lang="en-US" sz="1100" b="1" dirty="0">
              <a:solidFill>
                <a:srgbClr val="33CC33"/>
              </a:solidFill>
            </a:endParaRPr>
          </a:p>
        </p:txBody>
      </p:sp>
      <p:sp>
        <p:nvSpPr>
          <p:cNvPr id="7351" name="Rectangle 185"/>
          <p:cNvSpPr>
            <a:spLocks noChangeArrowheads="1"/>
          </p:cNvSpPr>
          <p:nvPr/>
        </p:nvSpPr>
        <p:spPr bwMode="auto">
          <a:xfrm>
            <a:off x="5334000" y="2895601"/>
            <a:ext cx="8382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100" b="1" dirty="0" smtClean="0">
                <a:solidFill>
                  <a:srgbClr val="33CC33"/>
                </a:solidFill>
              </a:rPr>
              <a:t>Address Field</a:t>
            </a:r>
            <a:endParaRPr lang="en-US" sz="1100" b="1" dirty="0">
              <a:solidFill>
                <a:srgbClr val="33CC33"/>
              </a:solidFill>
            </a:endParaRPr>
          </a:p>
        </p:txBody>
      </p:sp>
      <p:sp>
        <p:nvSpPr>
          <p:cNvPr id="7352" name="Rectangle 186"/>
          <p:cNvSpPr>
            <a:spLocks noChangeArrowheads="1"/>
          </p:cNvSpPr>
          <p:nvPr/>
        </p:nvSpPr>
        <p:spPr bwMode="auto">
          <a:xfrm>
            <a:off x="6248400" y="2492375"/>
            <a:ext cx="8382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200" dirty="0">
                <a:solidFill>
                  <a:schemeClr val="tx1"/>
                </a:solidFill>
              </a:rPr>
              <a:t>PC[31-28]</a:t>
            </a:r>
          </a:p>
        </p:txBody>
      </p:sp>
      <p:sp>
        <p:nvSpPr>
          <p:cNvPr id="7353" name="Rectangle 187"/>
          <p:cNvSpPr>
            <a:spLocks noChangeArrowheads="1"/>
          </p:cNvSpPr>
          <p:nvPr/>
        </p:nvSpPr>
        <p:spPr bwMode="auto">
          <a:xfrm>
            <a:off x="3886200" y="5715000"/>
            <a:ext cx="8382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100" b="1" dirty="0" smtClean="0">
                <a:solidFill>
                  <a:srgbClr val="33CC33"/>
                </a:solidFill>
              </a:rPr>
              <a:t>Offset</a:t>
            </a:r>
            <a:endParaRPr lang="en-US" sz="1100" b="1" dirty="0">
              <a:solidFill>
                <a:srgbClr val="33CC33"/>
              </a:solidFill>
            </a:endParaRPr>
          </a:p>
        </p:txBody>
      </p:sp>
      <p:sp>
        <p:nvSpPr>
          <p:cNvPr id="7354" name="Rectangle 188"/>
          <p:cNvSpPr>
            <a:spLocks noChangeArrowheads="1"/>
          </p:cNvSpPr>
          <p:nvPr/>
        </p:nvSpPr>
        <p:spPr bwMode="auto">
          <a:xfrm>
            <a:off x="3733800" y="2590800"/>
            <a:ext cx="838200" cy="326781"/>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100" b="1" dirty="0" err="1" smtClean="0">
                <a:solidFill>
                  <a:srgbClr val="33CC33"/>
                </a:solidFill>
              </a:rPr>
              <a:t>opcode</a:t>
            </a:r>
            <a:endParaRPr lang="en-US" sz="1100" b="1" dirty="0">
              <a:solidFill>
                <a:srgbClr val="33CC33"/>
              </a:solidFill>
            </a:endParaRPr>
          </a:p>
        </p:txBody>
      </p:sp>
      <p:sp>
        <p:nvSpPr>
          <p:cNvPr id="7355" name="Line 189"/>
          <p:cNvSpPr>
            <a:spLocks noChangeShapeType="1"/>
          </p:cNvSpPr>
          <p:nvPr/>
        </p:nvSpPr>
        <p:spPr bwMode="auto">
          <a:xfrm>
            <a:off x="228600" y="914400"/>
            <a:ext cx="0" cy="2895600"/>
          </a:xfrm>
          <a:prstGeom prst="line">
            <a:avLst/>
          </a:prstGeom>
          <a:noFill/>
          <a:ln w="28575">
            <a:solidFill>
              <a:schemeClr val="tx1"/>
            </a:solidFill>
            <a:round/>
            <a:headEnd/>
            <a:tailEnd/>
          </a:ln>
        </p:spPr>
        <p:txBody>
          <a:bodyPr/>
          <a:lstStyle/>
          <a:p>
            <a:endParaRPr lang="en-US"/>
          </a:p>
        </p:txBody>
      </p:sp>
      <p:sp>
        <p:nvSpPr>
          <p:cNvPr id="7356" name="Line 190"/>
          <p:cNvSpPr>
            <a:spLocks noChangeShapeType="1"/>
          </p:cNvSpPr>
          <p:nvPr/>
        </p:nvSpPr>
        <p:spPr bwMode="auto">
          <a:xfrm>
            <a:off x="8915400" y="914400"/>
            <a:ext cx="0" cy="2438400"/>
          </a:xfrm>
          <a:prstGeom prst="line">
            <a:avLst/>
          </a:prstGeom>
          <a:noFill/>
          <a:ln w="28575">
            <a:solidFill>
              <a:schemeClr val="tx1"/>
            </a:solidFill>
            <a:round/>
            <a:headEnd/>
            <a:tailEnd/>
          </a:ln>
        </p:spPr>
        <p:txBody>
          <a:bodyPr/>
          <a:lstStyle/>
          <a:p>
            <a:endParaRPr lang="en-US"/>
          </a:p>
        </p:txBody>
      </p:sp>
      <p:sp>
        <p:nvSpPr>
          <p:cNvPr id="7357" name="Line 191"/>
          <p:cNvSpPr>
            <a:spLocks noChangeShapeType="1"/>
          </p:cNvSpPr>
          <p:nvPr/>
        </p:nvSpPr>
        <p:spPr bwMode="auto">
          <a:xfrm>
            <a:off x="5029200" y="5638800"/>
            <a:ext cx="76200" cy="152400"/>
          </a:xfrm>
          <a:prstGeom prst="line">
            <a:avLst/>
          </a:prstGeom>
          <a:noFill/>
          <a:ln w="12700">
            <a:solidFill>
              <a:schemeClr val="tx1"/>
            </a:solidFill>
            <a:round/>
            <a:headEnd/>
            <a:tailEnd/>
          </a:ln>
        </p:spPr>
        <p:txBody>
          <a:bodyPr/>
          <a:lstStyle/>
          <a:p>
            <a:endParaRPr lang="en-US"/>
          </a:p>
        </p:txBody>
      </p:sp>
      <p:sp>
        <p:nvSpPr>
          <p:cNvPr id="7358" name="Line 192"/>
          <p:cNvSpPr>
            <a:spLocks noChangeShapeType="1"/>
          </p:cNvSpPr>
          <p:nvPr/>
        </p:nvSpPr>
        <p:spPr bwMode="auto">
          <a:xfrm>
            <a:off x="7924800" y="3048000"/>
            <a:ext cx="76200" cy="152400"/>
          </a:xfrm>
          <a:prstGeom prst="line">
            <a:avLst/>
          </a:prstGeom>
          <a:noFill/>
          <a:ln w="12700">
            <a:solidFill>
              <a:schemeClr val="tx1"/>
            </a:solidFill>
            <a:round/>
            <a:headEnd/>
            <a:tailEnd/>
          </a:ln>
        </p:spPr>
        <p:txBody>
          <a:bodyPr/>
          <a:lstStyle/>
          <a:p>
            <a:endParaRPr lang="en-US"/>
          </a:p>
        </p:txBody>
      </p:sp>
      <p:sp>
        <p:nvSpPr>
          <p:cNvPr id="7359" name="Text Box 193"/>
          <p:cNvSpPr txBox="1">
            <a:spLocks noChangeArrowheads="1"/>
          </p:cNvSpPr>
          <p:nvPr/>
        </p:nvSpPr>
        <p:spPr bwMode="auto">
          <a:xfrm>
            <a:off x="4953001" y="5715000"/>
            <a:ext cx="338554" cy="276999"/>
          </a:xfrm>
          <a:prstGeom prst="rect">
            <a:avLst/>
          </a:prstGeom>
          <a:noFill/>
          <a:ln w="12700">
            <a:noFill/>
            <a:miter lim="800000"/>
            <a:headEnd/>
            <a:tailEnd/>
          </a:ln>
        </p:spPr>
        <p:txBody>
          <a:bodyPr wrap="none">
            <a:spAutoFit/>
          </a:bodyPr>
          <a:lstStyle/>
          <a:p>
            <a:r>
              <a:rPr lang="en-US" sz="1200">
                <a:solidFill>
                  <a:schemeClr val="tx1"/>
                </a:solidFill>
              </a:rPr>
              <a:t>32</a:t>
            </a:r>
          </a:p>
        </p:txBody>
      </p:sp>
      <p:sp>
        <p:nvSpPr>
          <p:cNvPr id="7360" name="Text Box 194"/>
          <p:cNvSpPr txBox="1">
            <a:spLocks noChangeArrowheads="1"/>
          </p:cNvSpPr>
          <p:nvPr/>
        </p:nvSpPr>
        <p:spPr bwMode="auto">
          <a:xfrm>
            <a:off x="7772401" y="2819400"/>
            <a:ext cx="338554" cy="276999"/>
          </a:xfrm>
          <a:prstGeom prst="rect">
            <a:avLst/>
          </a:prstGeom>
          <a:noFill/>
          <a:ln w="12700">
            <a:noFill/>
            <a:miter lim="800000"/>
            <a:headEnd/>
            <a:tailEnd/>
          </a:ln>
        </p:spPr>
        <p:txBody>
          <a:bodyPr wrap="none">
            <a:spAutoFit/>
          </a:bodyPr>
          <a:lstStyle/>
          <a:p>
            <a:r>
              <a:rPr lang="en-US" sz="1200" dirty="0">
                <a:solidFill>
                  <a:schemeClr val="tx1"/>
                </a:solidFill>
              </a:rPr>
              <a:t>28</a:t>
            </a:r>
          </a:p>
        </p:txBody>
      </p:sp>
      <p:sp>
        <p:nvSpPr>
          <p:cNvPr id="7361" name="Line 195"/>
          <p:cNvSpPr>
            <a:spLocks noChangeShapeType="1"/>
          </p:cNvSpPr>
          <p:nvPr/>
        </p:nvSpPr>
        <p:spPr bwMode="auto">
          <a:xfrm>
            <a:off x="7772400" y="1066800"/>
            <a:ext cx="0" cy="3048000"/>
          </a:xfrm>
          <a:prstGeom prst="line">
            <a:avLst/>
          </a:prstGeom>
          <a:noFill/>
          <a:ln w="12700">
            <a:solidFill>
              <a:srgbClr val="FF0000"/>
            </a:solidFill>
            <a:round/>
            <a:headEnd/>
            <a:tailEnd/>
          </a:ln>
        </p:spPr>
        <p:txBody>
          <a:bodyPr/>
          <a:lstStyle/>
          <a:p>
            <a:endParaRPr lang="en-US"/>
          </a:p>
        </p:txBody>
      </p:sp>
      <p:sp>
        <p:nvSpPr>
          <p:cNvPr id="7362" name="Rectangle 5"/>
          <p:cNvSpPr>
            <a:spLocks noChangeArrowheads="1"/>
          </p:cNvSpPr>
          <p:nvPr/>
        </p:nvSpPr>
        <p:spPr bwMode="auto">
          <a:xfrm>
            <a:off x="281354" y="6553200"/>
            <a:ext cx="2250831" cy="228600"/>
          </a:xfrm>
          <a:prstGeom prst="rect">
            <a:avLst/>
          </a:prstGeom>
          <a:solidFill>
            <a:schemeClr val="bg1"/>
          </a:solidFill>
          <a:ln w="12700" algn="ctr">
            <a:noFill/>
            <a:round/>
            <a:headEnd/>
            <a:tailEnd/>
          </a:ln>
        </p:spPr>
        <p:txBody>
          <a:bodyPr/>
          <a:lstStyle/>
          <a:p>
            <a:endParaRPr lang="en-US"/>
          </a:p>
        </p:txBody>
      </p:sp>
      <p:sp>
        <p:nvSpPr>
          <p:cNvPr id="198" name="Title 1"/>
          <p:cNvSpPr>
            <a:spLocks noGrp="1"/>
          </p:cNvSpPr>
          <p:nvPr>
            <p:ph type="title"/>
          </p:nvPr>
        </p:nvSpPr>
        <p:spPr>
          <a:xfrm>
            <a:off x="685800" y="0"/>
            <a:ext cx="7772400" cy="868362"/>
          </a:xfrm>
        </p:spPr>
        <p:txBody>
          <a:bodyPr/>
          <a:lstStyle/>
          <a:p>
            <a:pPr algn="ctr"/>
            <a:r>
              <a:rPr lang="en-US" b="1" dirty="0" smtClean="0"/>
              <a:t>Multi-Cycle Datapath</a:t>
            </a:r>
            <a:endParaRPr lang="en-US" b="1" dirty="0"/>
          </a:p>
        </p:txBody>
      </p:sp>
      <p:cxnSp>
        <p:nvCxnSpPr>
          <p:cNvPr id="199" name="Straight Arrow Connector 198"/>
          <p:cNvCxnSpPr/>
          <p:nvPr/>
        </p:nvCxnSpPr>
        <p:spPr>
          <a:xfrm rot="5400000" flipH="1" flipV="1">
            <a:off x="3885405" y="2743200"/>
            <a:ext cx="762000" cy="1588"/>
          </a:xfrm>
          <a:prstGeom prst="straightConnector1">
            <a:avLst/>
          </a:prstGeom>
          <a:ln w="12700">
            <a:solidFill>
              <a:srgbClr val="33CC33"/>
            </a:solidFill>
            <a:tailEnd type="triangle"/>
          </a:ln>
        </p:spPr>
        <p:style>
          <a:lnRef idx="1">
            <a:schemeClr val="accent1"/>
          </a:lnRef>
          <a:fillRef idx="0">
            <a:schemeClr val="accent1"/>
          </a:fillRef>
          <a:effectRef idx="0">
            <a:schemeClr val="accent1"/>
          </a:effectRef>
          <a:fontRef idx="minor">
            <a:schemeClr val="tx1"/>
          </a:fontRef>
        </p:style>
      </p:cxnSp>
      <p:cxnSp>
        <p:nvCxnSpPr>
          <p:cNvPr id="200" name="Straight Arrow Connector 199"/>
          <p:cNvCxnSpPr/>
          <p:nvPr/>
        </p:nvCxnSpPr>
        <p:spPr>
          <a:xfrm>
            <a:off x="3657600" y="4189412"/>
            <a:ext cx="685800" cy="1588"/>
          </a:xfrm>
          <a:prstGeom prst="straightConnector1">
            <a:avLst/>
          </a:prstGeom>
          <a:ln w="12700">
            <a:solidFill>
              <a:srgbClr val="33CC33"/>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a:off x="3657600" y="3884612"/>
            <a:ext cx="685800" cy="1588"/>
          </a:xfrm>
          <a:prstGeom prst="straightConnector1">
            <a:avLst/>
          </a:prstGeom>
          <a:ln w="12700">
            <a:solidFill>
              <a:srgbClr val="33CC33"/>
            </a:solidFill>
            <a:tailEnd type="triangle"/>
          </a:ln>
        </p:spPr>
        <p:style>
          <a:lnRef idx="1">
            <a:schemeClr val="accent1"/>
          </a:lnRef>
          <a:fillRef idx="0">
            <a:schemeClr val="accent1"/>
          </a:fillRef>
          <a:effectRef idx="0">
            <a:schemeClr val="accent1"/>
          </a:effectRef>
          <a:fontRef idx="minor">
            <a:schemeClr val="tx1"/>
          </a:fontRef>
        </p:style>
      </p:cxnSp>
      <p:cxnSp>
        <p:nvCxnSpPr>
          <p:cNvPr id="207" name="Straight Arrow Connector 206"/>
          <p:cNvCxnSpPr/>
          <p:nvPr/>
        </p:nvCxnSpPr>
        <p:spPr>
          <a:xfrm>
            <a:off x="3733800" y="4419600"/>
            <a:ext cx="228600" cy="1588"/>
          </a:xfrm>
          <a:prstGeom prst="straightConnector1">
            <a:avLst/>
          </a:prstGeom>
          <a:ln>
            <a:solidFill>
              <a:srgbClr val="33CC33"/>
            </a:solidFill>
            <a:tailEnd type="triangle"/>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5400000" flipH="1" flipV="1">
            <a:off x="3619500" y="4305300"/>
            <a:ext cx="228600" cy="1588"/>
          </a:xfrm>
          <a:prstGeom prst="line">
            <a:avLst/>
          </a:prstGeom>
          <a:ln>
            <a:solidFill>
              <a:srgbClr val="33CC33"/>
            </a:solidFill>
            <a:tailEnd type="none"/>
          </a:ln>
        </p:spPr>
        <p:style>
          <a:lnRef idx="1">
            <a:schemeClr val="accent1"/>
          </a:lnRef>
          <a:fillRef idx="0">
            <a:schemeClr val="accent1"/>
          </a:fillRef>
          <a:effectRef idx="0">
            <a:schemeClr val="accent1"/>
          </a:effectRef>
          <a:fontRef idx="minor">
            <a:schemeClr val="tx1"/>
          </a:fontRef>
        </p:style>
      </p:cxnSp>
      <p:sp>
        <p:nvSpPr>
          <p:cNvPr id="211" name="Rectangle 185"/>
          <p:cNvSpPr>
            <a:spLocks noChangeArrowheads="1"/>
          </p:cNvSpPr>
          <p:nvPr/>
        </p:nvSpPr>
        <p:spPr bwMode="auto">
          <a:xfrm>
            <a:off x="3810000" y="3657600"/>
            <a:ext cx="3810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100" b="1" dirty="0" err="1" smtClean="0">
                <a:solidFill>
                  <a:srgbClr val="33CC33"/>
                </a:solidFill>
              </a:rPr>
              <a:t>rs</a:t>
            </a:r>
            <a:endParaRPr lang="en-US" sz="1100" b="1" dirty="0">
              <a:solidFill>
                <a:srgbClr val="33CC33"/>
              </a:solidFill>
            </a:endParaRPr>
          </a:p>
        </p:txBody>
      </p:sp>
      <p:sp>
        <p:nvSpPr>
          <p:cNvPr id="212" name="Rectangle 185"/>
          <p:cNvSpPr>
            <a:spLocks noChangeArrowheads="1"/>
          </p:cNvSpPr>
          <p:nvPr/>
        </p:nvSpPr>
        <p:spPr bwMode="auto">
          <a:xfrm>
            <a:off x="3810000" y="3962400"/>
            <a:ext cx="3048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100" b="1" dirty="0" err="1" smtClean="0">
                <a:solidFill>
                  <a:srgbClr val="33CC33"/>
                </a:solidFill>
              </a:rPr>
              <a:t>rt</a:t>
            </a:r>
            <a:endParaRPr lang="en-US" sz="1100" b="1" dirty="0">
              <a:solidFill>
                <a:srgbClr val="33CC33"/>
              </a:solidFill>
            </a:endParaRPr>
          </a:p>
        </p:txBody>
      </p:sp>
      <p:sp>
        <p:nvSpPr>
          <p:cNvPr id="214" name="Rectangle 185"/>
          <p:cNvSpPr>
            <a:spLocks noChangeArrowheads="1"/>
          </p:cNvSpPr>
          <p:nvPr/>
        </p:nvSpPr>
        <p:spPr bwMode="auto">
          <a:xfrm>
            <a:off x="3733800" y="4495800"/>
            <a:ext cx="304800" cy="327025"/>
          </a:xfrm>
          <a:prstGeom prst="rect">
            <a:avLst/>
          </a:prstGeom>
          <a:noFill/>
          <a:ln w="12700">
            <a:noFill/>
            <a:miter lim="800000"/>
            <a:headEnd/>
            <a:tailEnd/>
          </a:ln>
        </p:spPr>
        <p:txBody>
          <a:bodyPr wrap="none" lIns="19050" tIns="26988" rIns="19050" bIns="26988"/>
          <a:lstStyle/>
          <a:p>
            <a:pPr>
              <a:spcBef>
                <a:spcPts val="600"/>
              </a:spcBef>
              <a:spcAft>
                <a:spcPts val="600"/>
              </a:spcAft>
            </a:pPr>
            <a:r>
              <a:rPr lang="en-US" sz="1100" b="1" dirty="0" smtClean="0">
                <a:solidFill>
                  <a:srgbClr val="33CC33"/>
                </a:solidFill>
              </a:rPr>
              <a:t>rd</a:t>
            </a:r>
            <a:endParaRPr lang="en-US" sz="1100" b="1" dirty="0">
              <a:solidFill>
                <a:srgbClr val="33CC33"/>
              </a:solidFill>
            </a:endParaRPr>
          </a:p>
        </p:txBody>
      </p:sp>
      <p:sp>
        <p:nvSpPr>
          <p:cNvPr id="215" name="Line 192"/>
          <p:cNvSpPr>
            <a:spLocks noChangeShapeType="1"/>
          </p:cNvSpPr>
          <p:nvPr/>
        </p:nvSpPr>
        <p:spPr bwMode="auto">
          <a:xfrm>
            <a:off x="7543799" y="2667000"/>
            <a:ext cx="76200" cy="152400"/>
          </a:xfrm>
          <a:prstGeom prst="line">
            <a:avLst/>
          </a:prstGeom>
          <a:noFill/>
          <a:ln w="12700">
            <a:solidFill>
              <a:schemeClr val="tx1"/>
            </a:solidFill>
            <a:round/>
            <a:headEnd/>
            <a:tailEnd/>
          </a:ln>
        </p:spPr>
        <p:txBody>
          <a:bodyPr/>
          <a:lstStyle/>
          <a:p>
            <a:endParaRPr lang="en-US"/>
          </a:p>
        </p:txBody>
      </p:sp>
      <p:sp>
        <p:nvSpPr>
          <p:cNvPr id="216" name="Text Box 194"/>
          <p:cNvSpPr txBox="1">
            <a:spLocks noChangeArrowheads="1"/>
          </p:cNvSpPr>
          <p:nvPr/>
        </p:nvSpPr>
        <p:spPr bwMode="auto">
          <a:xfrm>
            <a:off x="7391400" y="2438400"/>
            <a:ext cx="261610" cy="276999"/>
          </a:xfrm>
          <a:prstGeom prst="rect">
            <a:avLst/>
          </a:prstGeom>
          <a:noFill/>
          <a:ln w="12700">
            <a:noFill/>
            <a:miter lim="800000"/>
            <a:headEnd/>
            <a:tailEnd/>
          </a:ln>
        </p:spPr>
        <p:txBody>
          <a:bodyPr wrap="none">
            <a:spAutoFit/>
          </a:bodyPr>
          <a:lstStyle/>
          <a:p>
            <a:r>
              <a:rPr lang="en-US" sz="1200" dirty="0" smtClean="0">
                <a:solidFill>
                  <a:schemeClr val="tx1"/>
                </a:solidFill>
              </a:rPr>
              <a:t>4</a:t>
            </a:r>
            <a:endParaRPr lang="en-US" sz="1200" dirty="0">
              <a:solidFill>
                <a:schemeClr val="tx1"/>
              </a:solidFill>
            </a:endParaRPr>
          </a:p>
        </p:txBody>
      </p:sp>
      <p:sp>
        <p:nvSpPr>
          <p:cNvPr id="217" name="Line 192"/>
          <p:cNvSpPr>
            <a:spLocks noChangeShapeType="1"/>
          </p:cNvSpPr>
          <p:nvPr/>
        </p:nvSpPr>
        <p:spPr bwMode="auto">
          <a:xfrm>
            <a:off x="4571999" y="3048000"/>
            <a:ext cx="76200" cy="152400"/>
          </a:xfrm>
          <a:prstGeom prst="line">
            <a:avLst/>
          </a:prstGeom>
          <a:noFill/>
          <a:ln w="12700">
            <a:solidFill>
              <a:schemeClr val="tx1"/>
            </a:solidFill>
            <a:round/>
            <a:headEnd/>
            <a:tailEnd/>
          </a:ln>
        </p:spPr>
        <p:txBody>
          <a:bodyPr/>
          <a:lstStyle/>
          <a:p>
            <a:endParaRPr lang="en-US"/>
          </a:p>
        </p:txBody>
      </p:sp>
      <p:sp>
        <p:nvSpPr>
          <p:cNvPr id="218" name="Text Box 194"/>
          <p:cNvSpPr txBox="1">
            <a:spLocks noChangeArrowheads="1"/>
          </p:cNvSpPr>
          <p:nvPr/>
        </p:nvSpPr>
        <p:spPr bwMode="auto">
          <a:xfrm>
            <a:off x="4419600" y="2819400"/>
            <a:ext cx="338554" cy="276999"/>
          </a:xfrm>
          <a:prstGeom prst="rect">
            <a:avLst/>
          </a:prstGeom>
          <a:noFill/>
          <a:ln w="12700">
            <a:noFill/>
            <a:miter lim="800000"/>
            <a:headEnd/>
            <a:tailEnd/>
          </a:ln>
        </p:spPr>
        <p:txBody>
          <a:bodyPr wrap="none">
            <a:spAutoFit/>
          </a:bodyPr>
          <a:lstStyle/>
          <a:p>
            <a:r>
              <a:rPr lang="en-US" sz="1200" dirty="0" smtClean="0">
                <a:solidFill>
                  <a:schemeClr val="tx1"/>
                </a:solidFill>
              </a:rPr>
              <a:t>26</a:t>
            </a:r>
            <a:endParaRPr lang="en-US" sz="1200" dirty="0">
              <a:solidFill>
                <a:schemeClr val="tx1"/>
              </a:solidFill>
            </a:endParaRPr>
          </a:p>
        </p:txBody>
      </p:sp>
      <p:sp>
        <p:nvSpPr>
          <p:cNvPr id="219" name="Line 192"/>
          <p:cNvSpPr>
            <a:spLocks noChangeShapeType="1"/>
          </p:cNvSpPr>
          <p:nvPr/>
        </p:nvSpPr>
        <p:spPr bwMode="auto">
          <a:xfrm>
            <a:off x="8305799" y="6400800"/>
            <a:ext cx="76200" cy="152400"/>
          </a:xfrm>
          <a:prstGeom prst="line">
            <a:avLst/>
          </a:prstGeom>
          <a:noFill/>
          <a:ln w="12700">
            <a:solidFill>
              <a:schemeClr val="tx1"/>
            </a:solidFill>
            <a:round/>
            <a:headEnd/>
            <a:tailEnd/>
          </a:ln>
        </p:spPr>
        <p:txBody>
          <a:bodyPr/>
          <a:lstStyle/>
          <a:p>
            <a:endParaRPr lang="en-US"/>
          </a:p>
        </p:txBody>
      </p:sp>
      <p:sp>
        <p:nvSpPr>
          <p:cNvPr id="220" name="Text Box 194"/>
          <p:cNvSpPr txBox="1">
            <a:spLocks noChangeArrowheads="1"/>
          </p:cNvSpPr>
          <p:nvPr/>
        </p:nvSpPr>
        <p:spPr bwMode="auto">
          <a:xfrm>
            <a:off x="8153400" y="6172200"/>
            <a:ext cx="338554" cy="276999"/>
          </a:xfrm>
          <a:prstGeom prst="rect">
            <a:avLst/>
          </a:prstGeom>
          <a:noFill/>
          <a:ln w="12700">
            <a:noFill/>
            <a:miter lim="800000"/>
            <a:headEnd/>
            <a:tailEnd/>
          </a:ln>
        </p:spPr>
        <p:txBody>
          <a:bodyPr wrap="none">
            <a:spAutoFit/>
          </a:bodyPr>
          <a:lstStyle/>
          <a:p>
            <a:r>
              <a:rPr lang="en-US" sz="1200" dirty="0" smtClean="0">
                <a:solidFill>
                  <a:schemeClr val="tx1"/>
                </a:solidFill>
              </a:rPr>
              <a:t>32</a:t>
            </a:r>
            <a:endParaRPr lang="en-US" sz="1200"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8164</TotalTime>
  <Words>2214</Words>
  <Application>Microsoft Office PowerPoint</Application>
  <PresentationFormat>On-screen Show (4:3)</PresentationFormat>
  <Paragraphs>681</Paragraphs>
  <Slides>34</Slides>
  <Notes>10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Equity</vt:lpstr>
      <vt:lpstr>Appendix D: Multi-Cycle Datapath and Control</vt:lpstr>
      <vt:lpstr>Outline</vt:lpstr>
      <vt:lpstr>Introduction</vt:lpstr>
      <vt:lpstr>Multi-Cycle Datapath</vt:lpstr>
      <vt:lpstr>Multi-Cycle Datapath</vt:lpstr>
      <vt:lpstr>Multi-Cycle Datapath</vt:lpstr>
      <vt:lpstr>Multi-Cycle Datapath</vt:lpstr>
      <vt:lpstr>Multi-Cycle Datapath</vt:lpstr>
      <vt:lpstr>Multi-Cycle Datapath</vt:lpstr>
      <vt:lpstr>Multi-Cycle Control Signals</vt:lpstr>
      <vt:lpstr>Multi-Cycle Control Signals</vt:lpstr>
      <vt:lpstr>Instruction Execution</vt:lpstr>
      <vt:lpstr>Instruction Execution</vt:lpstr>
      <vt:lpstr>Instruction Execution</vt:lpstr>
      <vt:lpstr>Instruction Execution</vt:lpstr>
      <vt:lpstr>Instruction Execution</vt:lpstr>
      <vt:lpstr>Instruction Execution</vt:lpstr>
      <vt:lpstr>Instruction Execution</vt:lpstr>
      <vt:lpstr>Instruction Execution</vt:lpstr>
      <vt:lpstr>Instruction Execution</vt:lpstr>
      <vt:lpstr>Instruction Execution</vt:lpstr>
      <vt:lpstr>Instruction Execution</vt:lpstr>
      <vt:lpstr>Multi-Cycle Control </vt:lpstr>
      <vt:lpstr>Multi-Cycle Control </vt:lpstr>
      <vt:lpstr>PowerPoint Presentation</vt:lpstr>
      <vt:lpstr>Multi-Cycle Control </vt:lpstr>
      <vt:lpstr>Multi-Cycle Control </vt:lpstr>
      <vt:lpstr>Multi-Cycle Control </vt:lpstr>
      <vt:lpstr>Multi-Cycle Control </vt:lpstr>
      <vt:lpstr>Multi-Cycle Control </vt:lpstr>
      <vt:lpstr>Multi-Cycle Control </vt:lpstr>
      <vt:lpstr>Multi-Cycle Performance </vt:lpstr>
      <vt:lpstr>Multi-Cycle Performance </vt:lpstr>
      <vt:lpstr>Multi-Cycle Performance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Iyad</dc:creator>
  <cp:lastModifiedBy>Abandah</cp:lastModifiedBy>
  <cp:revision>334</cp:revision>
  <cp:lastPrinted>2013-11-28T05:36:14Z</cp:lastPrinted>
  <dcterms:created xsi:type="dcterms:W3CDTF">2006-08-16T00:00:00Z</dcterms:created>
  <dcterms:modified xsi:type="dcterms:W3CDTF">2014-09-10T14:26:18Z</dcterms:modified>
</cp:coreProperties>
</file>