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8" r:id="rId3"/>
    <p:sldId id="299" r:id="rId4"/>
    <p:sldId id="300" r:id="rId5"/>
    <p:sldId id="301" r:id="rId6"/>
    <p:sldId id="289" r:id="rId7"/>
    <p:sldId id="290" r:id="rId8"/>
    <p:sldId id="291" r:id="rId9"/>
    <p:sldId id="302" r:id="rId10"/>
    <p:sldId id="293" r:id="rId11"/>
    <p:sldId id="294" r:id="rId12"/>
    <p:sldId id="303" r:id="rId13"/>
    <p:sldId id="304" r:id="rId14"/>
    <p:sldId id="305" r:id="rId15"/>
    <p:sldId id="295" r:id="rId16"/>
    <p:sldId id="307" r:id="rId17"/>
    <p:sldId id="308" r:id="rId18"/>
    <p:sldId id="309" r:id="rId19"/>
    <p:sldId id="310" r:id="rId20"/>
    <p:sldId id="297" r:id="rId21"/>
    <p:sldId id="311" r:id="rId22"/>
  </p:sldIdLst>
  <p:sldSz cx="9144000" cy="6858000" type="screen4x3"/>
  <p:notesSz cx="9926638" cy="6797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83" autoAdjust="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8E7B4-F689-4BE3-9E53-E89A82751A45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9DF7E-211C-4F6B-8D56-9A427A5D0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03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A0FD7A-D2FC-4D7C-A246-3D171EC8D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159C7-22F7-43AD-A2B1-8DF13E9D00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CFD4-A422-48CC-A174-AFE4CB654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59BE-5516-4D8B-A237-DF746788B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3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9A05-6D83-4D88-8C7D-E166F4A7A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5BB11-620A-451F-9F2A-7B636D10B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1C3A-EF03-4973-807F-280D42BC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07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715000"/>
            <a:ext cx="44958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715000"/>
            <a:ext cx="44958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61ED-858F-40E6-A8F6-283AFCBF2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507B8-C4FD-49D2-806C-676D8511D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F9BA-15A6-490B-A540-7DCDD17D0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C57D4-8CD6-464E-9DB8-987D07AFF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2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2BED0-6033-469C-924A-0D3FBD2AD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98F1-7A7B-491E-9E8F-2D91BF2E4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D3132D-0454-4FF8-B6F7-2F3E6202C3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609600" indent="-609600" algn="ctr" rtl="0" fontAlgn="base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Times New Roman" pitchFamily="18" charset="0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38"/>
            <a:ext cx="7772400" cy="50165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DISTRIBUTED SYSTEMS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Principles and Paradigms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Second Edition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ANDREW S. TANENBAUM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MAARTEN VAN STEEN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Chapter 4</a:t>
            </a:r>
            <a:br>
              <a:rPr lang="en-US" altLang="en-US" dirty="0"/>
            </a:br>
            <a:r>
              <a:rPr lang="en-US" altLang="en-US" dirty="0" smtClean="0"/>
              <a:t>Communication</a:t>
            </a:r>
            <a:br>
              <a:rPr lang="en-US" altLang="en-US" dirty="0" smtClean="0"/>
            </a:br>
            <a:r>
              <a:rPr lang="en-US" altLang="en-US" sz="3200" i="1" dirty="0" smtClean="0">
                <a:solidFill>
                  <a:schemeClr val="tx1"/>
                </a:solidFill>
              </a:rPr>
              <a:t>Modified by Dr. Gheith Abandah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 </a:t>
            </a:r>
            <a:r>
              <a:rPr lang="en-US" altLang="en-US" dirty="0" smtClean="0"/>
              <a:t>Synchronization (</a:t>
            </a:r>
            <a:r>
              <a:rPr lang="en-US" altLang="en-US" dirty="0"/>
              <a:t>1</a:t>
            </a:r>
            <a:r>
              <a:rPr lang="en-US" altLang="en-US" dirty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1. The </a:t>
            </a:r>
            <a:r>
              <a:rPr lang="en-US" altLang="en-US" dirty="0"/>
              <a:t>principle of explicit synchronization </a:t>
            </a:r>
            <a:r>
              <a:rPr lang="en-US" altLang="en-US" dirty="0" smtClean="0"/>
              <a:t>of complex stream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on </a:t>
            </a:r>
            <a:r>
              <a:rPr lang="en-US" altLang="en-US" dirty="0">
                <a:solidFill>
                  <a:srgbClr val="FF0000"/>
                </a:solidFill>
              </a:rPr>
              <a:t>the level </a:t>
            </a:r>
            <a:r>
              <a:rPr lang="en-US" altLang="en-US" dirty="0" smtClean="0">
                <a:solidFill>
                  <a:srgbClr val="FF0000"/>
                </a:solidFill>
              </a:rPr>
              <a:t>of data </a:t>
            </a:r>
            <a:r>
              <a:rPr lang="en-US" altLang="en-US" dirty="0">
                <a:solidFill>
                  <a:srgbClr val="FF0000"/>
                </a:solidFill>
              </a:rPr>
              <a:t>units</a:t>
            </a:r>
            <a:r>
              <a:rPr lang="en-US" altLang="en-US" dirty="0"/>
              <a:t>.</a:t>
            </a:r>
          </a:p>
        </p:txBody>
      </p:sp>
      <p:pic>
        <p:nvPicPr>
          <p:cNvPr id="113668" name="Picture 4" descr="04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370013"/>
            <a:ext cx="6675437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 </a:t>
            </a:r>
            <a:r>
              <a:rPr lang="en-US" altLang="en-US" dirty="0" smtClean="0"/>
              <a:t>Synchronization (</a:t>
            </a:r>
            <a:r>
              <a:rPr lang="en-US" altLang="en-US" dirty="0"/>
              <a:t>2</a:t>
            </a:r>
            <a:r>
              <a:rPr lang="en-US" altLang="en-US" dirty="0"/>
              <a:t>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2. The </a:t>
            </a:r>
            <a:r>
              <a:rPr lang="en-US" altLang="en-US" dirty="0"/>
              <a:t>principle of synchronization as </a:t>
            </a:r>
            <a:r>
              <a:rPr lang="en-US" altLang="en-US" dirty="0" smtClean="0"/>
              <a:t>supported </a:t>
            </a:r>
            <a:r>
              <a:rPr lang="en-US" altLang="en-US" dirty="0"/>
              <a:t>by </a:t>
            </a:r>
            <a:r>
              <a:rPr lang="en-US" altLang="en-US" dirty="0">
                <a:solidFill>
                  <a:srgbClr val="FF0000"/>
                </a:solidFill>
              </a:rPr>
              <a:t>high-level interfaces</a:t>
            </a:r>
            <a:r>
              <a:rPr lang="en-US" altLang="en-US" dirty="0"/>
              <a:t>.</a:t>
            </a:r>
          </a:p>
        </p:txBody>
      </p:sp>
      <p:pic>
        <p:nvPicPr>
          <p:cNvPr id="114692" name="Picture 4" descr="04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93838"/>
            <a:ext cx="7745413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 </a:t>
            </a:r>
            <a:r>
              <a:rPr lang="en-US" altLang="en-US" dirty="0" smtClean="0"/>
              <a:t>Synchronization (</a:t>
            </a:r>
            <a:r>
              <a:rPr lang="en-US" altLang="en-US" dirty="0"/>
              <a:t>3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826" y="1535502"/>
            <a:ext cx="8074325" cy="4917056"/>
          </a:xfrm>
        </p:spPr>
        <p:txBody>
          <a:bodyPr/>
          <a:lstStyle/>
          <a:p>
            <a:pPr marL="514350" indent="-514350" algn="l">
              <a:buFont typeface="+mj-lt"/>
              <a:buAutoNum type="arabicPeriod" startAt="3"/>
            </a:pPr>
            <a:r>
              <a:rPr lang="en-US" altLang="en-US" sz="3200" dirty="0" smtClean="0"/>
              <a:t>Multiplex </a:t>
            </a:r>
            <a:r>
              <a:rPr lang="en-US" altLang="en-US" sz="3200" dirty="0"/>
              <a:t>all </a:t>
            </a:r>
            <a:r>
              <a:rPr lang="en-US" altLang="en-US" sz="3200" dirty="0" err="1"/>
              <a:t>substreams</a:t>
            </a:r>
            <a:r>
              <a:rPr lang="en-US" altLang="en-US" sz="3200" dirty="0"/>
              <a:t> into a </a:t>
            </a:r>
            <a:r>
              <a:rPr lang="en-US" altLang="en-US" sz="3200" dirty="0">
                <a:solidFill>
                  <a:srgbClr val="FF0000"/>
                </a:solidFill>
              </a:rPr>
              <a:t>single stream</a:t>
            </a:r>
            <a:r>
              <a:rPr lang="en-US" altLang="en-US" sz="3200" dirty="0"/>
              <a:t>, and </a:t>
            </a:r>
            <a:r>
              <a:rPr lang="en-US" altLang="en-US" sz="3200" dirty="0" err="1"/>
              <a:t>demultiplex</a:t>
            </a:r>
            <a:r>
              <a:rPr lang="en-US" altLang="en-US" sz="3200" dirty="0"/>
              <a:t> at </a:t>
            </a:r>
            <a:r>
              <a:rPr lang="en-US" altLang="en-US" sz="3200" dirty="0" smtClean="0"/>
              <a:t>the receiver</a:t>
            </a:r>
            <a:r>
              <a:rPr lang="en-US" altLang="en-US" sz="3200" dirty="0"/>
              <a:t>. Synchronization is handled at </a:t>
            </a:r>
            <a:r>
              <a:rPr lang="en-US" altLang="en-US" sz="3200" dirty="0" smtClean="0"/>
              <a:t>multiplexing/</a:t>
            </a:r>
            <a:r>
              <a:rPr lang="en-US" altLang="en-US" sz="3200" dirty="0" err="1" smtClean="0"/>
              <a:t>demultiplexing</a:t>
            </a:r>
            <a:r>
              <a:rPr lang="en-US" altLang="en-US" sz="3200" dirty="0" smtClean="0"/>
              <a:t> point </a:t>
            </a:r>
            <a:r>
              <a:rPr lang="en-US" altLang="en-US" sz="3200" dirty="0"/>
              <a:t>(MPEG).</a:t>
            </a:r>
          </a:p>
        </p:txBody>
      </p:sp>
    </p:spTree>
    <p:extLst>
      <p:ext uri="{BB962C8B-B14F-4D97-AF65-F5344CB8AC3E}">
        <p14:creationId xmlns:p14="http://schemas.microsoft.com/office/powerpoint/2010/main" val="2234490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Multicast Communication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Application-level multicasting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/>
              <a:t>Epidemic </a:t>
            </a:r>
            <a:r>
              <a:rPr lang="en-US" sz="3600" dirty="0" smtClean="0"/>
              <a:t>algorithms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583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Application-level </a:t>
            </a:r>
            <a:r>
              <a:rPr lang="en-US" altLang="en-US" dirty="0" smtClean="0"/>
              <a:t>Multicasting (ALM)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21434"/>
            <a:ext cx="9144000" cy="5431766"/>
          </a:xfrm>
        </p:spPr>
        <p:txBody>
          <a:bodyPr/>
          <a:lstStyle/>
          <a:p>
            <a:pPr marL="0" indent="0" algn="l"/>
            <a:r>
              <a:rPr lang="en-US" altLang="en-US" sz="2600" b="1" dirty="0" smtClean="0">
                <a:solidFill>
                  <a:srgbClr val="FF0000"/>
                </a:solidFill>
              </a:rPr>
              <a:t>Essence</a:t>
            </a:r>
            <a:r>
              <a:rPr lang="en-US" altLang="en-US" sz="2600" dirty="0" smtClean="0"/>
              <a:t>: Organize </a:t>
            </a:r>
            <a:r>
              <a:rPr lang="en-US" altLang="en-US" sz="2600" dirty="0"/>
              <a:t>nodes of a distributed system into an </a:t>
            </a:r>
            <a:r>
              <a:rPr lang="en-US" altLang="en-US" sz="2600" dirty="0">
                <a:solidFill>
                  <a:srgbClr val="FF0000"/>
                </a:solidFill>
              </a:rPr>
              <a:t>overlay network</a:t>
            </a:r>
            <a:r>
              <a:rPr lang="en-US" altLang="en-US" sz="2600" dirty="0"/>
              <a:t> and use </a:t>
            </a:r>
            <a:r>
              <a:rPr lang="en-US" altLang="en-US" sz="2600" dirty="0" smtClean="0"/>
              <a:t>that network </a:t>
            </a:r>
            <a:r>
              <a:rPr lang="en-US" altLang="en-US" sz="2600" dirty="0"/>
              <a:t>to disseminate data.</a:t>
            </a:r>
          </a:p>
          <a:p>
            <a:pPr marL="0" indent="0" algn="l"/>
            <a:r>
              <a:rPr lang="en-US" altLang="en-US" sz="2600" b="1" dirty="0">
                <a:solidFill>
                  <a:srgbClr val="FF0000"/>
                </a:solidFill>
              </a:rPr>
              <a:t>Chord-based tree building</a:t>
            </a:r>
          </a:p>
          <a:p>
            <a:pPr algn="l">
              <a:buFont typeface="+mj-lt"/>
              <a:buAutoNum type="arabicPeriod"/>
            </a:pPr>
            <a:r>
              <a:rPr lang="en-US" altLang="en-US" sz="2600" dirty="0" smtClean="0"/>
              <a:t>Initiator </a:t>
            </a:r>
            <a:r>
              <a:rPr lang="en-US" altLang="en-US" sz="2600" dirty="0"/>
              <a:t>generates a </a:t>
            </a:r>
            <a:r>
              <a:rPr lang="en-US" altLang="en-US" sz="2600" dirty="0">
                <a:solidFill>
                  <a:srgbClr val="FF0000"/>
                </a:solidFill>
              </a:rPr>
              <a:t>multicast identifier </a:t>
            </a:r>
            <a:r>
              <a:rPr lang="en-US" altLang="en-US" sz="2600" i="1" dirty="0"/>
              <a:t>mid</a:t>
            </a:r>
            <a:r>
              <a:rPr lang="en-US" altLang="en-US" sz="2600" dirty="0"/>
              <a:t>.</a:t>
            </a:r>
          </a:p>
          <a:p>
            <a:pPr algn="l">
              <a:buFont typeface="+mj-lt"/>
              <a:buAutoNum type="arabicPeriod"/>
            </a:pPr>
            <a:r>
              <a:rPr lang="en-US" altLang="en-US" sz="2600" dirty="0" smtClean="0"/>
              <a:t>Lookup </a:t>
            </a:r>
            <a:r>
              <a:rPr lang="en-US" altLang="en-US" sz="2600" i="1" dirty="0" err="1">
                <a:solidFill>
                  <a:srgbClr val="FF0000"/>
                </a:solidFill>
              </a:rPr>
              <a:t>succ</a:t>
            </a:r>
            <a:r>
              <a:rPr lang="en-US" altLang="en-US" sz="2600" i="1" dirty="0">
                <a:solidFill>
                  <a:srgbClr val="FF0000"/>
                </a:solidFill>
              </a:rPr>
              <a:t>(mid)</a:t>
            </a:r>
            <a:r>
              <a:rPr lang="en-US" altLang="en-US" sz="2600" dirty="0"/>
              <a:t>, the node responsible for </a:t>
            </a:r>
            <a:r>
              <a:rPr lang="en-US" altLang="en-US" sz="2600" i="1" dirty="0"/>
              <a:t>mid</a:t>
            </a:r>
            <a:r>
              <a:rPr lang="en-US" altLang="en-US" sz="2600" dirty="0"/>
              <a:t>.</a:t>
            </a:r>
          </a:p>
          <a:p>
            <a:pPr algn="l">
              <a:buFont typeface="+mj-lt"/>
              <a:buAutoNum type="arabicPeriod"/>
            </a:pPr>
            <a:r>
              <a:rPr lang="en-US" altLang="en-US" sz="2600" dirty="0" smtClean="0"/>
              <a:t>Request </a:t>
            </a:r>
            <a:r>
              <a:rPr lang="en-US" altLang="en-US" sz="2600" dirty="0"/>
              <a:t>is routed to </a:t>
            </a:r>
            <a:r>
              <a:rPr lang="en-US" altLang="en-US" sz="2600" i="1" dirty="0" err="1"/>
              <a:t>succ</a:t>
            </a:r>
            <a:r>
              <a:rPr lang="en-US" altLang="en-US" sz="2600" i="1" dirty="0"/>
              <a:t>(mid)</a:t>
            </a:r>
            <a:r>
              <a:rPr lang="en-US" altLang="en-US" sz="2600" dirty="0"/>
              <a:t>, which will become the </a:t>
            </a:r>
            <a:r>
              <a:rPr lang="en-US" altLang="en-US" sz="2600" dirty="0">
                <a:solidFill>
                  <a:srgbClr val="FF0000"/>
                </a:solidFill>
              </a:rPr>
              <a:t>root</a:t>
            </a:r>
            <a:r>
              <a:rPr lang="en-US" altLang="en-US" sz="2600" dirty="0"/>
              <a:t>.</a:t>
            </a:r>
          </a:p>
          <a:p>
            <a:pPr algn="l">
              <a:buFont typeface="+mj-lt"/>
              <a:buAutoNum type="arabicPeriod"/>
            </a:pPr>
            <a:r>
              <a:rPr lang="en-US" altLang="en-US" sz="2600" dirty="0" smtClean="0"/>
              <a:t>If </a:t>
            </a:r>
            <a:r>
              <a:rPr lang="en-US" altLang="en-US" sz="2600" i="1" dirty="0"/>
              <a:t>P</a:t>
            </a:r>
            <a:r>
              <a:rPr lang="en-US" altLang="en-US" sz="2600" dirty="0"/>
              <a:t> wants to join, it sends a </a:t>
            </a:r>
            <a:r>
              <a:rPr lang="en-US" altLang="en-US" sz="2600" dirty="0">
                <a:solidFill>
                  <a:srgbClr val="FF0000"/>
                </a:solidFill>
              </a:rPr>
              <a:t>join</a:t>
            </a:r>
            <a:r>
              <a:rPr lang="en-US" altLang="en-US" sz="2600" dirty="0"/>
              <a:t> request to the root.</a:t>
            </a:r>
          </a:p>
          <a:p>
            <a:pPr algn="l">
              <a:buFont typeface="+mj-lt"/>
              <a:buAutoNum type="arabicPeriod"/>
            </a:pPr>
            <a:r>
              <a:rPr lang="en-US" altLang="en-US" sz="2600" dirty="0" smtClean="0"/>
              <a:t>When </a:t>
            </a:r>
            <a:r>
              <a:rPr lang="en-US" altLang="en-US" sz="2600" dirty="0"/>
              <a:t>request arrives at </a:t>
            </a:r>
            <a:r>
              <a:rPr lang="en-US" altLang="en-US" sz="2600" i="1" dirty="0"/>
              <a:t>Q</a:t>
            </a:r>
            <a:r>
              <a:rPr lang="en-US" altLang="en-US" sz="2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+mn-lt"/>
              </a:rPr>
              <a:t>Q</a:t>
            </a:r>
            <a:r>
              <a:rPr lang="en-US" altLang="en-US" dirty="0">
                <a:latin typeface="+mn-lt"/>
              </a:rPr>
              <a:t> has not seen a join request before </a:t>
            </a:r>
            <a:r>
              <a:rPr lang="en-US" altLang="en-US" dirty="0" smtClean="0">
                <a:latin typeface="+mn-lt"/>
              </a:rPr>
              <a:t>→ </a:t>
            </a:r>
            <a:r>
              <a:rPr lang="en-US" altLang="en-US" dirty="0">
                <a:latin typeface="+mn-lt"/>
              </a:rPr>
              <a:t>it becomes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forwarder</a:t>
            </a:r>
            <a:r>
              <a:rPr lang="en-US" altLang="en-US" dirty="0">
                <a:latin typeface="+mn-lt"/>
              </a:rPr>
              <a:t>; </a:t>
            </a:r>
            <a:r>
              <a:rPr lang="en-US" altLang="en-US" i="1" dirty="0" smtClean="0">
                <a:latin typeface="+mn-lt"/>
              </a:rPr>
              <a:t>P</a:t>
            </a:r>
            <a:r>
              <a:rPr lang="en-US" altLang="en-US" dirty="0" smtClean="0">
                <a:latin typeface="+mn-lt"/>
              </a:rPr>
              <a:t> becomes </a:t>
            </a:r>
            <a:r>
              <a:rPr lang="en-US" altLang="en-US" dirty="0">
                <a:latin typeface="+mn-lt"/>
              </a:rPr>
              <a:t>child of Q. 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Join request continues to be forwarded</a:t>
            </a:r>
            <a:r>
              <a:rPr lang="en-US" altLang="en-US" dirty="0">
                <a:latin typeface="+mn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 dirty="0">
                <a:latin typeface="+mn-lt"/>
              </a:rPr>
              <a:t>Q</a:t>
            </a:r>
            <a:r>
              <a:rPr lang="en-US" altLang="en-US" dirty="0">
                <a:latin typeface="+mn-lt"/>
              </a:rPr>
              <a:t> knows about tree </a:t>
            </a:r>
            <a:r>
              <a:rPr lang="en-US" altLang="en-US" sz="1800" dirty="0"/>
              <a:t>→</a:t>
            </a:r>
            <a:r>
              <a:rPr lang="en-US" altLang="en-US" dirty="0" smtClean="0">
                <a:latin typeface="+mn-lt"/>
              </a:rPr>
              <a:t> </a:t>
            </a:r>
            <a:r>
              <a:rPr lang="en-US" altLang="en-US" i="1" dirty="0">
                <a:latin typeface="+mn-lt"/>
              </a:rPr>
              <a:t>P</a:t>
            </a:r>
            <a:r>
              <a:rPr lang="en-US" altLang="en-US" dirty="0">
                <a:latin typeface="+mn-lt"/>
              </a:rPr>
              <a:t> becomes child of </a:t>
            </a:r>
            <a:r>
              <a:rPr lang="en-US" altLang="en-US" i="1" dirty="0">
                <a:latin typeface="+mn-lt"/>
              </a:rPr>
              <a:t>Q</a:t>
            </a:r>
            <a:r>
              <a:rPr lang="en-US" altLang="en-US" dirty="0">
                <a:latin typeface="+mn-lt"/>
              </a:rPr>
              <a:t>. </a:t>
            </a:r>
            <a:r>
              <a:rPr lang="en-US" altLang="en-US" i="1" dirty="0">
                <a:latin typeface="+mn-lt"/>
              </a:rPr>
              <a:t>No need to </a:t>
            </a:r>
            <a:r>
              <a:rPr lang="en-US" altLang="en-US" i="1" dirty="0" smtClean="0">
                <a:latin typeface="+mn-lt"/>
              </a:rPr>
              <a:t>forward join </a:t>
            </a:r>
            <a:r>
              <a:rPr lang="en-US" altLang="en-US" i="1" dirty="0">
                <a:latin typeface="+mn-lt"/>
              </a:rPr>
              <a:t>request anymore</a:t>
            </a:r>
            <a:r>
              <a:rPr lang="en-US" altLang="en-US" dirty="0">
                <a:latin typeface="+mn-lt"/>
              </a:rPr>
              <a:t>.</a:t>
            </a:r>
            <a:endParaRPr lang="en-US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89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ALM Costs</a:t>
            </a:r>
            <a:endParaRPr lang="en-US" alt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39343"/>
            <a:ext cx="9144000" cy="201385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Link stress</a:t>
            </a:r>
            <a:r>
              <a:rPr lang="en-US" sz="2000" dirty="0"/>
              <a:t>: How often does an ALM message cross the </a:t>
            </a:r>
            <a:r>
              <a:rPr lang="en-US" sz="2000" dirty="0" smtClean="0"/>
              <a:t>same physical </a:t>
            </a:r>
            <a:r>
              <a:rPr lang="en-US" sz="2000" dirty="0"/>
              <a:t>link? </a:t>
            </a:r>
            <a:r>
              <a:rPr lang="en-US" sz="2000" dirty="0">
                <a:solidFill>
                  <a:srgbClr val="FF0000"/>
                </a:solidFill>
              </a:rPr>
              <a:t>Example</a:t>
            </a:r>
            <a:r>
              <a:rPr lang="en-US" sz="2000" dirty="0"/>
              <a:t>: message from </a:t>
            </a:r>
            <a:r>
              <a:rPr lang="en-US" sz="2000" i="1" dirty="0"/>
              <a:t>A</a:t>
            </a:r>
            <a:r>
              <a:rPr lang="en-US" sz="2000" dirty="0"/>
              <a:t> to </a:t>
            </a:r>
            <a:r>
              <a:rPr lang="en-US" sz="2000" i="1" dirty="0"/>
              <a:t>D</a:t>
            </a:r>
            <a:r>
              <a:rPr lang="en-US" sz="2000" dirty="0"/>
              <a:t> needs to </a:t>
            </a:r>
            <a:r>
              <a:rPr lang="en-US" sz="2000" dirty="0" smtClean="0"/>
              <a:t>cross (</a:t>
            </a:r>
            <a:r>
              <a:rPr lang="en-US" sz="2000" i="1" dirty="0" err="1" smtClean="0"/>
              <a:t>Ra;Rb</a:t>
            </a:r>
            <a:r>
              <a:rPr lang="en-US" sz="2000" dirty="0" smtClean="0"/>
              <a:t>) </a:t>
            </a:r>
            <a:r>
              <a:rPr lang="en-US" sz="2000" dirty="0"/>
              <a:t>twice.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Stretch</a:t>
            </a:r>
            <a:r>
              <a:rPr lang="en-US" sz="2000" dirty="0"/>
              <a:t>: Ratio in delay between ALM-level path and </a:t>
            </a:r>
            <a:r>
              <a:rPr lang="en-US" sz="2000" dirty="0" smtClean="0"/>
              <a:t>network-level path</a:t>
            </a:r>
            <a:r>
              <a:rPr lang="en-US" sz="2000" dirty="0"/>
              <a:t>. </a:t>
            </a:r>
            <a:r>
              <a:rPr lang="en-US" sz="2000" dirty="0">
                <a:solidFill>
                  <a:srgbClr val="FF0000"/>
                </a:solidFill>
              </a:rPr>
              <a:t>Example</a:t>
            </a:r>
            <a:r>
              <a:rPr lang="en-US" sz="2000" dirty="0"/>
              <a:t>: messages </a:t>
            </a:r>
            <a:r>
              <a:rPr lang="en-US" sz="2000" i="1" dirty="0"/>
              <a:t>B</a:t>
            </a:r>
            <a:r>
              <a:rPr lang="en-US" sz="2000" dirty="0"/>
              <a:t> to </a:t>
            </a:r>
            <a:r>
              <a:rPr lang="en-US" sz="2000" i="1" dirty="0"/>
              <a:t>C</a:t>
            </a:r>
            <a:r>
              <a:rPr lang="en-US" sz="2000" dirty="0"/>
              <a:t> follow path of length 71 at ALM</a:t>
            </a:r>
            <a:r>
              <a:rPr lang="en-US" sz="2000" dirty="0" smtClean="0"/>
              <a:t>, but </a:t>
            </a:r>
            <a:r>
              <a:rPr lang="en-US" sz="2000" dirty="0"/>
              <a:t>47 at network level </a:t>
            </a:r>
            <a:r>
              <a:rPr lang="en-US" sz="2000" dirty="0" smtClean="0"/>
              <a:t>→ stretch </a:t>
            </a:r>
            <a:r>
              <a:rPr lang="en-US" sz="2000" dirty="0"/>
              <a:t>= 71/47</a:t>
            </a:r>
            <a:r>
              <a:rPr lang="en-US" sz="2000" dirty="0" smtClean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Tree optimization </a:t>
            </a:r>
            <a:r>
              <a:rPr lang="en-US" altLang="en-US" sz="2000" dirty="0" smtClean="0"/>
              <a:t>a</a:t>
            </a:r>
            <a:r>
              <a:rPr lang="en-US" altLang="en-US" sz="2000" dirty="0" smtClean="0"/>
              <a:t>lgorithms by </a:t>
            </a:r>
            <a:r>
              <a:rPr lang="en-US" altLang="en-US" sz="2000" dirty="0" smtClean="0">
                <a:solidFill>
                  <a:srgbClr val="FF0000"/>
                </a:solidFill>
              </a:rPr>
              <a:t>switching parents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115716" name="Picture 4" descr="04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886961"/>
            <a:ext cx="6630628" cy="363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Algorithms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General background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Update </a:t>
            </a:r>
            <a:r>
              <a:rPr lang="en-US" altLang="en-US" sz="3600" dirty="0" smtClean="0"/>
              <a:t>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Anti-entropy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+mn-lt"/>
              </a:rPr>
              <a:t>Gossiping</a:t>
            </a:r>
            <a:endParaRPr lang="en-US" altLang="en-US" sz="3200" dirty="0"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Removing objects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729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General </a:t>
            </a:r>
            <a:r>
              <a:rPr lang="en-US" altLang="en-US" dirty="0" smtClean="0"/>
              <a:t>Background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3411"/>
            <a:ext cx="9144000" cy="5569789"/>
          </a:xfrm>
        </p:spPr>
        <p:txBody>
          <a:bodyPr/>
          <a:lstStyle/>
          <a:p>
            <a:pPr marL="0" indent="0" algn="l"/>
            <a:r>
              <a:rPr lang="en-US" altLang="en-US" sz="2600" b="1" dirty="0">
                <a:solidFill>
                  <a:srgbClr val="FF0000"/>
                </a:solidFill>
              </a:rPr>
              <a:t>Basic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idea</a:t>
            </a:r>
            <a:r>
              <a:rPr lang="en-US" altLang="en-US" sz="2600" dirty="0" smtClean="0"/>
              <a:t>: Assume </a:t>
            </a:r>
            <a:r>
              <a:rPr lang="en-US" altLang="en-US" sz="2600" dirty="0"/>
              <a:t>there are no write–write conflicts: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Update operations are performed at a single server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A replica passes updated state to only a few neighbors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Update propagation is lazy, i.e., not immediate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Eventually, each update should reach every replica</a:t>
            </a:r>
          </a:p>
          <a:p>
            <a:pPr marL="0" indent="0" algn="l"/>
            <a:r>
              <a:rPr lang="en-US" altLang="en-US" sz="2600" b="1" dirty="0">
                <a:solidFill>
                  <a:srgbClr val="FF0000"/>
                </a:solidFill>
              </a:rPr>
              <a:t>Two forms of epidemics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0000"/>
                </a:solidFill>
              </a:rPr>
              <a:t>Anti-entropy</a:t>
            </a:r>
            <a:r>
              <a:rPr lang="en-US" altLang="en-US" sz="2600" dirty="0"/>
              <a:t>: Each replica regularly chooses another replica at random</a:t>
            </a:r>
            <a:r>
              <a:rPr lang="en-US" altLang="en-US" sz="2600" dirty="0" smtClean="0"/>
              <a:t>, and </a:t>
            </a:r>
            <a:r>
              <a:rPr lang="en-US" altLang="en-US" sz="2600" dirty="0"/>
              <a:t>exchanges state differences, leading to identical states at </a:t>
            </a:r>
            <a:r>
              <a:rPr lang="en-US" altLang="en-US" sz="2600" dirty="0" smtClean="0"/>
              <a:t>both afterwards</a:t>
            </a:r>
            <a:endParaRPr lang="en-US" altLang="en-US" sz="2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0000"/>
                </a:solidFill>
              </a:rPr>
              <a:t>Gossiping</a:t>
            </a:r>
            <a:r>
              <a:rPr lang="en-US" altLang="en-US" sz="2600" dirty="0"/>
              <a:t>: A replica which has just been updated (i.e., has </a:t>
            </a:r>
            <a:r>
              <a:rPr lang="en-US" altLang="en-US" sz="2600" dirty="0" smtClean="0"/>
              <a:t>been </a:t>
            </a:r>
            <a:r>
              <a:rPr lang="en-US" altLang="en-US" sz="2600" dirty="0" smtClean="0">
                <a:solidFill>
                  <a:srgbClr val="FF0000"/>
                </a:solidFill>
              </a:rPr>
              <a:t>contaminated</a:t>
            </a:r>
            <a:r>
              <a:rPr lang="en-US" altLang="en-US" sz="2600" dirty="0"/>
              <a:t>), tells a number of other replicas about its </a:t>
            </a:r>
            <a:r>
              <a:rPr lang="en-US" altLang="en-US" sz="2600" dirty="0" smtClean="0"/>
              <a:t>update (</a:t>
            </a:r>
            <a:r>
              <a:rPr lang="en-US" altLang="en-US" sz="2600" dirty="0"/>
              <a:t>contaminating them as well).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501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Anti-entropy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3411"/>
            <a:ext cx="9144000" cy="5569789"/>
          </a:xfrm>
        </p:spPr>
        <p:txBody>
          <a:bodyPr/>
          <a:lstStyle/>
          <a:p>
            <a:pPr marL="0" indent="0" algn="l"/>
            <a:r>
              <a:rPr lang="en-US" altLang="en-US" sz="2800" b="1" dirty="0" smtClean="0">
                <a:solidFill>
                  <a:srgbClr val="FF0000"/>
                </a:solidFill>
              </a:rPr>
              <a:t>Principle operations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/>
              <a:t>A node </a:t>
            </a:r>
            <a:r>
              <a:rPr lang="en-US" altLang="en-US" sz="2800" i="1" dirty="0"/>
              <a:t>P</a:t>
            </a:r>
            <a:r>
              <a:rPr lang="en-US" altLang="en-US" sz="2800" dirty="0"/>
              <a:t> selects another node </a:t>
            </a:r>
            <a:r>
              <a:rPr lang="en-US" altLang="en-US" sz="2800" i="1" dirty="0"/>
              <a:t>Q</a:t>
            </a:r>
            <a:r>
              <a:rPr lang="en-US" altLang="en-US" sz="2800" dirty="0"/>
              <a:t> from the system at random.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Push</a:t>
            </a:r>
            <a:r>
              <a:rPr lang="en-US" altLang="en-US" sz="2800" dirty="0"/>
              <a:t>: </a:t>
            </a:r>
            <a:r>
              <a:rPr lang="en-US" altLang="en-US" sz="2800" i="1" dirty="0"/>
              <a:t>P</a:t>
            </a:r>
            <a:r>
              <a:rPr lang="en-US" altLang="en-US" sz="2800" dirty="0"/>
              <a:t> only sends its updates to </a:t>
            </a:r>
            <a:r>
              <a:rPr lang="en-US" altLang="en-US" sz="2800" i="1" dirty="0"/>
              <a:t>Q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Pull</a:t>
            </a:r>
            <a:r>
              <a:rPr lang="en-US" altLang="en-US" sz="2800" dirty="0"/>
              <a:t>: </a:t>
            </a:r>
            <a:r>
              <a:rPr lang="en-US" altLang="en-US" sz="2800" i="1" dirty="0"/>
              <a:t>P</a:t>
            </a:r>
            <a:r>
              <a:rPr lang="en-US" altLang="en-US" sz="2800" dirty="0"/>
              <a:t> only retrieves updates from </a:t>
            </a:r>
            <a:r>
              <a:rPr lang="en-US" altLang="en-US" sz="2800" i="1" dirty="0"/>
              <a:t>Q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</a:rPr>
              <a:t>Push-Pull</a:t>
            </a:r>
            <a:r>
              <a:rPr lang="en-US" altLang="en-US" sz="2800" dirty="0"/>
              <a:t>: </a:t>
            </a:r>
            <a:r>
              <a:rPr lang="en-US" altLang="en-US" sz="2800" i="1" dirty="0"/>
              <a:t>P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Q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exchange</a:t>
            </a:r>
            <a:r>
              <a:rPr lang="en-US" altLang="en-US" sz="2800" dirty="0"/>
              <a:t> mutual updates (after which </a:t>
            </a:r>
            <a:r>
              <a:rPr lang="en-US" altLang="en-US" sz="2800" dirty="0" smtClean="0"/>
              <a:t>they hold </a:t>
            </a:r>
            <a:r>
              <a:rPr lang="en-US" altLang="en-US" sz="2800" dirty="0"/>
              <a:t>the same information</a:t>
            </a:r>
            <a:r>
              <a:rPr lang="en-US" altLang="en-US" sz="2800" dirty="0" smtClean="0"/>
              <a:t>).</a:t>
            </a:r>
          </a:p>
          <a:p>
            <a:pPr marL="0" indent="0" algn="l"/>
            <a:r>
              <a:rPr lang="en-US" altLang="en-US" sz="2800" b="1" dirty="0" smtClean="0">
                <a:solidFill>
                  <a:srgbClr val="FF0000"/>
                </a:solidFill>
              </a:rPr>
              <a:t>Observation</a:t>
            </a:r>
          </a:p>
          <a:p>
            <a:pPr marL="0" indent="0" algn="l"/>
            <a:r>
              <a:rPr lang="en-US" sz="2800" dirty="0"/>
              <a:t>For push-pull it takes </a:t>
            </a:r>
            <a:r>
              <a:rPr lang="en-US" sz="2800" i="1" dirty="0"/>
              <a:t>O(log(N)) </a:t>
            </a:r>
            <a:r>
              <a:rPr lang="en-US" sz="2800" dirty="0"/>
              <a:t>rounds to disseminate updates to </a:t>
            </a:r>
            <a:r>
              <a:rPr lang="en-US" sz="2800" dirty="0" smtClean="0"/>
              <a:t>all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/>
              <a:t>nodes (round = when every node </a:t>
            </a:r>
            <a:r>
              <a:rPr lang="en-US" sz="2800" dirty="0" smtClean="0"/>
              <a:t>has </a:t>
            </a:r>
            <a:r>
              <a:rPr lang="en-US" sz="2800" dirty="0"/>
              <a:t>taken the initiative to start </a:t>
            </a:r>
            <a:r>
              <a:rPr lang="en-US" sz="2800" dirty="0" smtClean="0"/>
              <a:t>an exchange</a:t>
            </a:r>
            <a:r>
              <a:rPr lang="en-US" sz="2800" dirty="0"/>
              <a:t>).</a:t>
            </a:r>
            <a:endParaRPr lang="en-US" alt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Gossiping (1)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3411"/>
            <a:ext cx="9144000" cy="5569789"/>
          </a:xfrm>
        </p:spPr>
        <p:txBody>
          <a:bodyPr/>
          <a:lstStyle/>
          <a:p>
            <a:pPr marL="0" indent="0" algn="l"/>
            <a:r>
              <a:rPr lang="en-US" altLang="en-US" sz="2800" b="1" dirty="0" smtClean="0">
                <a:solidFill>
                  <a:srgbClr val="FF0000"/>
                </a:solidFill>
              </a:rPr>
              <a:t>Basic model</a:t>
            </a:r>
          </a:p>
          <a:p>
            <a:pPr marL="0" indent="0" algn="l"/>
            <a:r>
              <a:rPr lang="en-US" sz="2800" dirty="0"/>
              <a:t>A server </a:t>
            </a:r>
            <a:r>
              <a:rPr lang="en-US" sz="2800" i="1" dirty="0"/>
              <a:t>S</a:t>
            </a:r>
            <a:r>
              <a:rPr lang="en-US" sz="2800" dirty="0"/>
              <a:t> having an update to report, contacts other servers. If </a:t>
            </a:r>
            <a:r>
              <a:rPr lang="en-US" sz="2800" dirty="0" smtClean="0"/>
              <a:t>a server </a:t>
            </a:r>
            <a:r>
              <a:rPr lang="en-US" sz="2800" dirty="0"/>
              <a:t>is contacted to which the update has already propagated, </a:t>
            </a:r>
            <a:r>
              <a:rPr lang="en-US" sz="2800" i="1" dirty="0" smtClean="0"/>
              <a:t>S</a:t>
            </a:r>
            <a:r>
              <a:rPr lang="en-US" sz="2800" dirty="0" smtClean="0"/>
              <a:t> stops </a:t>
            </a:r>
            <a:r>
              <a:rPr lang="en-US" sz="2800" dirty="0"/>
              <a:t>contacting other servers with probability </a:t>
            </a:r>
            <a:r>
              <a:rPr lang="en-US" sz="2800" i="1" dirty="0" smtClean="0"/>
              <a:t>1/k</a:t>
            </a:r>
            <a:r>
              <a:rPr lang="en-US" sz="2800" dirty="0" smtClean="0"/>
              <a:t>.</a:t>
            </a:r>
          </a:p>
          <a:p>
            <a:pPr marL="0" indent="0" algn="l"/>
            <a:endParaRPr lang="en-US" sz="2800" dirty="0"/>
          </a:p>
          <a:p>
            <a:pPr marL="0" indent="0" algn="l"/>
            <a:r>
              <a:rPr lang="en-US" sz="2800" b="1" dirty="0">
                <a:solidFill>
                  <a:srgbClr val="FF0000"/>
                </a:solidFill>
              </a:rPr>
              <a:t>Note</a:t>
            </a:r>
          </a:p>
          <a:p>
            <a:pPr marL="0" indent="0" algn="l"/>
            <a:r>
              <a:rPr lang="en-US" sz="2800" dirty="0"/>
              <a:t>If we really have to ensure that all servers are eventually updated</a:t>
            </a:r>
            <a:r>
              <a:rPr lang="en-US" sz="2800" dirty="0" smtClean="0"/>
              <a:t>, gossiping </a:t>
            </a:r>
            <a:r>
              <a:rPr lang="en-US" sz="2800" dirty="0"/>
              <a:t>alone is not enough</a:t>
            </a:r>
            <a:endParaRPr lang="en-US" sz="2800" dirty="0" smtClean="0"/>
          </a:p>
          <a:p>
            <a:pPr marL="0" indent="0" algn="l"/>
            <a:endParaRPr lang="en-US" alt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Fundamentals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Remote procedure call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Message-oriented 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Stream-oriented 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Multicast communication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768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Gossiping </a:t>
            </a:r>
            <a:r>
              <a:rPr lang="en-US" altLang="en-US" dirty="0" smtClean="0"/>
              <a:t>(2)</a:t>
            </a:r>
            <a:endParaRPr lang="en-US" alt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24475"/>
            <a:ext cx="9144000" cy="1228725"/>
          </a:xfrm>
        </p:spPr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relation between the fraction </a:t>
            </a:r>
            <a:r>
              <a:rPr lang="en-US" altLang="en-US" i="1" dirty="0"/>
              <a:t>s</a:t>
            </a:r>
            <a:r>
              <a:rPr lang="en-US" altLang="en-US" dirty="0"/>
              <a:t> of update-ignorant nodes and the parameter </a:t>
            </a:r>
            <a:r>
              <a:rPr lang="en-US" altLang="en-US" i="1" dirty="0"/>
              <a:t>k</a:t>
            </a:r>
            <a:r>
              <a:rPr lang="en-US" altLang="en-US" dirty="0"/>
              <a:t> in pure gossiping. The graph displays </a:t>
            </a:r>
            <a:r>
              <a:rPr lang="en-US" altLang="en-US" dirty="0" err="1"/>
              <a:t>ln</a:t>
            </a:r>
            <a:r>
              <a:rPr lang="en-US" altLang="en-US" dirty="0"/>
              <a:t>(</a:t>
            </a:r>
            <a:r>
              <a:rPr lang="en-US" altLang="en-US" i="1" dirty="0"/>
              <a:t>s</a:t>
            </a:r>
            <a:r>
              <a:rPr lang="en-US" altLang="en-US" dirty="0"/>
              <a:t>) as a function of </a:t>
            </a:r>
            <a:r>
              <a:rPr lang="en-US" altLang="en-US" i="1" dirty="0"/>
              <a:t>k</a:t>
            </a:r>
            <a:r>
              <a:rPr lang="en-US" altLang="en-US" dirty="0"/>
              <a:t>.</a:t>
            </a:r>
          </a:p>
        </p:txBody>
      </p:sp>
      <p:pic>
        <p:nvPicPr>
          <p:cNvPr id="117764" name="Picture 4" descr="04-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" y="1194144"/>
            <a:ext cx="6008146" cy="37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73018"/>
            <a:ext cx="28194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values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29" y="1349829"/>
            <a:ext cx="8937172" cy="5203371"/>
          </a:xfrm>
        </p:spPr>
        <p:txBody>
          <a:bodyPr/>
          <a:lstStyle/>
          <a:p>
            <a:pPr marL="0" indent="0" algn="l"/>
            <a:r>
              <a:rPr lang="en-US" sz="2800" b="1" dirty="0" smtClean="0">
                <a:solidFill>
                  <a:srgbClr val="FF0000"/>
                </a:solidFill>
              </a:rPr>
              <a:t>Fundamental </a:t>
            </a:r>
            <a:r>
              <a:rPr lang="en-US" sz="2800" b="1" dirty="0">
                <a:solidFill>
                  <a:srgbClr val="FF0000"/>
                </a:solidFill>
              </a:rPr>
              <a:t>problem</a:t>
            </a:r>
          </a:p>
          <a:p>
            <a:pPr marL="0" indent="0" algn="l"/>
            <a:r>
              <a:rPr lang="en-US" sz="2800" dirty="0"/>
              <a:t>We cannot remove an old value from a server and expect the </a:t>
            </a:r>
            <a:r>
              <a:rPr lang="en-US" sz="2800" dirty="0" smtClean="0"/>
              <a:t>removal to </a:t>
            </a:r>
            <a:r>
              <a:rPr lang="en-US" sz="2800" dirty="0"/>
              <a:t>propagate. Instead, mere removal will be undone in due time </a:t>
            </a:r>
            <a:r>
              <a:rPr lang="en-US" sz="2800" dirty="0" smtClean="0"/>
              <a:t>using epidemic algorithms</a:t>
            </a:r>
          </a:p>
          <a:p>
            <a:pPr marL="0" indent="0" algn="l"/>
            <a:endParaRPr lang="en-US" sz="2800" dirty="0"/>
          </a:p>
          <a:p>
            <a:pPr marL="0" indent="0" algn="l"/>
            <a:r>
              <a:rPr lang="en-US" sz="2800" b="1" dirty="0">
                <a:solidFill>
                  <a:srgbClr val="FF0000"/>
                </a:solidFill>
              </a:rPr>
              <a:t>Solution</a:t>
            </a:r>
          </a:p>
          <a:p>
            <a:pPr marL="0" indent="0" algn="l"/>
            <a:r>
              <a:rPr lang="en-US" sz="2800" dirty="0"/>
              <a:t>Removal has to be registered as a special update by inserting a </a:t>
            </a:r>
            <a:r>
              <a:rPr lang="en-US" sz="2800" dirty="0" smtClean="0">
                <a:solidFill>
                  <a:srgbClr val="FF0000"/>
                </a:solidFill>
              </a:rPr>
              <a:t>death certificate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Stream-oriented Communication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Support for continuous media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Streams </a:t>
            </a:r>
            <a:r>
              <a:rPr lang="en-US" altLang="en-US" sz="3600" dirty="0" smtClean="0"/>
              <a:t>and </a:t>
            </a:r>
            <a:r>
              <a:rPr lang="en-US" altLang="en-US" sz="3600" dirty="0" err="1" smtClean="0"/>
              <a:t>QoS</a:t>
            </a:r>
            <a:endParaRPr lang="en-US" altLang="en-US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Stream </a:t>
            </a:r>
            <a:r>
              <a:rPr lang="en-US" altLang="en-US" sz="3600" dirty="0" smtClean="0"/>
              <a:t>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7734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Continuous </a:t>
            </a:r>
            <a:r>
              <a:rPr lang="en-US" altLang="en-US" dirty="0" smtClean="0"/>
              <a:t>Media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275" y="1138687"/>
            <a:ext cx="8988725" cy="5414513"/>
          </a:xfrm>
        </p:spPr>
        <p:txBody>
          <a:bodyPr/>
          <a:lstStyle/>
          <a:p>
            <a:pPr marL="0" indent="0" algn="l"/>
            <a:r>
              <a:rPr lang="en-US" altLang="en-US" sz="3400" dirty="0" smtClean="0"/>
              <a:t>All </a:t>
            </a:r>
            <a:r>
              <a:rPr lang="en-US" altLang="en-US" sz="3400" dirty="0"/>
              <a:t>communication facilities discussed so far are essentially based on </a:t>
            </a:r>
            <a:r>
              <a:rPr lang="en-US" altLang="en-US" sz="3400" dirty="0" smtClean="0"/>
              <a:t>a </a:t>
            </a:r>
            <a:r>
              <a:rPr lang="en-US" altLang="en-US" sz="3400" dirty="0" smtClean="0">
                <a:solidFill>
                  <a:srgbClr val="FF0000"/>
                </a:solidFill>
              </a:rPr>
              <a:t>discrete</a:t>
            </a:r>
            <a:r>
              <a:rPr lang="en-US" altLang="en-US" sz="3400" dirty="0"/>
              <a:t>, that is </a:t>
            </a:r>
            <a:r>
              <a:rPr lang="en-US" altLang="en-US" sz="3400" dirty="0">
                <a:solidFill>
                  <a:srgbClr val="FF0000"/>
                </a:solidFill>
              </a:rPr>
              <a:t>time-independent</a:t>
            </a:r>
            <a:r>
              <a:rPr lang="en-US" altLang="en-US" sz="3400" dirty="0"/>
              <a:t> exchange of information</a:t>
            </a:r>
          </a:p>
          <a:p>
            <a:pPr marL="0" indent="0" algn="l"/>
            <a:r>
              <a:rPr lang="en-US" altLang="en-US" sz="3400" b="1" dirty="0">
                <a:solidFill>
                  <a:srgbClr val="FF0000"/>
                </a:solidFill>
              </a:rPr>
              <a:t>Continuous </a:t>
            </a:r>
            <a:r>
              <a:rPr lang="en-US" altLang="en-US" sz="3400" b="1" dirty="0" smtClean="0">
                <a:solidFill>
                  <a:srgbClr val="FF0000"/>
                </a:solidFill>
              </a:rPr>
              <a:t>media</a:t>
            </a:r>
            <a:r>
              <a:rPr lang="en-US" altLang="en-US" sz="3400" dirty="0" smtClean="0"/>
              <a:t>: Characterized </a:t>
            </a:r>
            <a:r>
              <a:rPr lang="en-US" altLang="en-US" sz="3400" dirty="0"/>
              <a:t>by the fact that values are </a:t>
            </a:r>
            <a:r>
              <a:rPr lang="en-US" altLang="en-US" sz="3400" dirty="0">
                <a:solidFill>
                  <a:srgbClr val="FF0000"/>
                </a:solidFill>
              </a:rPr>
              <a:t>time dependent</a:t>
            </a:r>
            <a:r>
              <a:rPr lang="en-US" altLang="en-US" sz="3400" dirty="0"/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400" dirty="0"/>
              <a:t>Audio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400" dirty="0"/>
              <a:t>Video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400" dirty="0"/>
              <a:t>Animations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400" dirty="0"/>
              <a:t>Sensor data (temperature, pressure, etc.)</a:t>
            </a:r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33451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Data Stream (1)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31653"/>
            <a:ext cx="9144000" cy="5621547"/>
          </a:xfrm>
        </p:spPr>
        <p:txBody>
          <a:bodyPr/>
          <a:lstStyle/>
          <a:p>
            <a:pPr marL="0" indent="0" algn="l"/>
            <a:r>
              <a:rPr lang="en-US" altLang="en-US" sz="2600" b="1" dirty="0" smtClean="0">
                <a:solidFill>
                  <a:srgbClr val="FF0000"/>
                </a:solidFill>
              </a:rPr>
              <a:t>Definition</a:t>
            </a:r>
            <a:r>
              <a:rPr lang="en-US" altLang="en-US" sz="2600" dirty="0" smtClean="0"/>
              <a:t>: A </a:t>
            </a:r>
            <a:r>
              <a:rPr lang="en-US" altLang="en-US" sz="2600" dirty="0"/>
              <a:t>(continuous) data stream is a connection-oriented </a:t>
            </a:r>
            <a:r>
              <a:rPr lang="en-US" altLang="en-US" sz="2600" dirty="0" smtClean="0"/>
              <a:t>communication facility </a:t>
            </a:r>
            <a:r>
              <a:rPr lang="en-US" altLang="en-US" sz="2600" dirty="0"/>
              <a:t>that supports isochronous data transmission.</a:t>
            </a:r>
          </a:p>
          <a:p>
            <a:pPr marL="0" indent="0" algn="l"/>
            <a:r>
              <a:rPr lang="en-US" altLang="en-US" sz="2600" b="1" dirty="0">
                <a:solidFill>
                  <a:srgbClr val="FF0000"/>
                </a:solidFill>
              </a:rPr>
              <a:t>Some common stream </a:t>
            </a:r>
            <a:r>
              <a:rPr lang="en-US" altLang="en-US" sz="2600" b="1" dirty="0" smtClean="0">
                <a:solidFill>
                  <a:srgbClr val="FF0000"/>
                </a:solidFill>
              </a:rPr>
              <a:t>characteristics</a:t>
            </a:r>
            <a:r>
              <a:rPr lang="en-US" altLang="en-US" sz="2600" dirty="0" smtClean="0"/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Streams are unidirectional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There is generally a single </a:t>
            </a:r>
            <a:r>
              <a:rPr lang="en-US" altLang="en-US" sz="2600" dirty="0">
                <a:solidFill>
                  <a:srgbClr val="FF0000"/>
                </a:solidFill>
              </a:rPr>
              <a:t>source</a:t>
            </a:r>
            <a:r>
              <a:rPr lang="en-US" altLang="en-US" sz="2600" dirty="0"/>
              <a:t>, and one or more </a:t>
            </a:r>
            <a:r>
              <a:rPr lang="en-US" altLang="en-US" sz="2600" dirty="0">
                <a:solidFill>
                  <a:srgbClr val="FF0000"/>
                </a:solidFill>
              </a:rPr>
              <a:t>sinks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/>
              <a:t>Often, either the sink and/or source is a wrapper around </a:t>
            </a:r>
            <a:r>
              <a:rPr lang="en-US" altLang="en-US" sz="2600" dirty="0" smtClean="0"/>
              <a:t>hardware (</a:t>
            </a:r>
            <a:r>
              <a:rPr lang="en-US" altLang="en-US" sz="2600" dirty="0"/>
              <a:t>e.g., camera, CD device, TV monitor)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0000"/>
                </a:solidFill>
              </a:rPr>
              <a:t>Simple stream</a:t>
            </a:r>
            <a:r>
              <a:rPr lang="en-US" altLang="en-US" sz="2600" dirty="0"/>
              <a:t>: a single flow of data, e.g., audio or video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0000"/>
                </a:solidFill>
              </a:rPr>
              <a:t>Complex stream</a:t>
            </a:r>
            <a:r>
              <a:rPr lang="en-US" altLang="en-US" sz="2600" dirty="0"/>
              <a:t>: multiple data flows, e.g., stereo audio </a:t>
            </a:r>
            <a:r>
              <a:rPr lang="en-US" altLang="en-US" sz="2600" dirty="0" smtClean="0"/>
              <a:t>or combination </a:t>
            </a:r>
            <a:r>
              <a:rPr lang="en-US" altLang="en-US" sz="2600" dirty="0"/>
              <a:t>audio/video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352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</a:t>
            </a:r>
            <a:r>
              <a:rPr lang="en-US" altLang="en-US" dirty="0" smtClean="0"/>
              <a:t>Stream (2)</a:t>
            </a:r>
            <a:endParaRPr lang="en-US" alt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/>
              <a:t>general architecture for streaming stored multimedia data over a network.</a:t>
            </a:r>
          </a:p>
        </p:txBody>
      </p:sp>
      <p:pic>
        <p:nvPicPr>
          <p:cNvPr id="109572" name="Picture 4" descr="04-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833563"/>
            <a:ext cx="83185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Streams and </a:t>
            </a:r>
            <a:r>
              <a:rPr lang="en-US" altLang="en-US" dirty="0" err="1" smtClean="0"/>
              <a:t>QoS</a:t>
            </a:r>
            <a:endParaRPr lang="en-US" alt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9457"/>
            <a:ext cx="9144000" cy="5293743"/>
          </a:xfrm>
        </p:spPr>
        <p:txBody>
          <a:bodyPr/>
          <a:lstStyle/>
          <a:p>
            <a:pPr algn="l"/>
            <a:r>
              <a:rPr lang="en-US" altLang="en-US" sz="2800" dirty="0"/>
              <a:t>Streams are all about timely delivery of data. How do you specify </a:t>
            </a:r>
            <a:r>
              <a:rPr lang="en-US" altLang="en-US" sz="2800" dirty="0" smtClean="0"/>
              <a:t>this </a:t>
            </a:r>
            <a:r>
              <a:rPr lang="en-US" altLang="en-US" sz="2800" dirty="0" smtClean="0">
                <a:solidFill>
                  <a:srgbClr val="FF0000"/>
                </a:solidFill>
              </a:rPr>
              <a:t>Quality </a:t>
            </a:r>
            <a:r>
              <a:rPr lang="en-US" altLang="en-US" sz="2800" dirty="0">
                <a:solidFill>
                  <a:srgbClr val="FF0000"/>
                </a:solidFill>
              </a:rPr>
              <a:t>of Service </a:t>
            </a:r>
            <a:r>
              <a:rPr lang="en-US" altLang="en-US" sz="2800" dirty="0"/>
              <a:t>(</a:t>
            </a:r>
            <a:r>
              <a:rPr lang="en-US" altLang="en-US" sz="2800" dirty="0" err="1">
                <a:solidFill>
                  <a:srgbClr val="FF0000"/>
                </a:solidFill>
              </a:rPr>
              <a:t>QoS</a:t>
            </a:r>
            <a:r>
              <a:rPr lang="en-US" altLang="en-US" sz="2800" dirty="0"/>
              <a:t>)? Basics</a:t>
            </a:r>
            <a:r>
              <a:rPr lang="en-US" altLang="en-US" sz="2800" dirty="0" smtClean="0"/>
              <a:t>:</a:t>
            </a:r>
            <a:endParaRPr lang="en-US" altLang="en-US" sz="2800" dirty="0"/>
          </a:p>
          <a:p>
            <a:pPr algn="l">
              <a:buFontTx/>
              <a:buChar char="•"/>
            </a:pPr>
            <a:r>
              <a:rPr lang="en-US" altLang="en-US" sz="2800" dirty="0"/>
              <a:t>The required </a:t>
            </a:r>
            <a:r>
              <a:rPr lang="en-US" altLang="en-US" sz="2800" dirty="0">
                <a:solidFill>
                  <a:srgbClr val="FF0000"/>
                </a:solidFill>
              </a:rPr>
              <a:t>bit rate </a:t>
            </a:r>
            <a:r>
              <a:rPr lang="en-US" altLang="en-US" sz="2800" dirty="0"/>
              <a:t>at which data should be transported.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maximum delay </a:t>
            </a:r>
            <a:r>
              <a:rPr lang="en-US" altLang="en-US" sz="2800" dirty="0"/>
              <a:t>until a session has been set up (i.e., when </a:t>
            </a:r>
            <a:r>
              <a:rPr lang="en-US" altLang="en-US" sz="2800" dirty="0" smtClean="0"/>
              <a:t>an application </a:t>
            </a:r>
            <a:r>
              <a:rPr lang="en-US" altLang="en-US" sz="2800" dirty="0"/>
              <a:t>can start sending data)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maximum end-to-end delay </a:t>
            </a:r>
            <a:r>
              <a:rPr lang="en-US" altLang="en-US" sz="2800" dirty="0"/>
              <a:t>(i.e., how long it will take until </a:t>
            </a:r>
            <a:r>
              <a:rPr lang="en-US" altLang="en-US" sz="2800" dirty="0" smtClean="0"/>
              <a:t>a data </a:t>
            </a:r>
            <a:r>
              <a:rPr lang="en-US" altLang="en-US" sz="2800" dirty="0"/>
              <a:t>unit makes it to a recipient).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The maximum delay variance, or </a:t>
            </a:r>
            <a:r>
              <a:rPr lang="en-US" altLang="en-US" sz="2800" dirty="0">
                <a:solidFill>
                  <a:srgbClr val="FF0000"/>
                </a:solidFill>
              </a:rPr>
              <a:t>jitter</a:t>
            </a:r>
            <a:r>
              <a:rPr lang="en-US" altLang="en-US" sz="2800" dirty="0"/>
              <a:t>.</a:t>
            </a:r>
          </a:p>
          <a:p>
            <a:pPr algn="l">
              <a:buFontTx/>
              <a:buChar char="•"/>
            </a:pPr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FF0000"/>
                </a:solidFill>
              </a:rPr>
              <a:t>maximum round-trip delay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Enforcing QoS (1)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7" y="1214438"/>
            <a:ext cx="9144000" cy="2063600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altLang="en-US" sz="2800" dirty="0" smtClean="0"/>
              <a:t>There </a:t>
            </a:r>
            <a:r>
              <a:rPr lang="en-US" altLang="en-US" sz="2800" dirty="0"/>
              <a:t>are various network-level tools, such as </a:t>
            </a:r>
            <a:r>
              <a:rPr lang="en-US" altLang="en-US" sz="2800" dirty="0">
                <a:solidFill>
                  <a:srgbClr val="FF0000"/>
                </a:solidFill>
              </a:rPr>
              <a:t>differentiated </a:t>
            </a:r>
            <a:r>
              <a:rPr lang="en-US" altLang="en-US" sz="2800" dirty="0" smtClean="0">
                <a:solidFill>
                  <a:srgbClr val="FF0000"/>
                </a:solidFill>
              </a:rPr>
              <a:t>services </a:t>
            </a:r>
            <a:r>
              <a:rPr lang="en-US" altLang="en-US" sz="2800" dirty="0" smtClean="0"/>
              <a:t>by </a:t>
            </a:r>
            <a:r>
              <a:rPr lang="en-US" altLang="en-US" sz="2800" dirty="0"/>
              <a:t>which certain packets can be prioritized.</a:t>
            </a:r>
          </a:p>
          <a:p>
            <a:pPr algn="l">
              <a:buFont typeface="+mj-lt"/>
              <a:buAutoNum type="arabicPeriod"/>
            </a:pPr>
            <a:r>
              <a:rPr lang="en-US" altLang="en-US" sz="2800" dirty="0" smtClean="0"/>
              <a:t>Use </a:t>
            </a:r>
            <a:r>
              <a:rPr lang="en-US" altLang="en-US" sz="2800" dirty="0">
                <a:solidFill>
                  <a:srgbClr val="FF0000"/>
                </a:solidFill>
              </a:rPr>
              <a:t>buffers</a:t>
            </a:r>
            <a:r>
              <a:rPr lang="en-US" altLang="en-US" sz="2800" dirty="0"/>
              <a:t> to reduce jitter:</a:t>
            </a:r>
          </a:p>
        </p:txBody>
      </p:sp>
      <p:pic>
        <p:nvPicPr>
          <p:cNvPr id="111620" name="Picture 4" descr="04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881456"/>
            <a:ext cx="8413750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Enforcing </a:t>
            </a:r>
            <a:r>
              <a:rPr lang="en-US" altLang="en-US" dirty="0" err="1"/>
              <a:t>QoS</a:t>
            </a:r>
            <a:r>
              <a:rPr lang="en-US" altLang="en-US" dirty="0"/>
              <a:t> </a:t>
            </a:r>
            <a:r>
              <a:rPr lang="en-US" altLang="en-US" dirty="0" smtClean="0"/>
              <a:t>(2)</a:t>
            </a:r>
            <a:endParaRPr lang="en-US" alt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87" y="897147"/>
            <a:ext cx="9144000" cy="2380891"/>
          </a:xfrm>
        </p:spPr>
        <p:txBody>
          <a:bodyPr/>
          <a:lstStyle/>
          <a:p>
            <a:pPr algn="l">
              <a:buFont typeface="+mj-lt"/>
              <a:buAutoNum type="arabicPeriod" startAt="3"/>
            </a:pPr>
            <a:r>
              <a:rPr lang="en-US" altLang="en-US" sz="2800" dirty="0" smtClean="0"/>
              <a:t>Error correction: </a:t>
            </a:r>
            <a:r>
              <a:rPr lang="en-US" altLang="en-US" sz="2800" i="1" dirty="0" smtClean="0"/>
              <a:t>k</a:t>
            </a:r>
            <a:r>
              <a:rPr lang="en-US" altLang="en-US" sz="2800" dirty="0" smtClean="0"/>
              <a:t> out of </a:t>
            </a:r>
            <a:r>
              <a:rPr lang="en-US" altLang="en-US" sz="2800" i="1" dirty="0" smtClean="0"/>
              <a:t>n</a:t>
            </a:r>
            <a:r>
              <a:rPr lang="en-US" altLang="en-US" sz="2800" dirty="0" smtClean="0"/>
              <a:t> is enough.</a:t>
            </a:r>
            <a:endParaRPr lang="en-US" altLang="en-US" sz="2800" dirty="0"/>
          </a:p>
          <a:p>
            <a:pPr algn="l">
              <a:buFont typeface="+mj-lt"/>
              <a:buAutoNum type="arabicPeriod" startAt="3"/>
            </a:pPr>
            <a:r>
              <a:rPr lang="en-US" altLang="en-US" sz="2800" dirty="0" smtClean="0"/>
              <a:t>Use </a:t>
            </a:r>
            <a:r>
              <a:rPr lang="en-US" altLang="en-US" sz="2800" dirty="0" smtClean="0">
                <a:solidFill>
                  <a:srgbClr val="FF0000"/>
                </a:solidFill>
              </a:rPr>
              <a:t>frame interleaving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to reduce he </a:t>
            </a:r>
            <a:r>
              <a:rPr lang="en-US" altLang="en-US" sz="2800" dirty="0"/>
              <a:t>effect of packet loss in (a) non interleaved </a:t>
            </a:r>
            <a:r>
              <a:rPr lang="en-US" altLang="en-US" sz="2800" dirty="0" err="1" smtClean="0"/>
              <a:t>tx</a:t>
            </a:r>
            <a:r>
              <a:rPr lang="en-US" altLang="en-US" sz="2800" dirty="0" smtClean="0"/>
              <a:t> and  </a:t>
            </a:r>
            <a:r>
              <a:rPr lang="en-US" altLang="en-US" sz="2800" dirty="0"/>
              <a:t>(b) </a:t>
            </a:r>
            <a:r>
              <a:rPr lang="en-US" altLang="en-US" sz="2800" dirty="0" smtClean="0"/>
              <a:t>interleaved</a:t>
            </a:r>
            <a:endParaRPr lang="en-US" altLang="en-US" sz="2800" dirty="0"/>
          </a:p>
        </p:txBody>
      </p:sp>
      <p:pic>
        <p:nvPicPr>
          <p:cNvPr id="7" name="Picture 5" descr="04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297778"/>
            <a:ext cx="6567487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nenbaumTemplate">
  <a:themeElements>
    <a:clrScheme name="Tannnenbaum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nnnenbaum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annnenbaum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nenbaum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TannenbaumOS-Template</Template>
  <TotalTime>843</TotalTime>
  <Words>1505</Words>
  <Application>Microsoft Office PowerPoint</Application>
  <PresentationFormat>On-screen Show (4:3)</PresentationFormat>
  <Paragraphs>123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TannnenbaumTemplate</vt:lpstr>
      <vt:lpstr>DISTRIBUTED SYSTEMS Principles and Paradigms Second Edition ANDREW S. TANENBAUM MAARTEN VAN STEEN  Chapter 4 Communication Modified by Dr. Gheith Abandah</vt:lpstr>
      <vt:lpstr>Outline</vt:lpstr>
      <vt:lpstr>Stream-oriented Communication</vt:lpstr>
      <vt:lpstr>Continuous Media</vt:lpstr>
      <vt:lpstr>Data Stream (1)</vt:lpstr>
      <vt:lpstr>Data Stream (2)</vt:lpstr>
      <vt:lpstr>Streams and QoS</vt:lpstr>
      <vt:lpstr>Enforcing QoS (1)</vt:lpstr>
      <vt:lpstr>Enforcing QoS (2)</vt:lpstr>
      <vt:lpstr>Stream Synchronization (1)</vt:lpstr>
      <vt:lpstr>Stream Synchronization (2)</vt:lpstr>
      <vt:lpstr>Stream Synchronization (3)</vt:lpstr>
      <vt:lpstr>Multicast Communication</vt:lpstr>
      <vt:lpstr>Application-level Multicasting (ALM)</vt:lpstr>
      <vt:lpstr>ALM Costs</vt:lpstr>
      <vt:lpstr>Epidemic Algorithms</vt:lpstr>
      <vt:lpstr>General Background</vt:lpstr>
      <vt:lpstr>Anti-entropy</vt:lpstr>
      <vt:lpstr>Gossiping (1)</vt:lpstr>
      <vt:lpstr>Gossiping (2)</vt:lpstr>
      <vt:lpstr>Deleting values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Steve Armstrong</dc:creator>
  <cp:lastModifiedBy>Abandah</cp:lastModifiedBy>
  <cp:revision>103</cp:revision>
  <cp:lastPrinted>2014-03-24T11:31:39Z</cp:lastPrinted>
  <dcterms:created xsi:type="dcterms:W3CDTF">2005-10-24T20:12:14Z</dcterms:created>
  <dcterms:modified xsi:type="dcterms:W3CDTF">2014-03-24T11:35:30Z</dcterms:modified>
</cp:coreProperties>
</file>