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8" r:id="rId3"/>
    <p:sldId id="299" r:id="rId4"/>
    <p:sldId id="277" r:id="rId5"/>
    <p:sldId id="278" r:id="rId6"/>
    <p:sldId id="279" r:id="rId7"/>
    <p:sldId id="281" r:id="rId8"/>
    <p:sldId id="300" r:id="rId9"/>
    <p:sldId id="282" r:id="rId10"/>
    <p:sldId id="283" r:id="rId11"/>
    <p:sldId id="301" r:id="rId12"/>
    <p:sldId id="284" r:id="rId13"/>
    <p:sldId id="302" r:id="rId14"/>
    <p:sldId id="303" r:id="rId15"/>
    <p:sldId id="285" r:id="rId16"/>
    <p:sldId id="287" r:id="rId17"/>
    <p:sldId id="288" r:id="rId18"/>
  </p:sldIdLst>
  <p:sldSz cx="9144000" cy="6858000" type="screen4x3"/>
  <p:notesSz cx="9926638" cy="67976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83" autoAdjust="0"/>
  </p:normalViewPr>
  <p:slideViewPr>
    <p:cSldViewPr snapToGrid="0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E7B2B-873C-47D8-B569-3D0AFD94BF57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041F-B6E9-45AE-9C62-3D01A360A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1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5"/>
            <a:ext cx="794131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456612"/>
            <a:ext cx="4301543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9A0FD7A-D2FC-4D7C-A246-3D171EC8D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521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159C7-22F7-43AD-A2B1-8DF13E9D007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BCFD4-A422-48CC-A174-AFE4CB654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2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559BE-5516-4D8B-A237-DF746788B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3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A9A05-6D83-4D88-8C7D-E166F4A7A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35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5BB11-620A-451F-9F2A-7B636D10B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9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91C3A-EF03-4973-807F-280D42BC5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07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715000"/>
            <a:ext cx="44958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715000"/>
            <a:ext cx="4495800" cy="83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761ED-858F-40E6-A8F6-283AFCBF2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48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507B8-C4FD-49D2-806C-676D8511D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16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F9BA-15A6-490B-A540-7DCDD17D0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22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C57D4-8CD6-464E-9DB8-987D07AFF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52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2BED0-6033-469C-924A-0D3FBD2AD5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5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398F1-7A7B-491E-9E8F-2D91BF2E4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75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57150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91440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D3132D-0454-4FF8-B6F7-2F3E6202C3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</a:defRPr>
      </a:lvl9pPr>
    </p:titleStyle>
    <p:bodyStyle>
      <a:lvl1pPr marL="609600" indent="-609600" algn="ctr" rtl="0" fontAlgn="base">
        <a:spcBef>
          <a:spcPct val="20000"/>
        </a:spcBef>
        <a:spcAft>
          <a:spcPct val="0"/>
        </a:spcAft>
        <a:buClr>
          <a:schemeClr val="accent2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Times New Roman" pitchFamily="18" charset="0"/>
        </a:defRPr>
      </a:lvl2pPr>
      <a:lvl3pPr marL="1371600" indent="-4572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7526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2098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838"/>
            <a:ext cx="7772400" cy="50165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1"/>
                </a:solidFill>
              </a:rPr>
              <a:t>DISTRIBUTED SYSTEMS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2400" dirty="0">
                <a:solidFill>
                  <a:schemeClr val="tx1"/>
                </a:solidFill>
              </a:rPr>
              <a:t>Principles and Paradigms</a:t>
            </a:r>
            <a:br>
              <a:rPr lang="en-US" altLang="en-US" sz="2400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Second Edition</a:t>
            </a: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ANDREW S. TANENBAUM</a:t>
            </a:r>
            <a:br>
              <a:rPr lang="en-US" altLang="en-US" sz="1800" dirty="0">
                <a:solidFill>
                  <a:schemeClr val="tx1"/>
                </a:solidFill>
              </a:rPr>
            </a:br>
            <a:r>
              <a:rPr lang="en-US" altLang="en-US" sz="1800" dirty="0">
                <a:solidFill>
                  <a:schemeClr val="tx1"/>
                </a:solidFill>
              </a:rPr>
              <a:t>MAARTEN VAN STEEN</a:t>
            </a:r>
            <a:br>
              <a:rPr lang="en-US" altLang="en-US" sz="1800" dirty="0">
                <a:solidFill>
                  <a:schemeClr val="tx1"/>
                </a:solidFill>
              </a:rPr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Chapter </a:t>
            </a:r>
            <a:r>
              <a:rPr lang="en-US" altLang="en-US" dirty="0" smtClean="0"/>
              <a:t>4/B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Communication</a:t>
            </a:r>
            <a:br>
              <a:rPr lang="en-US" altLang="en-US" dirty="0" smtClean="0"/>
            </a:br>
            <a:r>
              <a:rPr lang="en-US" altLang="en-US" sz="3200" i="1" dirty="0" smtClean="0">
                <a:solidFill>
                  <a:schemeClr val="tx1"/>
                </a:solidFill>
              </a:rPr>
              <a:t>Modified by Dr. Gheith Abandah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pic>
        <p:nvPicPr>
          <p:cNvPr id="103428" name="Picture 4" descr="04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1533525"/>
            <a:ext cx="5634037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1143000"/>
          </a:xfrm>
        </p:spPr>
        <p:txBody>
          <a:bodyPr/>
          <a:lstStyle/>
          <a:p>
            <a:r>
              <a:rPr lang="en-US" altLang="en-US" sz="4000"/>
              <a:t>General Architecture of a Message-Queuing System (2)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3806825"/>
            <a:ext cx="3605666" cy="2746375"/>
          </a:xfrm>
        </p:spPr>
        <p:txBody>
          <a:bodyPr/>
          <a:lstStyle/>
          <a:p>
            <a:pPr algn="l"/>
            <a:r>
              <a:rPr lang="en-US" altLang="en-US" dirty="0" smtClean="0"/>
              <a:t>The general organization </a:t>
            </a:r>
          </a:p>
          <a:p>
            <a:pPr algn="l"/>
            <a:r>
              <a:rPr lang="en-US" altLang="en-US" dirty="0"/>
              <a:t>o</a:t>
            </a:r>
            <a:r>
              <a:rPr lang="en-US" altLang="en-US" dirty="0" smtClean="0"/>
              <a:t>f a </a:t>
            </a:r>
            <a:r>
              <a:rPr lang="en-US" altLang="en-US" dirty="0"/>
              <a:t>message-queuing </a:t>
            </a:r>
          </a:p>
          <a:p>
            <a:pPr algn="l"/>
            <a:r>
              <a:rPr lang="en-US" altLang="en-US" dirty="0"/>
              <a:t>system with </a:t>
            </a:r>
            <a:r>
              <a:rPr lang="en-US" altLang="en-US" dirty="0" smtClean="0">
                <a:solidFill>
                  <a:srgbClr val="FF0000"/>
                </a:solidFill>
              </a:rPr>
              <a:t>routers</a:t>
            </a:r>
            <a:r>
              <a:rPr lang="en-US" altLang="en-US" dirty="0" smtClean="0"/>
              <a:t>,</a:t>
            </a:r>
          </a:p>
          <a:p>
            <a:pPr algn="l"/>
            <a:r>
              <a:rPr lang="en-US" altLang="en-US" dirty="0"/>
              <a:t>o</a:t>
            </a:r>
            <a:r>
              <a:rPr lang="en-US" altLang="en-US" dirty="0" smtClean="0"/>
              <a:t>ften with </a:t>
            </a:r>
            <a:r>
              <a:rPr lang="en-US" altLang="en-US" dirty="0" smtClean="0">
                <a:solidFill>
                  <a:srgbClr val="FF0000"/>
                </a:solidFill>
              </a:rPr>
              <a:t>dynamic</a:t>
            </a:r>
          </a:p>
          <a:p>
            <a:pPr algn="l"/>
            <a:r>
              <a:rPr lang="en-US" altLang="en-US" dirty="0" smtClean="0">
                <a:solidFill>
                  <a:srgbClr val="FF0000"/>
                </a:solidFill>
              </a:rPr>
              <a:t>routing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Message Brokers </a:t>
            </a:r>
            <a:r>
              <a:rPr lang="en-US" altLang="en-US" dirty="0" smtClean="0"/>
              <a:t>(1)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035170"/>
            <a:ext cx="9144000" cy="5518030"/>
          </a:xfrm>
        </p:spPr>
        <p:txBody>
          <a:bodyPr/>
          <a:lstStyle/>
          <a:p>
            <a:pPr marL="0" indent="0" algn="l"/>
            <a:r>
              <a:rPr lang="en-US" altLang="en-US" sz="3000" dirty="0" smtClean="0"/>
              <a:t>Message </a:t>
            </a:r>
            <a:r>
              <a:rPr lang="en-US" altLang="en-US" sz="3000" dirty="0"/>
              <a:t>queuing systems assume a </a:t>
            </a:r>
            <a:r>
              <a:rPr lang="en-US" altLang="en-US" sz="3000" dirty="0">
                <a:solidFill>
                  <a:srgbClr val="FF0000"/>
                </a:solidFill>
              </a:rPr>
              <a:t>common messaging protocol</a:t>
            </a:r>
            <a:r>
              <a:rPr lang="en-US" altLang="en-US" sz="3000" dirty="0"/>
              <a:t>: </a:t>
            </a:r>
            <a:r>
              <a:rPr lang="en-US" altLang="en-US" sz="3000" dirty="0" smtClean="0"/>
              <a:t>all applications </a:t>
            </a:r>
            <a:r>
              <a:rPr lang="en-US" altLang="en-US" sz="3000" dirty="0"/>
              <a:t>agree on message format (i.e., structure and </a:t>
            </a:r>
            <a:r>
              <a:rPr lang="en-US" altLang="en-US" sz="3000" dirty="0" smtClean="0"/>
              <a:t>data representation</a:t>
            </a:r>
            <a:r>
              <a:rPr lang="en-US" altLang="en-US" sz="3000" dirty="0"/>
              <a:t>)</a:t>
            </a:r>
          </a:p>
          <a:p>
            <a:pPr marL="0" indent="0" algn="l"/>
            <a:r>
              <a:rPr lang="en-US" altLang="en-US" sz="3000" b="1" dirty="0">
                <a:solidFill>
                  <a:srgbClr val="FF0000"/>
                </a:solidFill>
              </a:rPr>
              <a:t>Message </a:t>
            </a:r>
            <a:r>
              <a:rPr lang="en-US" altLang="en-US" sz="3000" b="1" dirty="0" smtClean="0">
                <a:solidFill>
                  <a:srgbClr val="FF0000"/>
                </a:solidFill>
              </a:rPr>
              <a:t>broker</a:t>
            </a:r>
            <a:r>
              <a:rPr lang="en-US" altLang="en-US" sz="3000" dirty="0" smtClean="0"/>
              <a:t>: Centralized </a:t>
            </a:r>
            <a:r>
              <a:rPr lang="en-US" altLang="en-US" sz="3000" dirty="0"/>
              <a:t>component that takes care of application heterogeneity </a:t>
            </a:r>
            <a:r>
              <a:rPr lang="en-US" altLang="en-US" sz="3000" dirty="0" smtClean="0"/>
              <a:t>in an </a:t>
            </a:r>
            <a:r>
              <a:rPr lang="en-US" altLang="en-US" sz="3000" dirty="0"/>
              <a:t>MQ system: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000" dirty="0"/>
              <a:t>Transforms incoming messages to target format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000" dirty="0"/>
              <a:t>Very often acts as an </a:t>
            </a:r>
            <a:r>
              <a:rPr lang="en-US" altLang="en-US" sz="3000" dirty="0">
                <a:solidFill>
                  <a:srgbClr val="FF0000"/>
                </a:solidFill>
              </a:rPr>
              <a:t>application gateway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000" dirty="0"/>
              <a:t>May provide subject-based routing capabilities </a:t>
            </a:r>
            <a:r>
              <a:rPr lang="en-US" altLang="en-US" sz="3000" dirty="0" smtClean="0"/>
              <a:t>→ </a:t>
            </a:r>
            <a:r>
              <a:rPr lang="en-US" altLang="en-US" sz="3000" dirty="0" smtClean="0">
                <a:solidFill>
                  <a:srgbClr val="FF0000"/>
                </a:solidFill>
              </a:rPr>
              <a:t>Enterprise Application Integration </a:t>
            </a:r>
            <a:r>
              <a:rPr lang="en-US" altLang="en-US" sz="3000" dirty="0" smtClean="0"/>
              <a:t>(publish/subscribe)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5779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Message </a:t>
            </a:r>
            <a:r>
              <a:rPr lang="en-US" altLang="en-US" dirty="0" smtClean="0"/>
              <a:t>Brokers (2)</a:t>
            </a:r>
            <a:endParaRPr lang="en-US" alt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dirty="0"/>
              <a:t>general organization of a message broker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 a message-queuing system.</a:t>
            </a:r>
          </a:p>
        </p:txBody>
      </p:sp>
      <p:pic>
        <p:nvPicPr>
          <p:cNvPr id="104452" name="Picture 4" descr="04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366838"/>
            <a:ext cx="7318375" cy="3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IBM’s WebSphere </a:t>
            </a:r>
            <a:r>
              <a:rPr lang="en-US" dirty="0" smtClean="0"/>
              <a:t>MQ </a:t>
            </a:r>
            <a:r>
              <a:rPr lang="en-US" altLang="en-US" dirty="0" smtClean="0"/>
              <a:t>(1)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513" y="1382486"/>
            <a:ext cx="8240487" cy="5170714"/>
          </a:xfrm>
        </p:spPr>
        <p:txBody>
          <a:bodyPr/>
          <a:lstStyle/>
          <a:p>
            <a:pPr marL="0" indent="0" algn="l"/>
            <a:r>
              <a:rPr lang="en-US" altLang="en-US" sz="3000" b="1" dirty="0">
                <a:solidFill>
                  <a:srgbClr val="FF0000"/>
                </a:solidFill>
              </a:rPr>
              <a:t>Basic concepts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0000"/>
                </a:solidFill>
              </a:rPr>
              <a:t>Application-specific messages </a:t>
            </a:r>
            <a:r>
              <a:rPr lang="en-US" altLang="en-US" sz="3000" dirty="0"/>
              <a:t>are put into, and removed </a:t>
            </a:r>
            <a:r>
              <a:rPr lang="en-US" altLang="en-US" sz="3000" dirty="0" smtClean="0"/>
              <a:t>from </a:t>
            </a:r>
            <a:r>
              <a:rPr lang="en-US" altLang="en-US" sz="3000" dirty="0" smtClean="0">
                <a:solidFill>
                  <a:srgbClr val="FF0000"/>
                </a:solidFill>
              </a:rPr>
              <a:t>queues</a:t>
            </a:r>
            <a:endParaRPr lang="en-US" altLang="en-US" sz="3000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000" dirty="0"/>
              <a:t>Queues reside under the regime of a queue manager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000" dirty="0"/>
              <a:t>Processes can put messages only in local queues, or through </a:t>
            </a:r>
            <a:r>
              <a:rPr lang="en-US" altLang="en-US" sz="3000" dirty="0" smtClean="0"/>
              <a:t>an RPC </a:t>
            </a:r>
            <a:r>
              <a:rPr lang="en-US" altLang="en-US" sz="3000" dirty="0"/>
              <a:t>mechanism</a:t>
            </a:r>
          </a:p>
        </p:txBody>
      </p:sp>
    </p:spTree>
    <p:extLst>
      <p:ext uri="{BB962C8B-B14F-4D97-AF65-F5344CB8AC3E}">
        <p14:creationId xmlns:p14="http://schemas.microsoft.com/office/powerpoint/2010/main" val="27066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IBM’s WebSphere </a:t>
            </a:r>
            <a:r>
              <a:rPr lang="en-US" dirty="0" smtClean="0"/>
              <a:t>MQ </a:t>
            </a:r>
            <a:r>
              <a:rPr lang="en-US" altLang="en-US" dirty="0" smtClean="0"/>
              <a:t>(2)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83411"/>
            <a:ext cx="9144000" cy="5569789"/>
          </a:xfrm>
        </p:spPr>
        <p:txBody>
          <a:bodyPr/>
          <a:lstStyle/>
          <a:p>
            <a:pPr marL="0" indent="0" algn="l"/>
            <a:r>
              <a:rPr lang="en-US" altLang="en-US" sz="3000" b="1" dirty="0" smtClean="0">
                <a:solidFill>
                  <a:srgbClr val="FF0000"/>
                </a:solidFill>
              </a:rPr>
              <a:t>Message transfer</a:t>
            </a:r>
            <a:endParaRPr lang="en-US" altLang="en-US" sz="3000" b="1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000" dirty="0"/>
              <a:t>Messages are transferred between queues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000" dirty="0"/>
              <a:t>Message transfer between queues at different processes, </a:t>
            </a:r>
            <a:r>
              <a:rPr lang="en-US" altLang="en-US" sz="3000" dirty="0" smtClean="0"/>
              <a:t>requires a </a:t>
            </a:r>
            <a:r>
              <a:rPr lang="en-US" altLang="en-US" sz="3000" dirty="0">
                <a:solidFill>
                  <a:srgbClr val="FF0000"/>
                </a:solidFill>
              </a:rPr>
              <a:t>channel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000" dirty="0"/>
              <a:t>At each endpoint of channel is a </a:t>
            </a:r>
            <a:r>
              <a:rPr lang="en-US" altLang="en-US" sz="3000" dirty="0">
                <a:solidFill>
                  <a:srgbClr val="FF0000"/>
                </a:solidFill>
              </a:rPr>
              <a:t>message channel </a:t>
            </a:r>
            <a:r>
              <a:rPr lang="en-US" altLang="en-US" sz="3000" dirty="0" smtClean="0">
                <a:solidFill>
                  <a:srgbClr val="FF0000"/>
                </a:solidFill>
              </a:rPr>
              <a:t>agent (MCA)</a:t>
            </a:r>
            <a:endParaRPr lang="en-US" altLang="en-US" sz="3000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000" dirty="0"/>
              <a:t>Message channel agents </a:t>
            </a:r>
            <a:r>
              <a:rPr lang="en-US" altLang="en-US" sz="3000" dirty="0" smtClean="0"/>
              <a:t>are </a:t>
            </a:r>
            <a:r>
              <a:rPr lang="en-US" altLang="en-US" sz="3000" dirty="0"/>
              <a:t>responsible for:</a:t>
            </a:r>
          </a:p>
          <a:p>
            <a:pPr marL="8382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+mn-lt"/>
              </a:rPr>
              <a:t>Setting up channels using lower-level network </a:t>
            </a:r>
            <a:r>
              <a:rPr lang="en-US" altLang="en-US" sz="2600" dirty="0" smtClean="0">
                <a:latin typeface="+mn-lt"/>
              </a:rPr>
              <a:t>communication facilities </a:t>
            </a:r>
            <a:r>
              <a:rPr lang="en-US" altLang="en-US" sz="2600" dirty="0">
                <a:latin typeface="+mn-lt"/>
              </a:rPr>
              <a:t>(e.g., TCP/IP)</a:t>
            </a:r>
          </a:p>
          <a:p>
            <a:pPr marL="8382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+mn-lt"/>
              </a:rPr>
              <a:t>(Un)wrapping messages from/in transport-level packets</a:t>
            </a:r>
          </a:p>
          <a:p>
            <a:pPr marL="838200" lvl="1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+mn-lt"/>
              </a:rPr>
              <a:t>Sending/receiving packets</a:t>
            </a:r>
          </a:p>
        </p:txBody>
      </p:sp>
    </p:spTree>
    <p:extLst>
      <p:ext uri="{BB962C8B-B14F-4D97-AF65-F5344CB8AC3E}">
        <p14:creationId xmlns:p14="http://schemas.microsoft.com/office/powerpoint/2010/main" val="30478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27314"/>
          </a:xfrm>
        </p:spPr>
        <p:txBody>
          <a:bodyPr/>
          <a:lstStyle/>
          <a:p>
            <a:r>
              <a:rPr lang="en-US" sz="4000" dirty="0"/>
              <a:t>IBM’s WebSphere MQ </a:t>
            </a:r>
            <a:r>
              <a:rPr lang="en-US" altLang="en-US" sz="4000" dirty="0" smtClean="0"/>
              <a:t>(3)</a:t>
            </a:r>
            <a:endParaRPr lang="en-US" altLang="en-US" sz="4000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79560"/>
            <a:ext cx="9144000" cy="116681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/>
              <a:t>Channels are inherently unidirectional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/>
              <a:t>Automatically start MCAs when messages </a:t>
            </a:r>
            <a:r>
              <a:rPr lang="en-US" altLang="en-US" sz="2000" dirty="0" smtClean="0"/>
              <a:t>arrive, stop after time-out</a:t>
            </a:r>
            <a:endParaRPr lang="en-US" altLang="en-US" sz="20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/>
              <a:t>Any network of queue managers can be created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2000" dirty="0"/>
              <a:t>Routes are set up manually (system administration</a:t>
            </a:r>
            <a:r>
              <a:rPr lang="en-US" altLang="en-US" sz="2000" dirty="0" smtClean="0"/>
              <a:t>)</a:t>
            </a:r>
            <a:endParaRPr lang="en-US" altLang="en-US" sz="2000" dirty="0"/>
          </a:p>
        </p:txBody>
      </p:sp>
      <p:pic>
        <p:nvPicPr>
          <p:cNvPr id="105476" name="Picture 4" descr="04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6" y="936171"/>
            <a:ext cx="8800951" cy="414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IBM’s WebSphere MQ </a:t>
            </a:r>
            <a:r>
              <a:rPr lang="en-US" altLang="en-US" dirty="0" smtClean="0"/>
              <a:t>(4)</a:t>
            </a:r>
            <a:endParaRPr lang="en-US" alt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13363"/>
            <a:ext cx="9144000" cy="1239837"/>
          </a:xfrm>
        </p:spPr>
        <p:txBody>
          <a:bodyPr/>
          <a:lstStyle/>
          <a:p>
            <a:pPr algn="l"/>
            <a:r>
              <a:rPr lang="en-US" altLang="en-US" b="1" dirty="0" smtClean="0">
                <a:solidFill>
                  <a:srgbClr val="FF0000"/>
                </a:solidFill>
              </a:rPr>
              <a:t>Routing</a:t>
            </a:r>
            <a:r>
              <a:rPr lang="en-US" altLang="en-US" dirty="0" smtClean="0"/>
              <a:t>: By </a:t>
            </a:r>
            <a:r>
              <a:rPr lang="en-US" altLang="en-US" dirty="0"/>
              <a:t>using </a:t>
            </a:r>
            <a:r>
              <a:rPr lang="en-US" altLang="en-US" dirty="0">
                <a:solidFill>
                  <a:srgbClr val="FF0000"/>
                </a:solidFill>
              </a:rPr>
              <a:t>logical names</a:t>
            </a:r>
            <a:r>
              <a:rPr lang="en-US" altLang="en-US" dirty="0"/>
              <a:t>, in combination with name resolution to local queues</a:t>
            </a:r>
            <a:r>
              <a:rPr lang="en-US" altLang="en-US" dirty="0" smtClean="0"/>
              <a:t>, it </a:t>
            </a:r>
            <a:r>
              <a:rPr lang="en-US" altLang="en-US" dirty="0"/>
              <a:t>is possible to put a message in a </a:t>
            </a:r>
            <a:r>
              <a:rPr lang="en-US" altLang="en-US" dirty="0">
                <a:solidFill>
                  <a:srgbClr val="FF0000"/>
                </a:solidFill>
              </a:rPr>
              <a:t>remote </a:t>
            </a:r>
            <a:r>
              <a:rPr lang="en-US" altLang="en-US" dirty="0" smtClean="0">
                <a:solidFill>
                  <a:srgbClr val="FF0000"/>
                </a:solidFill>
              </a:rPr>
              <a:t>queue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Addr</a:t>
            </a:r>
            <a:r>
              <a:rPr lang="en-US" altLang="en-US" dirty="0" smtClean="0"/>
              <a:t>. Pair: (</a:t>
            </a:r>
            <a:r>
              <a:rPr lang="en-US" altLang="en-US" dirty="0" err="1" smtClean="0">
                <a:solidFill>
                  <a:srgbClr val="FF0000"/>
                </a:solidFill>
              </a:rPr>
              <a:t>destQM</a:t>
            </a:r>
            <a:r>
              <a:rPr lang="en-US" altLang="en-US" dirty="0" smtClean="0">
                <a:solidFill>
                  <a:srgbClr val="FF0000"/>
                </a:solidFill>
              </a:rPr>
              <a:t>, </a:t>
            </a:r>
            <a:r>
              <a:rPr lang="en-US" altLang="en-US" dirty="0" err="1" smtClean="0">
                <a:solidFill>
                  <a:srgbClr val="FF0000"/>
                </a:solidFill>
              </a:rPr>
              <a:t>SendQ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pic>
        <p:nvPicPr>
          <p:cNvPr id="107524" name="Picture 4" descr="04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308100"/>
            <a:ext cx="8588375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IBM’s WebSphere MQ </a:t>
            </a:r>
            <a:r>
              <a:rPr lang="en-US" altLang="en-US" dirty="0" smtClean="0"/>
              <a:t>(5)</a:t>
            </a:r>
            <a:endParaRPr lang="en-US" alt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Primitives </a:t>
            </a:r>
            <a:r>
              <a:rPr lang="en-US" altLang="en-US" dirty="0"/>
              <a:t>available in the </a:t>
            </a:r>
            <a:r>
              <a:rPr lang="en-US" altLang="en-US" dirty="0" smtClean="0"/>
              <a:t>message-queuing </a:t>
            </a:r>
            <a:r>
              <a:rPr lang="en-US" altLang="en-US" dirty="0"/>
              <a:t>interface.</a:t>
            </a:r>
          </a:p>
        </p:txBody>
      </p:sp>
      <p:pic>
        <p:nvPicPr>
          <p:cNvPr id="108548" name="Picture 4" descr="04-25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076450"/>
            <a:ext cx="7259638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504237" cy="495300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Fundamentals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altLang="en-US" sz="3600" dirty="0" smtClean="0"/>
              <a:t>Remote procedure call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Message-oriented communication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Stream-oriented communication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Multicast communication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0768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Message-oriented Communication</a:t>
            </a:r>
            <a:endParaRPr lang="en-US" alt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600200"/>
            <a:ext cx="8504237" cy="49530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Transient </a:t>
            </a:r>
            <a:r>
              <a:rPr lang="en-US" altLang="en-US" sz="3600" dirty="0" smtClean="0"/>
              <a:t>Messaging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Message-Queuing Systems</a:t>
            </a:r>
            <a:endParaRPr lang="en-US" altLang="en-US" sz="3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Message Brokers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en-US" sz="3600" dirty="0"/>
              <a:t>Example: IBM </a:t>
            </a:r>
            <a:r>
              <a:rPr lang="en-US" altLang="en-US" sz="3600" dirty="0" smtClean="0"/>
              <a:t>WebSphere</a:t>
            </a:r>
            <a:endParaRPr lang="en-US" altLang="en-US" sz="3600" dirty="0"/>
          </a:p>
          <a:p>
            <a:pPr marL="0" indent="0" algn="l"/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7728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9144000" cy="1143000"/>
          </a:xfrm>
        </p:spPr>
        <p:txBody>
          <a:bodyPr/>
          <a:lstStyle/>
          <a:p>
            <a:r>
              <a:rPr lang="en-US" altLang="en-US" dirty="0"/>
              <a:t>Transient </a:t>
            </a:r>
            <a:r>
              <a:rPr lang="en-US" altLang="en-US" dirty="0" smtClean="0"/>
              <a:t>Messaging</a:t>
            </a:r>
            <a:r>
              <a:rPr lang="en-US" altLang="en-US" dirty="0"/>
              <a:t>: </a:t>
            </a:r>
            <a:r>
              <a:rPr lang="en-US" altLang="en-US" dirty="0" smtClean="0"/>
              <a:t>Berkeley Sockets (1)</a:t>
            </a:r>
            <a:endParaRPr lang="en-US" alt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socket primitives for </a:t>
            </a:r>
            <a:r>
              <a:rPr lang="en-US" altLang="en-US" dirty="0" smtClean="0"/>
              <a:t>TCP/IP</a:t>
            </a:r>
            <a:endParaRPr lang="en-US" altLang="en-US" dirty="0"/>
          </a:p>
        </p:txBody>
      </p:sp>
      <p:pic>
        <p:nvPicPr>
          <p:cNvPr id="97284" name="Picture 4" descr="04-14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225550"/>
            <a:ext cx="751681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6571" y="1426028"/>
            <a:ext cx="544286" cy="351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kern="0" dirty="0" smtClean="0">
                <a:solidFill>
                  <a:srgbClr val="00B0F0"/>
                </a:solidFill>
              </a:rPr>
              <a:t>Client    server</a:t>
            </a:r>
            <a:endParaRPr lang="en-US" altLang="en-US" kern="0" dirty="0">
              <a:solidFill>
                <a:srgbClr val="00B0F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109857" y="1779813"/>
            <a:ext cx="1034143" cy="51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kern="0" dirty="0" smtClean="0">
                <a:solidFill>
                  <a:srgbClr val="00B0F0"/>
                </a:solidFill>
              </a:rPr>
              <a:t>Buffers</a:t>
            </a:r>
            <a:endParaRPr lang="en-US" altLang="en-US" sz="2000" kern="0" dirty="0">
              <a:solidFill>
                <a:srgbClr val="00B0F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028213" y="2285999"/>
            <a:ext cx="1197429" cy="51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kern="0" dirty="0" err="1" smtClean="0">
                <a:solidFill>
                  <a:srgbClr val="00B0F0"/>
                </a:solidFill>
              </a:rPr>
              <a:t>IP+Port</a:t>
            </a:r>
            <a:endParaRPr lang="en-US" altLang="en-US" sz="2000" kern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" y="108857"/>
            <a:ext cx="9144000" cy="1143000"/>
          </a:xfrm>
        </p:spPr>
        <p:txBody>
          <a:bodyPr/>
          <a:lstStyle/>
          <a:p>
            <a:r>
              <a:rPr lang="en-US" altLang="en-US" dirty="0"/>
              <a:t>Transient Messaging: Berkeley Sockets </a:t>
            </a:r>
            <a:r>
              <a:rPr lang="en-US" altLang="en-US" dirty="0" smtClean="0"/>
              <a:t>(2)</a:t>
            </a:r>
            <a:endParaRPr lang="en-US" alt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72125"/>
            <a:ext cx="9144000" cy="838200"/>
          </a:xfrm>
        </p:spPr>
        <p:txBody>
          <a:bodyPr/>
          <a:lstStyle/>
          <a:p>
            <a:r>
              <a:rPr lang="en-US" altLang="en-US" dirty="0" smtClean="0"/>
              <a:t>Connection-oriented </a:t>
            </a:r>
            <a:r>
              <a:rPr lang="en-US" altLang="en-US" dirty="0"/>
              <a:t>communication </a:t>
            </a:r>
            <a:br>
              <a:rPr lang="en-US" altLang="en-US" dirty="0"/>
            </a:br>
            <a:r>
              <a:rPr lang="en-US" altLang="en-US" dirty="0"/>
              <a:t>pattern using sockets.</a:t>
            </a:r>
          </a:p>
        </p:txBody>
      </p:sp>
      <p:pic>
        <p:nvPicPr>
          <p:cNvPr id="98308" name="Picture 4" descr="04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2171700"/>
            <a:ext cx="8308975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9863"/>
            <a:ext cx="9144000" cy="1143000"/>
          </a:xfrm>
        </p:spPr>
        <p:txBody>
          <a:bodyPr/>
          <a:lstStyle/>
          <a:p>
            <a:r>
              <a:rPr lang="en-US" altLang="en-US" dirty="0"/>
              <a:t>The Message-Passing Interface </a:t>
            </a:r>
            <a:r>
              <a:rPr lang="en-US" altLang="en-US" dirty="0" smtClean="0"/>
              <a:t>(MPI)</a:t>
            </a:r>
            <a:endParaRPr lang="en-US" alt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83238"/>
            <a:ext cx="9144000" cy="838200"/>
          </a:xfrm>
        </p:spPr>
        <p:txBody>
          <a:bodyPr/>
          <a:lstStyle/>
          <a:p>
            <a:r>
              <a:rPr lang="en-US" altLang="en-US" dirty="0" smtClean="0"/>
              <a:t>Some </a:t>
            </a:r>
            <a:r>
              <a:rPr lang="en-US" altLang="en-US" dirty="0"/>
              <a:t>of the most intuitive </a:t>
            </a:r>
            <a:br>
              <a:rPr lang="en-US" altLang="en-US" dirty="0"/>
            </a:br>
            <a:r>
              <a:rPr lang="en-US" altLang="en-US" dirty="0"/>
              <a:t>message-passing primitives of MPI.</a:t>
            </a:r>
          </a:p>
        </p:txBody>
      </p:sp>
      <p:pic>
        <p:nvPicPr>
          <p:cNvPr id="99332" name="Picture 4" descr="04-16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604963"/>
            <a:ext cx="8266112" cy="33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Message-Queuing </a:t>
            </a:r>
            <a:r>
              <a:rPr lang="en-US" altLang="en-US" dirty="0" smtClean="0"/>
              <a:t>Systems (1)</a:t>
            </a:r>
            <a:endParaRPr lang="en-US" alt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Basic </a:t>
            </a:r>
            <a:r>
              <a:rPr lang="en-US" altLang="en-US" dirty="0"/>
              <a:t>interface to a queue in a </a:t>
            </a:r>
            <a:r>
              <a:rPr lang="en-US" altLang="en-US" dirty="0" smtClean="0"/>
              <a:t>message-queuing </a:t>
            </a:r>
            <a:r>
              <a:rPr lang="en-US" altLang="en-US" dirty="0"/>
              <a:t>system.</a:t>
            </a:r>
          </a:p>
        </p:txBody>
      </p:sp>
      <p:pic>
        <p:nvPicPr>
          <p:cNvPr id="101380" name="Picture 4" descr="04-18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771479"/>
            <a:ext cx="8375650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654627"/>
            <a:ext cx="9144000" cy="1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dirty="0">
                <a:solidFill>
                  <a:srgbClr val="FF0000"/>
                </a:solidFill>
              </a:rPr>
              <a:t>Message-oriented </a:t>
            </a:r>
            <a:r>
              <a:rPr lang="en-US" dirty="0" smtClean="0">
                <a:solidFill>
                  <a:srgbClr val="FF0000"/>
                </a:solidFill>
              </a:rPr>
              <a:t>middleware</a:t>
            </a:r>
            <a:r>
              <a:rPr lang="en-US" dirty="0" smtClean="0"/>
              <a:t>: </a:t>
            </a:r>
            <a:r>
              <a:rPr lang="en-US" altLang="en-US" kern="0" dirty="0" smtClean="0"/>
              <a:t>Asynchronous </a:t>
            </a:r>
            <a:r>
              <a:rPr lang="en-US" altLang="en-US" kern="0" dirty="0"/>
              <a:t>persistent communication through support </a:t>
            </a:r>
            <a:r>
              <a:rPr lang="en-US" altLang="en-US" kern="0" dirty="0" smtClean="0"/>
              <a:t>of middleware-level </a:t>
            </a:r>
            <a:r>
              <a:rPr lang="en-US" altLang="en-US" kern="0" dirty="0">
                <a:solidFill>
                  <a:srgbClr val="FF0000"/>
                </a:solidFill>
              </a:rPr>
              <a:t>queues</a:t>
            </a:r>
            <a:r>
              <a:rPr lang="en-US" altLang="en-US" kern="0" dirty="0"/>
              <a:t>. Queues correspond to buffers </a:t>
            </a:r>
            <a:r>
              <a:rPr lang="en-US" altLang="en-US" kern="0" dirty="0" smtClean="0"/>
              <a:t>at communication </a:t>
            </a:r>
            <a:r>
              <a:rPr lang="en-US" altLang="en-US" kern="0" dirty="0"/>
              <a:t>servers.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Message-Queuing Systems (2)</a:t>
            </a:r>
            <a:endParaRPr lang="en-US" alt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Four </a:t>
            </a:r>
            <a:r>
              <a:rPr lang="en-US" altLang="en-US" dirty="0"/>
              <a:t>combinations for loosely-coupled communications using queues.</a:t>
            </a:r>
          </a:p>
        </p:txBody>
      </p:sp>
      <p:pic>
        <p:nvPicPr>
          <p:cNvPr id="100356" name="Picture 4" descr="04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169988"/>
            <a:ext cx="5881688" cy="43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3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Tanenbaum &amp; Van Steen, Distributed Systems: Principles and Paradigms, 2e, (c) 2007 Prentice-Hall, Inc. All rights reserved. 0-13-239227-5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600"/>
            <a:ext cx="9144000" cy="1143000"/>
          </a:xfrm>
        </p:spPr>
        <p:txBody>
          <a:bodyPr/>
          <a:lstStyle/>
          <a:p>
            <a:r>
              <a:rPr lang="en-US" altLang="en-US" sz="4000"/>
              <a:t>General Architecture of a Message-Queuing System (1)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relationship between queue-level addressing and network-level addressing.</a:t>
            </a:r>
          </a:p>
        </p:txBody>
      </p:sp>
      <p:pic>
        <p:nvPicPr>
          <p:cNvPr id="102404" name="Picture 4" descr="04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34" y="1978025"/>
            <a:ext cx="7853362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721429"/>
            <a:ext cx="1034143" cy="14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kern="0" dirty="0" err="1" smtClean="0">
                <a:solidFill>
                  <a:srgbClr val="00B0F0"/>
                </a:solidFill>
              </a:rPr>
              <a:t>Addr</a:t>
            </a:r>
            <a:endParaRPr lang="en-US" altLang="en-US" sz="2000" kern="0" dirty="0" smtClean="0">
              <a:solidFill>
                <a:srgbClr val="00B0F0"/>
              </a:solidFill>
            </a:endParaRPr>
          </a:p>
          <a:p>
            <a:endParaRPr lang="en-US" altLang="en-US" sz="2000" kern="0" dirty="0">
              <a:solidFill>
                <a:srgbClr val="00B0F0"/>
              </a:solidFill>
            </a:endParaRPr>
          </a:p>
          <a:p>
            <a:r>
              <a:rPr lang="en-US" altLang="en-US" sz="2000" kern="0" dirty="0" smtClean="0">
                <a:solidFill>
                  <a:srgbClr val="00B0F0"/>
                </a:solidFill>
              </a:rPr>
              <a:t>IP</a:t>
            </a:r>
            <a:endParaRPr lang="en-US" altLang="en-US" sz="2000" kern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annnenbaumTemplate">
  <a:themeElements>
    <a:clrScheme name="Tannnenbaum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annnenbaum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annnenbaum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nenbaum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nenbaum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TannenbaumOS-Template</Template>
  <TotalTime>570</TotalTime>
  <Words>900</Words>
  <Application>Microsoft Office PowerPoint</Application>
  <PresentationFormat>On-screen Show (4:3)</PresentationFormat>
  <Paragraphs>87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TannnenbaumTemplate</vt:lpstr>
      <vt:lpstr>DISTRIBUTED SYSTEMS Principles and Paradigms Second Edition ANDREW S. TANENBAUM MAARTEN VAN STEEN  Chapter 4/B Communication Modified by Dr. Gheith Abandah</vt:lpstr>
      <vt:lpstr>Outline</vt:lpstr>
      <vt:lpstr>Message-oriented Communication</vt:lpstr>
      <vt:lpstr>Transient Messaging: Berkeley Sockets (1)</vt:lpstr>
      <vt:lpstr>Transient Messaging: Berkeley Sockets (2)</vt:lpstr>
      <vt:lpstr>The Message-Passing Interface (MPI)</vt:lpstr>
      <vt:lpstr>Message-Queuing Systems (1)</vt:lpstr>
      <vt:lpstr>Message-Queuing Systems (2)</vt:lpstr>
      <vt:lpstr>General Architecture of a Message-Queuing System (1)</vt:lpstr>
      <vt:lpstr>General Architecture of a Message-Queuing System (2)</vt:lpstr>
      <vt:lpstr>Message Brokers (1)</vt:lpstr>
      <vt:lpstr>Message Brokers (2)</vt:lpstr>
      <vt:lpstr>IBM’s WebSphere MQ (1)</vt:lpstr>
      <vt:lpstr>IBM’s WebSphere MQ (2)</vt:lpstr>
      <vt:lpstr>IBM’s WebSphere MQ (3)</vt:lpstr>
      <vt:lpstr>IBM’s WebSphere MQ (4)</vt:lpstr>
      <vt:lpstr>IBM’s WebSphere MQ (5)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Steve Armstrong</dc:creator>
  <cp:lastModifiedBy>Abandah</cp:lastModifiedBy>
  <cp:revision>95</cp:revision>
  <cp:lastPrinted>2014-03-19T07:36:49Z</cp:lastPrinted>
  <dcterms:created xsi:type="dcterms:W3CDTF">2005-10-24T20:12:14Z</dcterms:created>
  <dcterms:modified xsi:type="dcterms:W3CDTF">2014-03-19T07:47:46Z</dcterms:modified>
</cp:coreProperties>
</file>