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4"/>
  </p:notesMasterIdLst>
  <p:sldIdLst>
    <p:sldId id="256" r:id="rId2"/>
    <p:sldId id="298" r:id="rId3"/>
    <p:sldId id="299" r:id="rId4"/>
    <p:sldId id="257" r:id="rId5"/>
    <p:sldId id="258" r:id="rId6"/>
    <p:sldId id="300" r:id="rId7"/>
    <p:sldId id="301" r:id="rId8"/>
    <p:sldId id="302" r:id="rId9"/>
    <p:sldId id="259" r:id="rId10"/>
    <p:sldId id="260" r:id="rId11"/>
    <p:sldId id="303" r:id="rId12"/>
    <p:sldId id="304" r:id="rId13"/>
    <p:sldId id="305" r:id="rId14"/>
    <p:sldId id="306" r:id="rId15"/>
    <p:sldId id="261" r:id="rId16"/>
    <p:sldId id="262" r:id="rId17"/>
    <p:sldId id="263" r:id="rId18"/>
    <p:sldId id="264" r:id="rId19"/>
    <p:sldId id="265" r:id="rId20"/>
    <p:sldId id="307" r:id="rId21"/>
    <p:sldId id="308" r:id="rId22"/>
    <p:sldId id="266" r:id="rId23"/>
    <p:sldId id="267" r:id="rId24"/>
    <p:sldId id="268" r:id="rId25"/>
    <p:sldId id="269" r:id="rId26"/>
    <p:sldId id="309" r:id="rId27"/>
    <p:sldId id="310" r:id="rId28"/>
    <p:sldId id="311" r:id="rId29"/>
    <p:sldId id="273" r:id="rId30"/>
    <p:sldId id="274" r:id="rId31"/>
    <p:sldId id="275" r:id="rId32"/>
    <p:sldId id="276" r:id="rId3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83" autoAdjust="0"/>
  </p:normalViewPr>
  <p:slideViewPr>
    <p:cSldViewPr snapToGrid="0"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9A0FD7A-D2FC-4D7C-A246-3D171EC8D7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521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8159C7-22F7-43AD-A2B1-8DF13E9D007F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6BC662-F04F-43CD-B873-EE6C5FB244C1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BCFD4-A422-48CC-A174-AFE4CB6540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2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559BE-5516-4D8B-A237-DF746788B0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33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A9A05-6D83-4D88-8C7D-E166F4A7AF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355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5BB11-620A-451F-9F2A-7B636D10BB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99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91C3A-EF03-4973-807F-280D42BC58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074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715000"/>
            <a:ext cx="4495800" cy="83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715000"/>
            <a:ext cx="4495800" cy="83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761ED-858F-40E6-A8F6-283AFCBF26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48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507B8-C4FD-49D2-806C-676D8511D1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16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0F9BA-15A6-490B-A540-7DCDD17D0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22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C57D4-8CD6-464E-9DB8-987D07AFF6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52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2BED0-6033-469C-924A-0D3FBD2AD5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65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398F1-7A7B-491E-9E8F-2D91BF2E45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75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571500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97650"/>
            <a:ext cx="914400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ED3132D-0454-4FF8-B6F7-2F3E6202C31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9pPr>
    </p:titleStyle>
    <p:bodyStyle>
      <a:lvl1pPr marL="609600" indent="-609600" algn="ctr" rtl="0" fontAlgn="base">
        <a:spcBef>
          <a:spcPct val="20000"/>
        </a:spcBef>
        <a:spcAft>
          <a:spcPct val="0"/>
        </a:spcAft>
        <a:buClr>
          <a:schemeClr val="accent2"/>
        </a:buClr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5334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Times New Roman" pitchFamily="18" charset="0"/>
        </a:defRPr>
      </a:lvl2pPr>
      <a:lvl3pPr marL="1371600" indent="-4572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752600" indent="-3810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209800" indent="-3810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0838"/>
            <a:ext cx="7772400" cy="5016500"/>
          </a:xfrm>
        </p:spPr>
        <p:txBody>
          <a:bodyPr/>
          <a:lstStyle/>
          <a:p>
            <a:r>
              <a:rPr lang="en-US" altLang="en-US" sz="2400" dirty="0">
                <a:solidFill>
                  <a:schemeClr val="tx1"/>
                </a:solidFill>
              </a:rPr>
              <a:t>DISTRIBUTED SYSTEMS</a:t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Principles and Paradigms</a:t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1800" dirty="0">
                <a:solidFill>
                  <a:schemeClr val="tx1"/>
                </a:solidFill>
              </a:rPr>
              <a:t>Second Edition</a:t>
            </a:r>
            <a:r>
              <a:rPr lang="en-US" altLang="en-US" dirty="0">
                <a:solidFill>
                  <a:schemeClr val="tx1"/>
                </a:solidFill>
              </a:rPr>
              <a:t/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sz="1800" dirty="0">
                <a:solidFill>
                  <a:schemeClr val="tx1"/>
                </a:solidFill>
              </a:rPr>
              <a:t>ANDREW S. TANENBAUM</a:t>
            </a:r>
            <a:br>
              <a:rPr lang="en-US" altLang="en-US" sz="1800" dirty="0">
                <a:solidFill>
                  <a:schemeClr val="tx1"/>
                </a:solidFill>
              </a:rPr>
            </a:br>
            <a:r>
              <a:rPr lang="en-US" altLang="en-US" sz="1800" dirty="0">
                <a:solidFill>
                  <a:schemeClr val="tx1"/>
                </a:solidFill>
              </a:rPr>
              <a:t>MAARTEN VAN STEEN</a:t>
            </a:r>
            <a:br>
              <a:rPr lang="en-US" altLang="en-US" sz="1800" dirty="0">
                <a:solidFill>
                  <a:schemeClr val="tx1"/>
                </a:solidFill>
              </a:rPr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Chapter 4</a:t>
            </a:r>
            <a:br>
              <a:rPr lang="en-US" altLang="en-US" dirty="0"/>
            </a:br>
            <a:r>
              <a:rPr lang="en-US" altLang="en-US" dirty="0" smtClean="0"/>
              <a:t>Communication</a:t>
            </a:r>
            <a:br>
              <a:rPr lang="en-US" altLang="en-US" dirty="0" smtClean="0"/>
            </a:br>
            <a:r>
              <a:rPr lang="en-US" altLang="en-US" sz="3200" i="1" dirty="0" smtClean="0">
                <a:solidFill>
                  <a:schemeClr val="tx1"/>
                </a:solidFill>
              </a:rPr>
              <a:t>Modified by Dr. Gheith Abandah</a:t>
            </a:r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</a:t>
            </a:r>
            <a:r>
              <a:rPr lang="en-US" altLang="en-US" dirty="0" smtClean="0"/>
              <a:t>Communication (1)</a:t>
            </a:r>
            <a:endParaRPr lang="en-US" alt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099437"/>
            <a:ext cx="9144000" cy="1453763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solidFill>
                  <a:srgbClr val="FF0000"/>
                </a:solidFill>
              </a:rPr>
              <a:t>Transient communication</a:t>
            </a:r>
            <a:r>
              <a:rPr lang="en-US" altLang="en-US" sz="2200" dirty="0" smtClean="0"/>
              <a:t>: Comm. server discards message when it cannot be delivered at the next server, or at the receiver.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solidFill>
                  <a:srgbClr val="FF0000"/>
                </a:solidFill>
              </a:rPr>
              <a:t>Persistent communication</a:t>
            </a:r>
            <a:r>
              <a:rPr lang="en-US" altLang="en-US" sz="2200" dirty="0" smtClean="0"/>
              <a:t>: A message is stored at a communication server as long as it takes to deliver it.</a:t>
            </a:r>
            <a:endParaRPr lang="en-US" altLang="en-US" sz="2200" dirty="0"/>
          </a:p>
        </p:txBody>
      </p:sp>
      <p:pic>
        <p:nvPicPr>
          <p:cNvPr id="79876" name="Picture 4" descr="04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935424"/>
            <a:ext cx="7300912" cy="41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</a:t>
            </a:r>
            <a:r>
              <a:rPr lang="en-US" altLang="en-US" dirty="0" smtClean="0"/>
              <a:t>Communication (2)</a:t>
            </a:r>
            <a:endParaRPr lang="en-US" alt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951563"/>
            <a:ext cx="9144000" cy="1601638"/>
          </a:xfrm>
        </p:spPr>
        <p:txBody>
          <a:bodyPr/>
          <a:lstStyle/>
          <a:p>
            <a:pPr marL="0" indent="0" algn="l"/>
            <a:r>
              <a:rPr lang="en-US" altLang="en-US" sz="2200" b="1" dirty="0" smtClean="0"/>
              <a:t>Places for synchronization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2200" dirty="0" smtClean="0"/>
              <a:t>At</a:t>
            </a:r>
            <a:r>
              <a:rPr lang="en-US" altLang="en-US" sz="2200" dirty="0" smtClean="0">
                <a:solidFill>
                  <a:srgbClr val="FF0000"/>
                </a:solidFill>
              </a:rPr>
              <a:t> request submission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2200" dirty="0" smtClean="0"/>
              <a:t>At</a:t>
            </a:r>
            <a:r>
              <a:rPr lang="en-US" altLang="en-US" sz="2200" dirty="0" smtClean="0">
                <a:solidFill>
                  <a:srgbClr val="FF0000"/>
                </a:solidFill>
              </a:rPr>
              <a:t> request delivery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2200" dirty="0" smtClean="0"/>
              <a:t>After</a:t>
            </a:r>
            <a:r>
              <a:rPr lang="en-US" altLang="en-US" sz="2200" dirty="0" smtClean="0">
                <a:solidFill>
                  <a:srgbClr val="FF0000"/>
                </a:solidFill>
              </a:rPr>
              <a:t> request processing</a:t>
            </a:r>
          </a:p>
        </p:txBody>
      </p:sp>
      <p:pic>
        <p:nvPicPr>
          <p:cNvPr id="79876" name="Picture 4" descr="04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935424"/>
            <a:ext cx="7300912" cy="41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798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</a:t>
            </a:r>
            <a:r>
              <a:rPr lang="en-US" altLang="en-US" dirty="0" smtClean="0"/>
              <a:t>Communication (3)</a:t>
            </a:r>
            <a:endParaRPr lang="en-US" alt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1434"/>
            <a:ext cx="9144000" cy="5431767"/>
          </a:xfrm>
        </p:spPr>
        <p:txBody>
          <a:bodyPr/>
          <a:lstStyle/>
          <a:p>
            <a:pPr marL="0" indent="0" algn="l"/>
            <a:r>
              <a:rPr lang="en-US" altLang="en-US" sz="2600" b="1" dirty="0" smtClean="0"/>
              <a:t>Some observations</a:t>
            </a:r>
          </a:p>
          <a:p>
            <a:pPr marL="0" indent="0" algn="l"/>
            <a:r>
              <a:rPr lang="en-US" altLang="en-US" sz="2600" dirty="0" smtClean="0">
                <a:solidFill>
                  <a:srgbClr val="FF0000"/>
                </a:solidFill>
              </a:rPr>
              <a:t>Client/Server</a:t>
            </a:r>
            <a:r>
              <a:rPr lang="en-US" altLang="en-US" sz="2600" dirty="0" smtClean="0"/>
              <a:t> computing is generally based on a model of transient synchronous communication: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600" dirty="0" smtClean="0"/>
              <a:t>Client and server have to be active at time of </a:t>
            </a:r>
            <a:r>
              <a:rPr lang="en-US" altLang="en-US" sz="2600" dirty="0" smtClean="0"/>
              <a:t>comm.</a:t>
            </a:r>
            <a:endParaRPr lang="en-US" altLang="en-US" sz="26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600" dirty="0" smtClean="0"/>
              <a:t>Client issues request and blocks until it receives reply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600" dirty="0" smtClean="0"/>
              <a:t>Server essentially waits only for incoming requests, and subsequently processes them</a:t>
            </a:r>
          </a:p>
          <a:p>
            <a:pPr marL="0" indent="0" algn="l"/>
            <a:r>
              <a:rPr lang="en-US" altLang="en-US" sz="2600" b="1" dirty="0" smtClean="0"/>
              <a:t>Drawbacks synchronous communication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600" dirty="0" smtClean="0"/>
              <a:t>Client cannot do any other work while waiting for reply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600" dirty="0" smtClean="0"/>
              <a:t>Failures have to be handled immediately: the client is waiting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600" dirty="0" smtClean="0"/>
              <a:t>The model may simply not be appropriate (mail, news)</a:t>
            </a:r>
          </a:p>
        </p:txBody>
      </p:sp>
    </p:spTree>
    <p:extLst>
      <p:ext uri="{BB962C8B-B14F-4D97-AF65-F5344CB8AC3E}">
        <p14:creationId xmlns:p14="http://schemas.microsoft.com/office/powerpoint/2010/main" val="1790437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</a:t>
            </a:r>
            <a:r>
              <a:rPr lang="en-US" altLang="en-US" dirty="0" smtClean="0"/>
              <a:t>Communication (4)</a:t>
            </a:r>
            <a:endParaRPr lang="en-US" alt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1434"/>
            <a:ext cx="9144000" cy="5431767"/>
          </a:xfrm>
        </p:spPr>
        <p:txBody>
          <a:bodyPr/>
          <a:lstStyle/>
          <a:p>
            <a:pPr marL="0" indent="0" algn="l"/>
            <a:r>
              <a:rPr lang="en-US" altLang="en-US" sz="3200" b="1" dirty="0" smtClean="0"/>
              <a:t>Message-oriented middleware</a:t>
            </a:r>
          </a:p>
          <a:p>
            <a:pPr marL="0" indent="0" algn="l"/>
            <a:r>
              <a:rPr lang="en-US" altLang="en-US" sz="3200" dirty="0" smtClean="0"/>
              <a:t>Aims at high-level </a:t>
            </a:r>
            <a:r>
              <a:rPr lang="en-US" altLang="en-US" sz="3200" dirty="0" smtClean="0">
                <a:solidFill>
                  <a:srgbClr val="FF0000"/>
                </a:solidFill>
              </a:rPr>
              <a:t>persistent asynchronous communication</a:t>
            </a:r>
            <a:r>
              <a:rPr lang="en-US" altLang="en-US" sz="3200" dirty="0" smtClean="0"/>
              <a:t>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Processes send each other messages, which are queued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Sender need not wait for immediate reply, but can do other things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Middleware often ensures fault tolerance</a:t>
            </a:r>
          </a:p>
        </p:txBody>
      </p:sp>
    </p:spTree>
    <p:extLst>
      <p:ext uri="{BB962C8B-B14F-4D97-AF65-F5344CB8AC3E}">
        <p14:creationId xmlns:p14="http://schemas.microsoft.com/office/powerpoint/2010/main" val="1889535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Remote Procedure Call (RPC)</a:t>
            </a:r>
            <a:endParaRPr lang="en-US" alt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550" y="1552755"/>
            <a:ext cx="8833449" cy="5000446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600" dirty="0" smtClean="0"/>
              <a:t>Basic RPC operation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600" dirty="0" smtClean="0"/>
              <a:t>Parameter passing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600" smtClean="0"/>
              <a:t>Synchronous </a:t>
            </a:r>
            <a:r>
              <a:rPr lang="en-US" altLang="en-US" sz="3600" dirty="0" smtClean="0"/>
              <a:t>RPC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600" dirty="0"/>
              <a:t>Example: DCE RPC</a:t>
            </a:r>
            <a:endParaRPr lang="en-US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375946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Conventional Procedure Call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67350"/>
            <a:ext cx="9144000" cy="838200"/>
          </a:xfrm>
        </p:spPr>
        <p:txBody>
          <a:bodyPr/>
          <a:lstStyle/>
          <a:p>
            <a:pPr marL="0" indent="0"/>
            <a:r>
              <a:rPr lang="en-US" altLang="en-US" dirty="0" smtClean="0"/>
              <a:t>Parameter </a:t>
            </a:r>
            <a:r>
              <a:rPr lang="en-US" altLang="en-US" dirty="0"/>
              <a:t>passing in a local procedure call</a:t>
            </a:r>
            <a:r>
              <a:rPr lang="en-US" altLang="en-US" dirty="0" smtClean="0"/>
              <a:t>: (a) The </a:t>
            </a:r>
            <a:r>
              <a:rPr lang="en-US" altLang="en-US" dirty="0"/>
              <a:t>stack before the call to read. (b) The stack while the called procedure is active.</a:t>
            </a:r>
          </a:p>
        </p:txBody>
      </p:sp>
      <p:pic>
        <p:nvPicPr>
          <p:cNvPr id="80901" name="Picture 5" descr="04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38" y="933450"/>
            <a:ext cx="6383337" cy="439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Basic RPC Operation (1)</a:t>
            </a:r>
            <a:endParaRPr lang="en-US" alt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35170"/>
            <a:ext cx="9144000" cy="2676218"/>
          </a:xfrm>
        </p:spPr>
        <p:txBody>
          <a:bodyPr/>
          <a:lstStyle/>
          <a:p>
            <a:pPr algn="l"/>
            <a:r>
              <a:rPr lang="en-US" altLang="en-US" b="1" dirty="0" smtClean="0"/>
              <a:t>Observations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dirty="0" smtClean="0"/>
              <a:t>Application developers are familiar with simple procedure model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dirty="0" smtClean="0"/>
              <a:t>Well-engineered procedures operate in isolation (black box)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dirty="0" smtClean="0"/>
              <a:t>There is no fundamental reason not to execute procedures on separate machine</a:t>
            </a:r>
            <a:endParaRPr lang="en-US" altLang="en-US" dirty="0"/>
          </a:p>
        </p:txBody>
      </p:sp>
      <p:pic>
        <p:nvPicPr>
          <p:cNvPr id="81924" name="Picture 4" descr="04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171" y="3905404"/>
            <a:ext cx="5091446" cy="253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3905404"/>
            <a:ext cx="4392706" cy="267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533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l"/>
            <a:r>
              <a:rPr lang="en-US" altLang="en-US" b="1" kern="0" dirty="0" smtClean="0"/>
              <a:t>Conclusion</a:t>
            </a:r>
          </a:p>
          <a:p>
            <a:pPr marL="0" indent="0" algn="l"/>
            <a:r>
              <a:rPr lang="en-US" altLang="en-US" kern="0" dirty="0" smtClean="0"/>
              <a:t>Communication between caller &amp; </a:t>
            </a:r>
            <a:r>
              <a:rPr lang="en-US" altLang="en-US" kern="0" dirty="0" err="1" smtClean="0"/>
              <a:t>callee</a:t>
            </a:r>
            <a:r>
              <a:rPr lang="en-US" altLang="en-US" kern="0" dirty="0" smtClean="0"/>
              <a:t> can be hidden by using procedure-call mechanism.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Basic RPC Operation (2)</a:t>
            </a:r>
            <a:endParaRPr lang="en-US" altLang="en-US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600200"/>
            <a:ext cx="8504237" cy="4953000"/>
          </a:xfrm>
        </p:spPr>
        <p:txBody>
          <a:bodyPr/>
          <a:lstStyle/>
          <a:p>
            <a:pPr algn="l"/>
            <a:r>
              <a:rPr lang="en-US" altLang="en-US" sz="2800" dirty="0"/>
              <a:t>A remote procedure call occurs in the following </a:t>
            </a:r>
          </a:p>
          <a:p>
            <a:pPr algn="l"/>
            <a:r>
              <a:rPr lang="en-US" altLang="en-US" sz="2800" dirty="0"/>
              <a:t>steps:</a:t>
            </a:r>
          </a:p>
          <a:p>
            <a:pPr algn="l">
              <a:buFontTx/>
              <a:buAutoNum type="arabicPeriod"/>
            </a:pPr>
            <a:r>
              <a:rPr lang="en-US" altLang="en-US" dirty="0"/>
              <a:t>The client procedure calls the client stub in the normal way.</a:t>
            </a:r>
          </a:p>
          <a:p>
            <a:pPr algn="l">
              <a:buFontTx/>
              <a:buAutoNum type="arabicPeriod"/>
            </a:pPr>
            <a:r>
              <a:rPr lang="en-US" altLang="en-US" dirty="0"/>
              <a:t>The client stub builds a message and calls the local operating system.</a:t>
            </a:r>
          </a:p>
          <a:p>
            <a:pPr algn="l">
              <a:buFontTx/>
              <a:buAutoNum type="arabicPeriod"/>
            </a:pPr>
            <a:r>
              <a:rPr lang="en-US" altLang="en-US" dirty="0"/>
              <a:t>The client’s OS sends the message to the remote OS.</a:t>
            </a:r>
          </a:p>
          <a:p>
            <a:pPr algn="l">
              <a:buFontTx/>
              <a:buAutoNum type="arabicPeriod"/>
            </a:pPr>
            <a:r>
              <a:rPr lang="en-US" altLang="en-US" dirty="0"/>
              <a:t>The remote OS gives the message to the server stub.</a:t>
            </a:r>
          </a:p>
          <a:p>
            <a:pPr algn="l">
              <a:buFontTx/>
              <a:buAutoNum type="arabicPeriod"/>
            </a:pPr>
            <a:r>
              <a:rPr lang="en-US" altLang="en-US" dirty="0"/>
              <a:t>The server stub unpacks the parameters and calls the server.</a:t>
            </a:r>
            <a:br>
              <a:rPr lang="en-US" altLang="en-US" dirty="0"/>
            </a:br>
            <a:r>
              <a:rPr lang="en-US" altLang="en-US" dirty="0"/>
              <a:t>                 Continued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Basic RPC Operation (3)</a:t>
            </a: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600200"/>
            <a:ext cx="8504237" cy="4953000"/>
          </a:xfrm>
        </p:spPr>
        <p:txBody>
          <a:bodyPr/>
          <a:lstStyle/>
          <a:p>
            <a:pPr algn="l"/>
            <a:r>
              <a:rPr lang="en-US" altLang="en-US" sz="2800"/>
              <a:t>A remote procedure call occurs in the following </a:t>
            </a:r>
          </a:p>
          <a:p>
            <a:pPr algn="l"/>
            <a:r>
              <a:rPr lang="en-US" altLang="en-US" sz="2800"/>
              <a:t>steps (continued):</a:t>
            </a:r>
          </a:p>
          <a:p>
            <a:pPr algn="l">
              <a:buFontTx/>
              <a:buAutoNum type="arabicPeriod" startAt="6"/>
            </a:pPr>
            <a:r>
              <a:rPr lang="en-US" altLang="en-US"/>
              <a:t>The server does the work and returns the result to the stub.</a:t>
            </a:r>
          </a:p>
          <a:p>
            <a:pPr algn="l">
              <a:buFontTx/>
              <a:buAutoNum type="arabicPeriod" startAt="6"/>
            </a:pPr>
            <a:r>
              <a:rPr lang="en-US" altLang="en-US"/>
              <a:t>The server stub packs it in a message and calls its local OS.</a:t>
            </a:r>
          </a:p>
          <a:p>
            <a:pPr algn="l">
              <a:buFontTx/>
              <a:buAutoNum type="arabicPeriod" startAt="6"/>
            </a:pPr>
            <a:r>
              <a:rPr lang="en-US" altLang="en-US"/>
              <a:t>The server’s OS sends the message to the client’s OS.</a:t>
            </a:r>
          </a:p>
          <a:p>
            <a:pPr algn="l">
              <a:buFontTx/>
              <a:buAutoNum type="arabicPeriod" startAt="6"/>
            </a:pPr>
            <a:r>
              <a:rPr lang="en-US" altLang="en-US"/>
              <a:t>The client’s OS gives the message to the client stub.</a:t>
            </a:r>
          </a:p>
          <a:p>
            <a:pPr algn="l">
              <a:buFontTx/>
              <a:buAutoNum type="arabicPeriod" startAt="6"/>
            </a:pPr>
            <a:r>
              <a:rPr lang="en-US" altLang="en-US"/>
              <a:t>The stub unpacks the result and returns to the client.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Basic RPC Operation (4)</a:t>
            </a:r>
            <a:endParaRPr lang="en-US" alt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 </a:t>
            </a:r>
            <a:r>
              <a:rPr lang="en-US" altLang="en-US" dirty="0"/>
              <a:t>steps involved in a doing a </a:t>
            </a:r>
            <a:r>
              <a:rPr lang="en-US" altLang="en-US" dirty="0" smtClean="0"/>
              <a:t>remote </a:t>
            </a:r>
            <a:r>
              <a:rPr lang="en-US" altLang="en-US" dirty="0"/>
              <a:t>computation through RPC.</a:t>
            </a:r>
          </a:p>
        </p:txBody>
      </p:sp>
      <p:pic>
        <p:nvPicPr>
          <p:cNvPr id="84996" name="Picture 4" descr="04-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466850"/>
            <a:ext cx="7907338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Outline</a:t>
            </a:r>
            <a:endParaRPr lang="en-US" altLang="en-US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600200"/>
            <a:ext cx="8504237" cy="495300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en-US" sz="3600" dirty="0" smtClean="0"/>
              <a:t>Fundamentals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3600" dirty="0" smtClean="0"/>
              <a:t>Remote procedure call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3600" dirty="0" smtClean="0"/>
              <a:t>Message-oriented communication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3600" dirty="0" smtClean="0"/>
              <a:t>Stream-oriented communication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3600" dirty="0" smtClean="0"/>
              <a:t>Multicast communication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07689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RPC: Parameter Passing (1)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983411"/>
            <a:ext cx="9144000" cy="5569789"/>
          </a:xfrm>
        </p:spPr>
        <p:txBody>
          <a:bodyPr/>
          <a:lstStyle/>
          <a:p>
            <a:pPr algn="l"/>
            <a:r>
              <a:rPr lang="en-US" altLang="en-US" sz="2600" b="1" dirty="0" smtClean="0"/>
              <a:t>Parameter marshaling</a:t>
            </a:r>
          </a:p>
          <a:p>
            <a:pPr algn="l"/>
            <a:r>
              <a:rPr lang="en-US" altLang="en-US" sz="2600" dirty="0" smtClean="0"/>
              <a:t>There’s more than just wrapping parameters into a message: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2600" dirty="0" smtClean="0"/>
              <a:t>Client and server machines may have </a:t>
            </a:r>
            <a:r>
              <a:rPr lang="en-US" altLang="en-US" sz="2600" dirty="0" smtClean="0">
                <a:solidFill>
                  <a:srgbClr val="FF0000"/>
                </a:solidFill>
              </a:rPr>
              <a:t>different data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solidFill>
                  <a:srgbClr val="FF0000"/>
                </a:solidFill>
              </a:rPr>
              <a:t>representations</a:t>
            </a:r>
            <a:r>
              <a:rPr lang="en-US" altLang="en-US" sz="2600" dirty="0" smtClean="0"/>
              <a:t> (think of byte ordering)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2600" dirty="0" smtClean="0"/>
              <a:t>Wrapping a parameter means </a:t>
            </a:r>
            <a:r>
              <a:rPr lang="en-US" altLang="en-US" sz="2600" dirty="0" smtClean="0">
                <a:solidFill>
                  <a:srgbClr val="FF0000"/>
                </a:solidFill>
              </a:rPr>
              <a:t>transforming a value into a sequence of bytes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2600" dirty="0" smtClean="0"/>
              <a:t>Client and server have to agree on the same encoding: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latin typeface="+mn-lt"/>
              </a:rPr>
              <a:t>How are </a:t>
            </a:r>
            <a:r>
              <a:rPr lang="en-US" altLang="en-US" sz="2200" dirty="0" smtClean="0">
                <a:solidFill>
                  <a:srgbClr val="FF0000"/>
                </a:solidFill>
                <a:latin typeface="+mn-lt"/>
              </a:rPr>
              <a:t>basic data values </a:t>
            </a:r>
            <a:r>
              <a:rPr lang="en-US" altLang="en-US" sz="2200" dirty="0" smtClean="0">
                <a:latin typeface="+mn-lt"/>
              </a:rPr>
              <a:t>represented (integers, ﬂoats, characters)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latin typeface="+mn-lt"/>
              </a:rPr>
              <a:t>How are </a:t>
            </a:r>
            <a:r>
              <a:rPr lang="en-US" altLang="en-US" sz="2200" dirty="0" smtClean="0">
                <a:solidFill>
                  <a:srgbClr val="FF0000"/>
                </a:solidFill>
                <a:latin typeface="+mn-lt"/>
              </a:rPr>
              <a:t>complex data values </a:t>
            </a:r>
            <a:r>
              <a:rPr lang="en-US" altLang="en-US" sz="2200" dirty="0" smtClean="0">
                <a:latin typeface="+mn-lt"/>
              </a:rPr>
              <a:t>represented (arrays, unions)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2600" dirty="0" smtClean="0"/>
              <a:t>Client and server need to </a:t>
            </a:r>
            <a:r>
              <a:rPr lang="en-US" altLang="en-US" sz="2600" dirty="0" smtClean="0">
                <a:solidFill>
                  <a:srgbClr val="FF0000"/>
                </a:solidFill>
              </a:rPr>
              <a:t>properly interpret messages</a:t>
            </a:r>
            <a:r>
              <a:rPr lang="en-US" altLang="en-US" sz="2600" dirty="0" smtClean="0"/>
              <a:t>, transforming them into machine-dependent representations.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67476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RPC: Parameter Passing (2)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983411"/>
            <a:ext cx="9144000" cy="5569789"/>
          </a:xfrm>
        </p:spPr>
        <p:txBody>
          <a:bodyPr/>
          <a:lstStyle/>
          <a:p>
            <a:pPr algn="l"/>
            <a:r>
              <a:rPr lang="en-US" altLang="en-US" sz="2500" b="1" dirty="0" smtClean="0"/>
              <a:t>RPC parameter passing: some assumptions</a:t>
            </a:r>
          </a:p>
          <a:p>
            <a:pPr algn="l"/>
            <a:r>
              <a:rPr lang="en-US" altLang="en-US" sz="2500" dirty="0" smtClean="0">
                <a:solidFill>
                  <a:srgbClr val="FF0000"/>
                </a:solidFill>
              </a:rPr>
              <a:t>Copy in/copy out </a:t>
            </a:r>
            <a:r>
              <a:rPr lang="en-US" altLang="en-US" sz="2500" dirty="0" smtClean="0"/>
              <a:t>semantics: while procedure is executed, nothing can be assumed about parameter values.</a:t>
            </a:r>
          </a:p>
          <a:p>
            <a:pPr algn="l"/>
            <a:r>
              <a:rPr lang="en-US" altLang="en-US" sz="2500" dirty="0" smtClean="0">
                <a:solidFill>
                  <a:srgbClr val="FF0000"/>
                </a:solidFill>
              </a:rPr>
              <a:t>All</a:t>
            </a:r>
            <a:r>
              <a:rPr lang="en-US" altLang="en-US" sz="2500" dirty="0" smtClean="0"/>
              <a:t> data that is to be operated on is passed by parameters. Excludes passing </a:t>
            </a:r>
            <a:r>
              <a:rPr lang="en-US" altLang="en-US" sz="2500" dirty="0" smtClean="0">
                <a:solidFill>
                  <a:srgbClr val="FF0000"/>
                </a:solidFill>
              </a:rPr>
              <a:t>references to (global) data</a:t>
            </a:r>
            <a:r>
              <a:rPr lang="en-US" altLang="en-US" sz="2500" dirty="0" smtClean="0"/>
              <a:t>.</a:t>
            </a:r>
          </a:p>
          <a:p>
            <a:pPr algn="l"/>
            <a:r>
              <a:rPr lang="en-US" altLang="en-US" sz="2500" b="1" dirty="0" smtClean="0"/>
              <a:t>Conclusion</a:t>
            </a:r>
          </a:p>
          <a:p>
            <a:pPr algn="l"/>
            <a:r>
              <a:rPr lang="en-US" altLang="en-US" sz="2500" dirty="0" smtClean="0"/>
              <a:t>Full access transparency cannot be realized.</a:t>
            </a:r>
          </a:p>
          <a:p>
            <a:pPr algn="l"/>
            <a:r>
              <a:rPr lang="en-US" altLang="en-US" sz="2500" b="1" dirty="0" smtClean="0"/>
              <a:t>Observation</a:t>
            </a:r>
          </a:p>
          <a:p>
            <a:pPr algn="l"/>
            <a:r>
              <a:rPr lang="en-US" altLang="en-US" sz="2500" dirty="0" smtClean="0"/>
              <a:t>A </a:t>
            </a:r>
            <a:r>
              <a:rPr lang="en-US" altLang="en-US" sz="2500" dirty="0" smtClean="0">
                <a:solidFill>
                  <a:srgbClr val="FF0000"/>
                </a:solidFill>
              </a:rPr>
              <a:t>remote reference </a:t>
            </a:r>
            <a:r>
              <a:rPr lang="en-US" altLang="en-US" sz="2500" dirty="0" smtClean="0"/>
              <a:t>mechanism enhances access transparency: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2500" dirty="0" smtClean="0"/>
              <a:t>Remote reference offers </a:t>
            </a:r>
            <a:r>
              <a:rPr lang="en-US" altLang="en-US" sz="2500" dirty="0" smtClean="0">
                <a:solidFill>
                  <a:srgbClr val="FF0000"/>
                </a:solidFill>
              </a:rPr>
              <a:t>uniﬁed access</a:t>
            </a:r>
            <a:r>
              <a:rPr lang="en-US" altLang="en-US" sz="2500" dirty="0" smtClean="0"/>
              <a:t> to remote data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2500" dirty="0" smtClean="0"/>
              <a:t>Remote references can be </a:t>
            </a:r>
            <a:r>
              <a:rPr lang="en-US" altLang="en-US" sz="2500" dirty="0" smtClean="0">
                <a:solidFill>
                  <a:srgbClr val="FF0000"/>
                </a:solidFill>
              </a:rPr>
              <a:t>passed as parameter </a:t>
            </a:r>
            <a:r>
              <a:rPr lang="en-US" altLang="en-US" sz="2500" dirty="0" smtClean="0"/>
              <a:t>in RPCs</a:t>
            </a:r>
            <a:endParaRPr lang="en-US" altLang="en-US" sz="2500" dirty="0"/>
          </a:p>
        </p:txBody>
      </p:sp>
    </p:spTree>
    <p:extLst>
      <p:ext uri="{BB962C8B-B14F-4D97-AF65-F5344CB8AC3E}">
        <p14:creationId xmlns:p14="http://schemas.microsoft.com/office/powerpoint/2010/main" val="271393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Passing Value Parameters </a:t>
            </a:r>
            <a:r>
              <a:rPr lang="en-US" altLang="en-US" dirty="0" smtClean="0"/>
              <a:t>(1)</a:t>
            </a:r>
            <a:endParaRPr lang="en-US" alt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Example: The </a:t>
            </a:r>
            <a:r>
              <a:rPr lang="en-US" altLang="en-US" dirty="0"/>
              <a:t>original message on the </a:t>
            </a:r>
            <a:r>
              <a:rPr lang="en-US" altLang="en-US" dirty="0" smtClean="0"/>
              <a:t>Pentium (little endian)</a:t>
            </a:r>
          </a:p>
          <a:p>
            <a:r>
              <a:rPr lang="en-US" altLang="en-US" dirty="0" smtClean="0"/>
              <a:t>5, JILL</a:t>
            </a:r>
            <a:endParaRPr lang="en-US" altLang="en-US" dirty="0"/>
          </a:p>
        </p:txBody>
      </p:sp>
      <p:pic>
        <p:nvPicPr>
          <p:cNvPr id="86020" name="Picture 4" descr="04-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15"/>
          <a:stretch>
            <a:fillRect/>
          </a:stretch>
        </p:blipFill>
        <p:spPr bwMode="auto">
          <a:xfrm>
            <a:off x="2166938" y="1797050"/>
            <a:ext cx="48577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900057" y="4267185"/>
            <a:ext cx="3243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smtClean="0">
                <a:solidFill>
                  <a:srgbClr val="0070C0"/>
                </a:solidFill>
                <a:latin typeface="+mn-lt"/>
              </a:rPr>
              <a:t>The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little numbers in boxes indicate the address of each byte.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Passing Value Parameters </a:t>
            </a:r>
            <a:r>
              <a:rPr lang="en-US" altLang="en-US" dirty="0" smtClean="0"/>
              <a:t>(2)</a:t>
            </a:r>
            <a:endParaRPr lang="en-US" altLang="en-US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 message as received on the SPARC (big endian)</a:t>
            </a:r>
            <a:endParaRPr lang="en-US" altLang="en-US" dirty="0"/>
          </a:p>
        </p:txBody>
      </p:sp>
      <p:pic>
        <p:nvPicPr>
          <p:cNvPr id="87044" name="Picture 4" descr="04-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9" r="31898"/>
          <a:stretch>
            <a:fillRect/>
          </a:stretch>
        </p:blipFill>
        <p:spPr bwMode="auto">
          <a:xfrm>
            <a:off x="1946275" y="1782763"/>
            <a:ext cx="5519738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Passing Value Parameters </a:t>
            </a:r>
            <a:r>
              <a:rPr lang="en-US" altLang="en-US" dirty="0" smtClean="0"/>
              <a:t>(3)</a:t>
            </a:r>
            <a:endParaRPr lang="en-US" alt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610225"/>
            <a:ext cx="9144000" cy="838200"/>
          </a:xfrm>
        </p:spPr>
        <p:txBody>
          <a:bodyPr/>
          <a:lstStyle/>
          <a:p>
            <a:r>
              <a:rPr lang="en-US" altLang="en-US" dirty="0" smtClean="0"/>
              <a:t>The </a:t>
            </a:r>
            <a:r>
              <a:rPr lang="en-US" altLang="en-US" dirty="0"/>
              <a:t>message after </a:t>
            </a:r>
            <a:r>
              <a:rPr lang="en-US" altLang="en-US" dirty="0" smtClean="0"/>
              <a:t>inverting the two words</a:t>
            </a:r>
          </a:p>
          <a:p>
            <a:r>
              <a:rPr lang="en-US" altLang="en-US" dirty="0" smtClean="0"/>
              <a:t>5, LLIJ</a:t>
            </a:r>
            <a:endParaRPr lang="en-US" altLang="en-US" dirty="0"/>
          </a:p>
        </p:txBody>
      </p:sp>
      <p:pic>
        <p:nvPicPr>
          <p:cNvPr id="88068" name="Picture 4" descr="04-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08"/>
          <a:stretch>
            <a:fillRect/>
          </a:stretch>
        </p:blipFill>
        <p:spPr bwMode="auto">
          <a:xfrm>
            <a:off x="1855788" y="1735138"/>
            <a:ext cx="5094287" cy="324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3" name="Picture 5" descr="04-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9"/>
          <a:stretch>
            <a:fillRect/>
          </a:stretch>
        </p:blipFill>
        <p:spPr bwMode="auto">
          <a:xfrm>
            <a:off x="5655130" y="750210"/>
            <a:ext cx="3003550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pic>
        <p:nvPicPr>
          <p:cNvPr id="89092" name="Picture 4" descr="04-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4" r="56293"/>
          <a:stretch>
            <a:fillRect/>
          </a:stretch>
        </p:blipFill>
        <p:spPr bwMode="auto">
          <a:xfrm>
            <a:off x="1112838" y="2409825"/>
            <a:ext cx="3611562" cy="223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4950" y="234950"/>
            <a:ext cx="8909050" cy="1143000"/>
          </a:xfrm>
        </p:spPr>
        <p:txBody>
          <a:bodyPr/>
          <a:lstStyle/>
          <a:p>
            <a:pPr algn="l"/>
            <a:r>
              <a:rPr lang="en-US" altLang="en-US" sz="4000"/>
              <a:t>Parameter Specification </a:t>
            </a:r>
            <a:br>
              <a:rPr lang="en-US" altLang="en-US" sz="4000"/>
            </a:br>
            <a:r>
              <a:rPr lang="en-US" altLang="en-US" sz="4000"/>
              <a:t>and Stub Generation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778829"/>
            <a:ext cx="7380514" cy="1774371"/>
          </a:xfrm>
        </p:spPr>
        <p:txBody>
          <a:bodyPr/>
          <a:lstStyle/>
          <a:p>
            <a:r>
              <a:rPr lang="en-US" altLang="en-US" dirty="0" smtClean="0"/>
              <a:t>(a) A </a:t>
            </a:r>
            <a:r>
              <a:rPr lang="en-US" altLang="en-US" dirty="0"/>
              <a:t>procedure. (b) The corresponding </a:t>
            </a:r>
            <a:r>
              <a:rPr lang="en-US" altLang="en-US" dirty="0" smtClean="0"/>
              <a:t>message prescribed by the RPC protocol.</a:t>
            </a:r>
          </a:p>
          <a:p>
            <a:pPr algn="l"/>
            <a:r>
              <a:rPr lang="en-US" altLang="en-US" dirty="0" smtClean="0">
                <a:solidFill>
                  <a:srgbClr val="FF0000"/>
                </a:solidFill>
              </a:rPr>
              <a:t>IDL</a:t>
            </a:r>
            <a:r>
              <a:rPr lang="en-US" altLang="en-US" dirty="0" smtClean="0"/>
              <a:t>: Interface Definition Language is used to compile the code into client and server stubs.</a:t>
            </a:r>
            <a:endParaRPr lang="en-US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Asynchronous RPC (1)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 </a:t>
            </a:r>
            <a:r>
              <a:rPr lang="en-US" altLang="en-US" dirty="0"/>
              <a:t>interaction between client and </a:t>
            </a:r>
            <a:r>
              <a:rPr lang="en-US" altLang="en-US" dirty="0" smtClean="0"/>
              <a:t> server </a:t>
            </a:r>
            <a:r>
              <a:rPr lang="en-US" altLang="en-US" dirty="0"/>
              <a:t>in a traditional </a:t>
            </a:r>
            <a:r>
              <a:rPr lang="en-US" altLang="en-US" dirty="0">
                <a:solidFill>
                  <a:srgbClr val="FF0000"/>
                </a:solidFill>
              </a:rPr>
              <a:t>Synchronous </a:t>
            </a:r>
            <a:r>
              <a:rPr lang="en-US" altLang="en-US" dirty="0" smtClean="0"/>
              <a:t>RPC</a:t>
            </a:r>
            <a:endParaRPr lang="en-US" altLang="en-US" dirty="0"/>
          </a:p>
        </p:txBody>
      </p:sp>
      <p:pic>
        <p:nvPicPr>
          <p:cNvPr id="90116" name="Picture 4" descr="04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97"/>
          <a:stretch>
            <a:fillRect/>
          </a:stretch>
        </p:blipFill>
        <p:spPr bwMode="auto">
          <a:xfrm>
            <a:off x="1670050" y="1296988"/>
            <a:ext cx="58610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326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Asynchronous RPC (2)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 </a:t>
            </a:r>
            <a:r>
              <a:rPr lang="en-US" altLang="en-US" dirty="0"/>
              <a:t>interaction using </a:t>
            </a:r>
            <a:r>
              <a:rPr lang="en-US" altLang="en-US" dirty="0">
                <a:solidFill>
                  <a:srgbClr val="FF0000"/>
                </a:solidFill>
              </a:rPr>
              <a:t>asynchronous</a:t>
            </a:r>
            <a:r>
              <a:rPr lang="en-US" altLang="en-US" dirty="0"/>
              <a:t> RPC.</a:t>
            </a:r>
          </a:p>
        </p:txBody>
      </p:sp>
      <p:pic>
        <p:nvPicPr>
          <p:cNvPr id="91140" name="Picture 4" descr="04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2"/>
          <a:stretch>
            <a:fillRect/>
          </a:stretch>
        </p:blipFill>
        <p:spPr bwMode="auto">
          <a:xfrm>
            <a:off x="1614488" y="1423988"/>
            <a:ext cx="6048375" cy="402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405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Asynchronous RPC (3)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994275"/>
            <a:ext cx="9144000" cy="1558925"/>
          </a:xfrm>
        </p:spPr>
        <p:txBody>
          <a:bodyPr/>
          <a:lstStyle/>
          <a:p>
            <a:pPr algn="l"/>
            <a:r>
              <a:rPr lang="en-US" altLang="en-US" dirty="0" smtClean="0">
                <a:solidFill>
                  <a:srgbClr val="FF0000"/>
                </a:solidFill>
              </a:rPr>
              <a:t>Deferred synchronous</a:t>
            </a:r>
            <a:r>
              <a:rPr lang="en-US" altLang="en-US" dirty="0" smtClean="0"/>
              <a:t>: </a:t>
            </a:r>
            <a:r>
              <a:rPr lang="en-US" altLang="en-US" dirty="0"/>
              <a:t>A client and server interacting through </a:t>
            </a:r>
            <a:br>
              <a:rPr lang="en-US" altLang="en-US" dirty="0"/>
            </a:br>
            <a:r>
              <a:rPr lang="en-US" altLang="en-US" dirty="0"/>
              <a:t>two asynchronous RPCs</a:t>
            </a:r>
            <a:r>
              <a:rPr lang="en-US" altLang="en-US" dirty="0" smtClean="0"/>
              <a:t>.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Variation</a:t>
            </a:r>
            <a:r>
              <a:rPr lang="en-US" dirty="0" smtClean="0"/>
              <a:t>: Client </a:t>
            </a:r>
            <a:r>
              <a:rPr lang="en-US" dirty="0"/>
              <a:t>can also do a (non)blocking poll at the server to see </a:t>
            </a:r>
            <a:r>
              <a:rPr lang="en-US" dirty="0" smtClean="0"/>
              <a:t>whether results </a:t>
            </a:r>
            <a:r>
              <a:rPr lang="en-US" dirty="0"/>
              <a:t>are available.</a:t>
            </a:r>
            <a:endParaRPr lang="en-US" altLang="en-US" dirty="0"/>
          </a:p>
        </p:txBody>
      </p:sp>
      <p:pic>
        <p:nvPicPr>
          <p:cNvPr id="92164" name="Picture 4" descr="04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62100"/>
            <a:ext cx="7621587" cy="343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679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pic>
        <p:nvPicPr>
          <p:cNvPr id="93188" name="Picture 4" descr="04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496888"/>
            <a:ext cx="5927725" cy="494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300038"/>
            <a:ext cx="4827133" cy="1143000"/>
          </a:xfrm>
        </p:spPr>
        <p:txBody>
          <a:bodyPr/>
          <a:lstStyle/>
          <a:p>
            <a:pPr algn="l"/>
            <a:r>
              <a:rPr lang="en-US" altLang="en-US" sz="4000" dirty="0" smtClean="0"/>
              <a:t>Example: DCE RPC (1</a:t>
            </a:r>
            <a:r>
              <a:rPr lang="en-US" altLang="en-US" sz="4000" dirty="0"/>
              <a:t>)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 </a:t>
            </a:r>
            <a:r>
              <a:rPr lang="en-US" altLang="en-US" dirty="0"/>
              <a:t>steps in writing a client and </a:t>
            </a:r>
            <a:r>
              <a:rPr lang="en-US" altLang="en-US" dirty="0" smtClean="0"/>
              <a:t>a </a:t>
            </a:r>
            <a:r>
              <a:rPr lang="en-US" altLang="en-US" dirty="0"/>
              <a:t>server in </a:t>
            </a:r>
            <a:r>
              <a:rPr lang="en-US" altLang="en-US" dirty="0" smtClean="0">
                <a:solidFill>
                  <a:srgbClr val="FF0000"/>
                </a:solidFill>
              </a:rPr>
              <a:t>Distributed Computing Environment </a:t>
            </a:r>
            <a:r>
              <a:rPr lang="en-US" altLang="en-US" dirty="0" smtClean="0"/>
              <a:t>DCE </a:t>
            </a:r>
            <a:r>
              <a:rPr lang="en-US" altLang="en-US" dirty="0"/>
              <a:t>RPC.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Fundamentals</a:t>
            </a:r>
            <a:endParaRPr lang="en-US" altLang="en-US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600200"/>
            <a:ext cx="8504237" cy="495300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en-US" sz="3600" dirty="0" smtClean="0"/>
              <a:t>Basic networking model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3600" dirty="0" smtClean="0"/>
              <a:t>Low-level layers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3600" dirty="0" smtClean="0"/>
              <a:t>Transport layer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3600" dirty="0" smtClean="0"/>
              <a:t>Application layer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3600" dirty="0" smtClean="0"/>
              <a:t>Middleware layer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3600" dirty="0" smtClean="0"/>
              <a:t>Types of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1379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Example: DCE </a:t>
            </a:r>
            <a:r>
              <a:rPr lang="en-US" altLang="en-US" dirty="0" smtClean="0"/>
              <a:t>RPC </a:t>
            </a:r>
            <a:r>
              <a:rPr lang="en-US" altLang="en-US" dirty="0"/>
              <a:t>(2)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9488" y="1470025"/>
            <a:ext cx="8164512" cy="5083175"/>
          </a:xfrm>
        </p:spPr>
        <p:txBody>
          <a:bodyPr/>
          <a:lstStyle/>
          <a:p>
            <a:pPr algn="l"/>
            <a:r>
              <a:rPr lang="en-US" altLang="en-US" sz="3200"/>
              <a:t>Three files output by the IDL compiler:</a:t>
            </a:r>
            <a:br>
              <a:rPr lang="en-US" altLang="en-US" sz="3200"/>
            </a:br>
            <a:endParaRPr lang="en-US" altLang="en-US" sz="3200"/>
          </a:p>
          <a:p>
            <a:pPr algn="l">
              <a:buFontTx/>
              <a:buChar char="•"/>
            </a:pPr>
            <a:r>
              <a:rPr lang="en-US" altLang="en-US" sz="3200"/>
              <a:t>A header file (e.g., interface.h, in C terms).</a:t>
            </a:r>
          </a:p>
          <a:p>
            <a:pPr algn="l">
              <a:buFontTx/>
              <a:buChar char="•"/>
            </a:pPr>
            <a:r>
              <a:rPr lang="en-US" altLang="en-US" sz="3200"/>
              <a:t>The client stub.</a:t>
            </a:r>
          </a:p>
          <a:p>
            <a:pPr algn="l">
              <a:buFontTx/>
              <a:buChar char="•"/>
            </a:pPr>
            <a:r>
              <a:rPr lang="en-US" altLang="en-US" sz="3200"/>
              <a:t>The server stub.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Binding a Client to a Server </a:t>
            </a:r>
            <a:r>
              <a:rPr lang="en-US" altLang="en-US" dirty="0" smtClean="0"/>
              <a:t>in DCE RPC (1</a:t>
            </a:r>
            <a:r>
              <a:rPr lang="en-US" altLang="en-US" dirty="0"/>
              <a:t>)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9938" y="1797050"/>
            <a:ext cx="7916862" cy="475615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altLang="en-US" sz="2800"/>
              <a:t>Registration of a server makes it possible for a client to locate the server and bind to it. </a:t>
            </a:r>
            <a:br>
              <a:rPr lang="en-US" altLang="en-US" sz="2800"/>
            </a:br>
            <a:endParaRPr lang="en-US" altLang="en-US" sz="2800"/>
          </a:p>
          <a:p>
            <a:pPr algn="l">
              <a:buFontTx/>
              <a:buChar char="•"/>
            </a:pPr>
            <a:r>
              <a:rPr lang="en-US" altLang="en-US" sz="2800"/>
              <a:t>Server location is done in two steps:</a:t>
            </a:r>
          </a:p>
          <a:p>
            <a:pPr lvl="1">
              <a:buFontTx/>
              <a:buAutoNum type="arabicPeriod"/>
            </a:pPr>
            <a:r>
              <a:rPr lang="en-US" altLang="en-US" sz="2400">
                <a:latin typeface="Arial" charset="0"/>
              </a:rPr>
              <a:t>Locate the server’s machine.</a:t>
            </a:r>
          </a:p>
          <a:p>
            <a:pPr lvl="1">
              <a:buFontTx/>
              <a:buAutoNum type="arabicPeriod"/>
            </a:pPr>
            <a:r>
              <a:rPr lang="en-US" altLang="en-US" sz="2400">
                <a:latin typeface="Arial" charset="0"/>
              </a:rPr>
              <a:t>Locate the server on that machine.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Binding a Client to a Server </a:t>
            </a:r>
            <a:r>
              <a:rPr lang="en-US" altLang="en-US" dirty="0" smtClean="0"/>
              <a:t>in DCE RPC (2</a:t>
            </a:r>
            <a:r>
              <a:rPr lang="en-US" altLang="en-US" dirty="0"/>
              <a:t>)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Client-to-server </a:t>
            </a:r>
            <a:r>
              <a:rPr lang="en-US" altLang="en-US" dirty="0"/>
              <a:t>binding in DCE.</a:t>
            </a:r>
          </a:p>
        </p:txBody>
      </p:sp>
      <p:pic>
        <p:nvPicPr>
          <p:cNvPr id="96260" name="Picture 4" descr="04-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836738"/>
            <a:ext cx="8126412" cy="313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Basic Networking Model (1)</a:t>
            </a:r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718629"/>
            <a:ext cx="9143999" cy="802822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altLang="en-US" dirty="0" smtClean="0">
                <a:solidFill>
                  <a:srgbClr val="FF0000"/>
                </a:solidFill>
              </a:rPr>
              <a:t>Drawbacks</a:t>
            </a:r>
            <a:r>
              <a:rPr lang="en-US" altLang="en-US" dirty="0" smtClean="0"/>
              <a:t>: Focus on message-passing only. Often unneeded or unwanted </a:t>
            </a:r>
            <a:r>
              <a:rPr lang="en-US" altLang="en-US" dirty="0" smtClean="0"/>
              <a:t>functionality</a:t>
            </a:r>
            <a:r>
              <a:rPr lang="en-US" altLang="en-US" dirty="0"/>
              <a:t>.</a:t>
            </a:r>
            <a:endParaRPr lang="en-US" altLang="en-US" dirty="0"/>
          </a:p>
        </p:txBody>
      </p:sp>
      <p:pic>
        <p:nvPicPr>
          <p:cNvPr id="6150" name="Picture 6" descr="04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138238"/>
            <a:ext cx="6319837" cy="446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Basic Networking Model (2</a:t>
            </a:r>
            <a:r>
              <a:rPr lang="en-US" altLang="en-US" dirty="0"/>
              <a:t>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 </a:t>
            </a:r>
            <a:r>
              <a:rPr lang="en-US" altLang="en-US" dirty="0"/>
              <a:t>typical message as it appears on the </a:t>
            </a:r>
            <a:r>
              <a:rPr lang="en-US" altLang="en-US" dirty="0" smtClean="0"/>
              <a:t>network</a:t>
            </a:r>
            <a:endParaRPr lang="en-US" altLang="en-US" dirty="0"/>
          </a:p>
        </p:txBody>
      </p:sp>
      <p:pic>
        <p:nvPicPr>
          <p:cNvPr id="77828" name="Picture 4" descr="04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689100"/>
            <a:ext cx="7699375" cy="33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Low-level Layers</a:t>
            </a:r>
            <a:endParaRPr lang="en-US" altLang="en-US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968188"/>
            <a:ext cx="9144000" cy="5585012"/>
          </a:xfrm>
        </p:spPr>
        <p:txBody>
          <a:bodyPr/>
          <a:lstStyle/>
          <a:p>
            <a:pPr marL="0" indent="0" algn="l"/>
            <a:r>
              <a:rPr lang="en-US" altLang="en-US" sz="2800" b="1" dirty="0" smtClean="0"/>
              <a:t>Recap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Physical layer</a:t>
            </a:r>
            <a:r>
              <a:rPr lang="en-US" altLang="en-US" sz="2800" dirty="0" smtClean="0"/>
              <a:t>: contains the speciﬁcation and implementation of bits, and their transmission between sender and receiver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Data link layer</a:t>
            </a:r>
            <a:r>
              <a:rPr lang="en-US" altLang="en-US" sz="2800" dirty="0" smtClean="0"/>
              <a:t>: prescribes the transmission of a series of bits into a frame to allow for error and ﬂow control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Network layer</a:t>
            </a:r>
            <a:r>
              <a:rPr lang="en-US" altLang="en-US" sz="2800" dirty="0" smtClean="0"/>
              <a:t>: describes how packets in a network of computers are to be routed, e.g., </a:t>
            </a:r>
            <a:r>
              <a:rPr lang="en-US" altLang="en-US" sz="2800" dirty="0" smtClean="0">
                <a:solidFill>
                  <a:srgbClr val="FF0000"/>
                </a:solidFill>
              </a:rPr>
              <a:t>Internet Protocol</a:t>
            </a:r>
          </a:p>
          <a:p>
            <a:pPr marL="0" indent="0" algn="l"/>
            <a:r>
              <a:rPr lang="en-US" altLang="en-US" sz="2800" b="1" dirty="0" smtClean="0"/>
              <a:t>Observation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For many distributed systems, the lowest-level interface is that of the network layer.</a:t>
            </a:r>
          </a:p>
        </p:txBody>
      </p:sp>
    </p:spTree>
    <p:extLst>
      <p:ext uri="{BB962C8B-B14F-4D97-AF65-F5344CB8AC3E}">
        <p14:creationId xmlns:p14="http://schemas.microsoft.com/office/powerpoint/2010/main" val="96074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Transport Layer</a:t>
            </a:r>
            <a:endParaRPr lang="en-US" altLang="en-US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629" y="1044388"/>
            <a:ext cx="8403772" cy="5585012"/>
          </a:xfrm>
        </p:spPr>
        <p:txBody>
          <a:bodyPr/>
          <a:lstStyle/>
          <a:p>
            <a:pPr marL="0" indent="0" algn="l"/>
            <a:r>
              <a:rPr lang="en-US" altLang="en-US" sz="2800" b="1" dirty="0" smtClean="0"/>
              <a:t>Important</a:t>
            </a:r>
          </a:p>
          <a:p>
            <a:pPr marL="0" indent="0" algn="l"/>
            <a:r>
              <a:rPr lang="en-US" altLang="en-US" sz="2800" dirty="0" smtClean="0"/>
              <a:t>The transport layer provides the actual communication facilities for most distributed systems.</a:t>
            </a:r>
          </a:p>
          <a:p>
            <a:pPr marL="0" indent="0" algn="l"/>
            <a:r>
              <a:rPr lang="en-US" altLang="en-US" sz="2800" b="1" dirty="0" smtClean="0"/>
              <a:t>Standard Internet protocols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TCP</a:t>
            </a:r>
            <a:r>
              <a:rPr lang="en-US" altLang="en-US" sz="2800" dirty="0" smtClean="0"/>
              <a:t>: connection-oriented, reliable, stream-oriented communication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UDP</a:t>
            </a:r>
            <a:r>
              <a:rPr lang="en-US" altLang="en-US" sz="2800" dirty="0" smtClean="0"/>
              <a:t>: unreliable (best-effort) datagram </a:t>
            </a:r>
            <a:r>
              <a:rPr lang="en-US" altLang="en-US" sz="2800" dirty="0" smtClean="0"/>
              <a:t>communication</a:t>
            </a: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02734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Middleware Layer (1)</a:t>
            </a:r>
            <a:endParaRPr lang="en-US" altLang="en-US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968188"/>
            <a:ext cx="9144000" cy="5585012"/>
          </a:xfrm>
        </p:spPr>
        <p:txBody>
          <a:bodyPr/>
          <a:lstStyle/>
          <a:p>
            <a:pPr marL="0" indent="0" algn="l"/>
            <a:r>
              <a:rPr lang="en-US" altLang="en-US" sz="2700" b="1" dirty="0" smtClean="0"/>
              <a:t>Observation</a:t>
            </a:r>
          </a:p>
          <a:p>
            <a:pPr marL="0" indent="0" algn="l"/>
            <a:r>
              <a:rPr lang="en-US" altLang="en-US" sz="2700" dirty="0" smtClean="0"/>
              <a:t>Middleware is invented to provide common services and protocols that can be used by many different applications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700" dirty="0" smtClean="0"/>
              <a:t>A rich set of </a:t>
            </a:r>
            <a:r>
              <a:rPr lang="en-US" altLang="en-US" sz="2700" dirty="0" smtClean="0">
                <a:solidFill>
                  <a:srgbClr val="FF0000"/>
                </a:solidFill>
              </a:rPr>
              <a:t>communication protocols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700" dirty="0" smtClean="0">
                <a:solidFill>
                  <a:srgbClr val="FF0000"/>
                </a:solidFill>
              </a:rPr>
              <a:t>(Un)marshaling </a:t>
            </a:r>
            <a:r>
              <a:rPr lang="en-US" altLang="en-US" sz="2700" dirty="0" smtClean="0"/>
              <a:t>of data, necessary for integrated systems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700" dirty="0" smtClean="0">
                <a:solidFill>
                  <a:srgbClr val="FF0000"/>
                </a:solidFill>
              </a:rPr>
              <a:t>Naming </a:t>
            </a:r>
            <a:r>
              <a:rPr lang="en-US" altLang="en-US" sz="2700" dirty="0" smtClean="0">
                <a:solidFill>
                  <a:srgbClr val="FF0000"/>
                </a:solidFill>
              </a:rPr>
              <a:t>protocols</a:t>
            </a:r>
            <a:r>
              <a:rPr lang="en-US" altLang="en-US" sz="2700" dirty="0" smtClean="0"/>
              <a:t> </a:t>
            </a:r>
            <a:r>
              <a:rPr lang="en-US" altLang="en-US" sz="2700" dirty="0" smtClean="0"/>
              <a:t>to allow easy sharing of resources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700" dirty="0" smtClean="0">
                <a:solidFill>
                  <a:srgbClr val="FF0000"/>
                </a:solidFill>
              </a:rPr>
              <a:t>Security protocols </a:t>
            </a:r>
            <a:r>
              <a:rPr lang="en-US" altLang="en-US" sz="2700" dirty="0" smtClean="0"/>
              <a:t>for secure communication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700" dirty="0" smtClean="0">
                <a:solidFill>
                  <a:srgbClr val="FF0000"/>
                </a:solidFill>
              </a:rPr>
              <a:t>Scaling </a:t>
            </a:r>
            <a:r>
              <a:rPr lang="en-US" altLang="en-US" sz="2700" dirty="0" smtClean="0">
                <a:solidFill>
                  <a:srgbClr val="FF0000"/>
                </a:solidFill>
              </a:rPr>
              <a:t>mechanisms</a:t>
            </a:r>
            <a:r>
              <a:rPr lang="en-US" altLang="en-US" sz="2700" dirty="0" smtClean="0"/>
              <a:t> </a:t>
            </a:r>
            <a:r>
              <a:rPr lang="en-US" altLang="en-US" sz="2700" dirty="0" smtClean="0"/>
              <a:t>such as for replication and caching</a:t>
            </a:r>
          </a:p>
          <a:p>
            <a:pPr marL="0" indent="0" algn="l"/>
            <a:r>
              <a:rPr lang="en-US" altLang="en-US" sz="2700" b="1" dirty="0" smtClean="0"/>
              <a:t>Note</a:t>
            </a:r>
          </a:p>
          <a:p>
            <a:pPr marL="0" indent="0" algn="l"/>
            <a:r>
              <a:rPr lang="en-US" altLang="en-US" sz="2700" dirty="0" smtClean="0"/>
              <a:t>What remains are truly application-speciﬁc protocols</a:t>
            </a:r>
            <a:r>
              <a:rPr lang="en-US" altLang="en-US" sz="2700" dirty="0" smtClean="0"/>
              <a:t>.</a:t>
            </a:r>
            <a:endParaRPr lang="en-US" altLang="en-US" sz="2700" dirty="0" smtClean="0"/>
          </a:p>
        </p:txBody>
      </p:sp>
    </p:spTree>
    <p:extLst>
      <p:ext uri="{BB962C8B-B14F-4D97-AF65-F5344CB8AC3E}">
        <p14:creationId xmlns:p14="http://schemas.microsoft.com/office/powerpoint/2010/main" val="8854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Middleware Layer (2)</a:t>
            </a:r>
            <a:endParaRPr lang="en-US" alt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An </a:t>
            </a:r>
            <a:r>
              <a:rPr lang="en-US" altLang="en-US" dirty="0"/>
              <a:t>adapted reference model </a:t>
            </a:r>
            <a:r>
              <a:rPr lang="en-US" altLang="en-US" dirty="0" smtClean="0"/>
              <a:t>for </a:t>
            </a:r>
            <a:r>
              <a:rPr lang="en-US" altLang="en-US" dirty="0"/>
              <a:t>networked communication.</a:t>
            </a:r>
          </a:p>
        </p:txBody>
      </p:sp>
      <p:pic>
        <p:nvPicPr>
          <p:cNvPr id="78852" name="Picture 4" descr="04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1292225"/>
            <a:ext cx="6789737" cy="429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annnenbaumTemplate">
  <a:themeElements>
    <a:clrScheme name="Tannnenbaum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annnenbaum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annnenbaum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nnnenbaum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nenbaum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nenbaum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nenbaum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nenbaum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nenbaum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TannenbaumOS-Template</Template>
  <TotalTime>723</TotalTime>
  <Words>2005</Words>
  <Application>Microsoft Office PowerPoint</Application>
  <PresentationFormat>On-screen Show (4:3)</PresentationFormat>
  <Paragraphs>186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TannnenbaumTemplate</vt:lpstr>
      <vt:lpstr>DISTRIBUTED SYSTEMS Principles and Paradigms Second Edition ANDREW S. TANENBAUM MAARTEN VAN STEEN  Chapter 4 Communication Modified by Dr. Gheith Abandah</vt:lpstr>
      <vt:lpstr>Outline</vt:lpstr>
      <vt:lpstr>Fundamentals</vt:lpstr>
      <vt:lpstr>Basic Networking Model (1)</vt:lpstr>
      <vt:lpstr>Basic Networking Model (2)</vt:lpstr>
      <vt:lpstr>Low-level Layers</vt:lpstr>
      <vt:lpstr>Transport Layer</vt:lpstr>
      <vt:lpstr>Middleware Layer (1)</vt:lpstr>
      <vt:lpstr>Middleware Layer (2)</vt:lpstr>
      <vt:lpstr>Types of Communication (1)</vt:lpstr>
      <vt:lpstr>Types of Communication (2)</vt:lpstr>
      <vt:lpstr>Types of Communication (3)</vt:lpstr>
      <vt:lpstr>Types of Communication (4)</vt:lpstr>
      <vt:lpstr>Remote Procedure Call (RPC)</vt:lpstr>
      <vt:lpstr>Conventional Procedure Call</vt:lpstr>
      <vt:lpstr>Basic RPC Operation (1)</vt:lpstr>
      <vt:lpstr>Basic RPC Operation (2)</vt:lpstr>
      <vt:lpstr>Basic RPC Operation (3)</vt:lpstr>
      <vt:lpstr>Basic RPC Operation (4)</vt:lpstr>
      <vt:lpstr>RPC: Parameter Passing (1)</vt:lpstr>
      <vt:lpstr>RPC: Parameter Passing (2)</vt:lpstr>
      <vt:lpstr>Passing Value Parameters (1)</vt:lpstr>
      <vt:lpstr>Passing Value Parameters (2)</vt:lpstr>
      <vt:lpstr>Passing Value Parameters (3)</vt:lpstr>
      <vt:lpstr>Parameter Specification  and Stub Generation</vt:lpstr>
      <vt:lpstr>Asynchronous RPC (1)</vt:lpstr>
      <vt:lpstr>Asynchronous RPC (2)</vt:lpstr>
      <vt:lpstr>Asynchronous RPC (3)</vt:lpstr>
      <vt:lpstr>Example: DCE RPC (1)</vt:lpstr>
      <vt:lpstr>Example: DCE RPC (2)</vt:lpstr>
      <vt:lpstr>Binding a Client to a Server in DCE RPC (1)</vt:lpstr>
      <vt:lpstr>Binding a Client to a Server in DCE RPC (2)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Steve Armstrong</dc:creator>
  <cp:lastModifiedBy>Abandah</cp:lastModifiedBy>
  <cp:revision>91</cp:revision>
  <dcterms:created xsi:type="dcterms:W3CDTF">2005-10-24T20:12:14Z</dcterms:created>
  <dcterms:modified xsi:type="dcterms:W3CDTF">2014-03-09T10:02:48Z</dcterms:modified>
</cp:coreProperties>
</file>