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18"/>
  </p:notesMasterIdLst>
  <p:handoutMasterIdLst>
    <p:handoutMasterId r:id="rId19"/>
  </p:handout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66"/>
    <a:srgbClr val="003399"/>
    <a:srgbClr val="000099"/>
    <a:srgbClr val="808080"/>
    <a:srgbClr val="5F5F5F"/>
    <a:srgbClr val="3399FF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86" autoAdjust="0"/>
  </p:normalViewPr>
  <p:slideViewPr>
    <p:cSldViewPr>
      <p:cViewPr>
        <p:scale>
          <a:sx n="100" d="100"/>
          <a:sy n="100" d="100"/>
        </p:scale>
        <p:origin x="-31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116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The University of Adelaide, School of Computer Science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75300" y="0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9B8F6142-F1D0-4637-96F7-E4664D4176A5}" type="datetime3">
              <a:rPr lang="en-US"/>
              <a:pPr/>
              <a:t>29 July 2011</a:t>
            </a:fld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Chapter 2 — Instructions: Language of the Computer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75300" y="9723438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57C84157-CAC9-4329-91AD-EB3C6746F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The University of Adelaide, School of Computer Science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FCF21089-5A8E-4805-BE21-6386A8343079}" type="datetime3">
              <a:rPr lang="en-US"/>
              <a:pPr/>
              <a:t>29 July 2011</a:t>
            </a:fld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Chapter 2 — Instructions: Language of the Computer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EE145C4F-ECA4-4DD7-819E-C9FECED2784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EACD53A-8E89-45F2-8D4A-35AFD266EB30}" type="datetime3">
              <a:rPr lang="en-US"/>
              <a:pPr/>
              <a:t>29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CEACC0-B677-4A29-B1E6-BCE98563D55B}" type="slidenum">
              <a:rPr lang="en-US"/>
              <a:pPr/>
              <a:t>1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29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29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29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29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29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29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29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29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29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29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29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29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29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29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29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Hennessy_cover-v2 (Final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1412776"/>
            <a:ext cx="1872208" cy="23090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4064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GB" sz="2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0649" name="Rectangle 9"/>
          <p:cNvSpPr>
            <a:spLocks noChangeArrowheads="1"/>
          </p:cNvSpPr>
          <p:nvPr userDrawn="1"/>
        </p:nvSpPr>
        <p:spPr bwMode="auto">
          <a:xfrm>
            <a:off x="0" y="76517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40657" name="Picture 17" descr="MK_logo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50800"/>
            <a:ext cx="1228725" cy="714375"/>
          </a:xfrm>
          <a:prstGeom prst="rect">
            <a:avLst/>
          </a:prstGeom>
          <a:noFill/>
        </p:spPr>
      </p:pic>
      <p:sp>
        <p:nvSpPr>
          <p:cNvPr id="240659" name="Rectangle 19"/>
          <p:cNvSpPr>
            <a:spLocks noChangeArrowheads="1"/>
          </p:cNvSpPr>
          <p:nvPr userDrawn="1"/>
        </p:nvSpPr>
        <p:spPr bwMode="auto">
          <a:xfrm>
            <a:off x="2197100" y="765175"/>
            <a:ext cx="46038" cy="5732463"/>
          </a:xfrm>
          <a:prstGeom prst="rect">
            <a:avLst/>
          </a:prstGeom>
          <a:gradFill rotWithShape="1">
            <a:gsLst>
              <a:gs pos="0">
                <a:srgbClr val="808080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60" name="Rectangle 20"/>
          <p:cNvSpPr>
            <a:spLocks noChangeArrowheads="1"/>
          </p:cNvSpPr>
          <p:nvPr userDrawn="1"/>
        </p:nvSpPr>
        <p:spPr bwMode="auto">
          <a:xfrm>
            <a:off x="2559050" y="1195388"/>
            <a:ext cx="46038" cy="3816350"/>
          </a:xfrm>
          <a:prstGeom prst="rect">
            <a:avLst/>
          </a:prstGeom>
          <a:gradFill rotWithShape="1">
            <a:gsLst>
              <a:gs pos="0">
                <a:srgbClr val="767D7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61" name="Rectangle 21"/>
          <p:cNvSpPr>
            <a:spLocks noChangeArrowheads="1"/>
          </p:cNvSpPr>
          <p:nvPr userDrawn="1"/>
        </p:nvSpPr>
        <p:spPr bwMode="auto">
          <a:xfrm>
            <a:off x="2341563" y="1916113"/>
            <a:ext cx="6623050" cy="46037"/>
          </a:xfrm>
          <a:prstGeom prst="rect">
            <a:avLst/>
          </a:prstGeom>
          <a:gradFill rotWithShape="1">
            <a:gsLst>
              <a:gs pos="0">
                <a:srgbClr val="5F5F5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78" name="Rectangle 38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79" name="Rectangle 39"/>
          <p:cNvSpPr>
            <a:spLocks noChangeArrowheads="1"/>
          </p:cNvSpPr>
          <p:nvPr userDrawn="1"/>
        </p:nvSpPr>
        <p:spPr bwMode="auto">
          <a:xfrm>
            <a:off x="0" y="630872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80" name="Rectangle 4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  <p:pic>
        <p:nvPicPr>
          <p:cNvPr id="240681" name="Picture 41" descr="MK_logo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6381750"/>
            <a:ext cx="792162" cy="460375"/>
          </a:xfrm>
          <a:prstGeom prst="rect">
            <a:avLst/>
          </a:prstGeom>
          <a:noFill/>
        </p:spPr>
      </p:pic>
      <p:sp>
        <p:nvSpPr>
          <p:cNvPr id="240682" name="Text Box 42"/>
          <p:cNvSpPr txBox="1">
            <a:spLocks noChangeArrowheads="1"/>
          </p:cNvSpPr>
          <p:nvPr userDrawn="1"/>
        </p:nvSpPr>
        <p:spPr bwMode="auto">
          <a:xfrm>
            <a:off x="8388350" y="6497638"/>
            <a:ext cx="576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63BBFCE6-A6C8-4251-973B-1D0917AA6A4E}" type="slidenum">
              <a:rPr lang="en-AU" sz="1200" b="1">
                <a:latin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GB" sz="1200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9113" y="115888"/>
            <a:ext cx="2085975" cy="6121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15888"/>
            <a:ext cx="6105525" cy="6121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81987" cy="7016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4213" y="1125538"/>
            <a:ext cx="8270875" cy="511175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042988" y="6381750"/>
            <a:ext cx="7272337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81987" cy="7016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042988" y="6381750"/>
            <a:ext cx="7272337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28" name="Rectangle 12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9" name="Rectangle 13"/>
          <p:cNvSpPr>
            <a:spLocks noChangeArrowheads="1"/>
          </p:cNvSpPr>
          <p:nvPr userDrawn="1"/>
        </p:nvSpPr>
        <p:spPr bwMode="auto">
          <a:xfrm>
            <a:off x="0" y="630872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125538"/>
            <a:ext cx="827087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 b="1">
                <a:latin typeface="+mn-lt"/>
              </a:defRPr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15888"/>
            <a:ext cx="82819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pic>
        <p:nvPicPr>
          <p:cNvPr id="239627" name="Picture 11" descr="MK_logo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9388" y="6381750"/>
            <a:ext cx="792162" cy="460375"/>
          </a:xfrm>
          <a:prstGeom prst="rect">
            <a:avLst/>
          </a:prstGeom>
          <a:noFill/>
        </p:spPr>
      </p:pic>
      <p:sp>
        <p:nvSpPr>
          <p:cNvPr id="239630" name="Text Box 14"/>
          <p:cNvSpPr txBox="1">
            <a:spLocks noChangeArrowheads="1"/>
          </p:cNvSpPr>
          <p:nvPr userDrawn="1"/>
        </p:nvSpPr>
        <p:spPr bwMode="auto">
          <a:xfrm>
            <a:off x="8388350" y="6497638"/>
            <a:ext cx="576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8EC741E-FC11-4977-9AC4-393A11CE0A97}" type="slidenum">
              <a:rPr lang="en-AU" sz="1200" b="1">
                <a:latin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GB" sz="1200">
              <a:latin typeface="Arial" charset="0"/>
            </a:endParaRPr>
          </a:p>
        </p:txBody>
      </p:sp>
      <p:sp>
        <p:nvSpPr>
          <p:cNvPr id="239631" name="Rectangle 15"/>
          <p:cNvSpPr>
            <a:spLocks noChangeArrowheads="1"/>
          </p:cNvSpPr>
          <p:nvPr userDrawn="1"/>
        </p:nvSpPr>
        <p:spPr bwMode="auto">
          <a:xfrm>
            <a:off x="252413" y="44450"/>
            <a:ext cx="36512" cy="3816350"/>
          </a:xfrm>
          <a:prstGeom prst="rect">
            <a:avLst/>
          </a:prstGeom>
          <a:gradFill rotWithShape="1">
            <a:gsLst>
              <a:gs pos="0">
                <a:srgbClr val="767D7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32" name="Rectangle 16"/>
          <p:cNvSpPr>
            <a:spLocks noChangeArrowheads="1"/>
          </p:cNvSpPr>
          <p:nvPr userDrawn="1"/>
        </p:nvSpPr>
        <p:spPr bwMode="auto">
          <a:xfrm>
            <a:off x="34925" y="693738"/>
            <a:ext cx="8569325" cy="71437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33CC"/>
        </a:buClr>
        <a:buSzPct val="60000"/>
        <a:buFont typeface="Wingdings" pitchFamily="2" charset="2"/>
        <a:buChar char="n"/>
        <a:defRPr sz="28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3399"/>
        </a:buClr>
        <a:buSzPct val="55000"/>
        <a:buFont typeface="Wingdings" pitchFamily="2" charset="2"/>
        <a:buChar char="n"/>
        <a:defRPr sz="2400">
          <a:solidFill>
            <a:srgbClr val="0033CC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33CC"/>
        </a:buClr>
        <a:buSzPct val="50000"/>
        <a:buFont typeface="Wingdings" pitchFamily="2" charset="2"/>
        <a:buChar char="n"/>
        <a:defRPr sz="2000">
          <a:solidFill>
            <a:srgbClr val="0000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SzPct val="55000"/>
        <a:buFont typeface="Wingdings" pitchFamily="2" charset="2"/>
        <a:buChar char="n"/>
        <a:defRPr sz="1800">
          <a:solidFill>
            <a:srgbClr val="0066FF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1800">
          <a:solidFill>
            <a:srgbClr val="3399F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33483" name="Rectangle 11"/>
          <p:cNvSpPr>
            <a:spLocks noChangeArrowheads="1"/>
          </p:cNvSpPr>
          <p:nvPr/>
        </p:nvSpPr>
        <p:spPr bwMode="auto">
          <a:xfrm>
            <a:off x="2843213" y="1254125"/>
            <a:ext cx="1983235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 dirty="0">
                <a:solidFill>
                  <a:srgbClr val="000099"/>
                </a:solidFill>
                <a:latin typeface="Arial" charset="0"/>
              </a:rPr>
              <a:t>Chapter </a:t>
            </a:r>
            <a:r>
              <a:rPr lang="en-AU" dirty="0" smtClean="0">
                <a:solidFill>
                  <a:srgbClr val="000099"/>
                </a:solidFill>
                <a:latin typeface="Arial" charset="0"/>
              </a:rPr>
              <a:t>6</a:t>
            </a:r>
            <a:endParaRPr lang="en-GB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33484" name="Rectangle 12"/>
          <p:cNvSpPr>
            <a:spLocks noChangeArrowheads="1"/>
          </p:cNvSpPr>
          <p:nvPr/>
        </p:nvSpPr>
        <p:spPr bwMode="auto">
          <a:xfrm>
            <a:off x="2843213" y="2060575"/>
            <a:ext cx="5832475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AU" dirty="0" smtClean="0">
                <a:solidFill>
                  <a:srgbClr val="0066FF"/>
                </a:solidFill>
                <a:latin typeface="Arial" charset="0"/>
              </a:rPr>
              <a:t>Warehouse-Scale Computers to </a:t>
            </a:r>
            <a:r>
              <a:rPr lang="en-AU" dirty="0" smtClean="0">
                <a:solidFill>
                  <a:srgbClr val="0066FF"/>
                </a:solidFill>
                <a:latin typeface="Arial" charset="0"/>
              </a:rPr>
              <a:t>Exploit Request-Level </a:t>
            </a:r>
            <a:r>
              <a:rPr lang="en-AU" dirty="0" smtClean="0">
                <a:solidFill>
                  <a:srgbClr val="0066FF"/>
                </a:solidFill>
                <a:latin typeface="Arial" charset="0"/>
              </a:rPr>
              <a:t>and Data-Level Parallelism: </a:t>
            </a:r>
            <a:endParaRPr lang="en-GB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233485" name="Text Box 13"/>
          <p:cNvSpPr txBox="1">
            <a:spLocks noChangeArrowheads="1"/>
          </p:cNvSpPr>
          <p:nvPr/>
        </p:nvSpPr>
        <p:spPr bwMode="auto">
          <a:xfrm>
            <a:off x="2825351" y="-100013"/>
            <a:ext cx="4429932" cy="8925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Computer Architecture</a:t>
            </a:r>
            <a:endParaRPr lang="en-US" sz="2800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charset="0"/>
              </a:rPr>
              <a:t>A Quantitative Approach, Fifth Edition</a:t>
            </a:r>
            <a:endParaRPr lang="en-GB" sz="20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WSC Memory Hierarchy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Servers can access DRAM and disks on other servers using a NUMA-style interface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226811" y="1553926"/>
            <a:ext cx="346768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Computer Ar4chitecture of WSC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5825" y="2171700"/>
            <a:ext cx="73723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Infrastructure and Costs of WSC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064251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Location of WSC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Proximity to Internet backbones, electricity cost, property tax rates, low risk from earthquakes, floods, and hurricanes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Power distribution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686917" y="2088942"/>
            <a:ext cx="454483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err="1" smtClean="0">
                <a:solidFill>
                  <a:srgbClr val="0066FF"/>
                </a:solidFill>
                <a:latin typeface="Arial" charset="0"/>
              </a:rPr>
              <a:t>Physcical</a:t>
            </a: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 </a:t>
            </a:r>
            <a:r>
              <a:rPr lang="en-US" sz="1800" dirty="0" err="1" smtClean="0">
                <a:solidFill>
                  <a:srgbClr val="0066FF"/>
                </a:solidFill>
                <a:latin typeface="Arial" charset="0"/>
              </a:rPr>
              <a:t>Infrastrcuture</a:t>
            </a: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 and Costs of WSC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3081965"/>
            <a:ext cx="5184576" cy="3011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Infrastructure and Costs of WSC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064251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/>
              <a:t>Cooling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/>
              <a:t>Air conditioning used to cool server room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/>
              <a:t>64 F – 71 F</a:t>
            </a:r>
          </a:p>
          <a:p>
            <a:pPr lvl="2">
              <a:lnSpc>
                <a:spcPct val="90000"/>
              </a:lnSpc>
            </a:pPr>
            <a:r>
              <a:rPr lang="en-US" sz="1800" b="1" dirty="0" smtClean="0"/>
              <a:t>Keep temperature higher (closer to 71 F)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/>
              <a:t>Cooling towers can also be used</a:t>
            </a:r>
          </a:p>
          <a:p>
            <a:pPr lvl="2">
              <a:lnSpc>
                <a:spcPct val="90000"/>
              </a:lnSpc>
            </a:pPr>
            <a:r>
              <a:rPr lang="en-US" sz="1800" b="1" dirty="0" smtClean="0"/>
              <a:t>Minimum temperature is “wet bulb temperature”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686917" y="2088942"/>
            <a:ext cx="454483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err="1" smtClean="0">
                <a:solidFill>
                  <a:srgbClr val="0066FF"/>
                </a:solidFill>
                <a:latin typeface="Arial" charset="0"/>
              </a:rPr>
              <a:t>Physcical</a:t>
            </a: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 </a:t>
            </a:r>
            <a:r>
              <a:rPr lang="en-US" sz="1800" dirty="0" err="1" smtClean="0">
                <a:solidFill>
                  <a:srgbClr val="0066FF"/>
                </a:solidFill>
                <a:latin typeface="Arial" charset="0"/>
              </a:rPr>
              <a:t>Infrastrcuture</a:t>
            </a: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 and Costs of WSC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3140968"/>
            <a:ext cx="4752528" cy="3116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Infrastructure and Costs of WSC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064251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/>
              <a:t>Cooling system also uses water (evaporation and spills)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E.g. 70,000 to 200,000 gallons  per day for an 8 MW facility</a:t>
            </a:r>
          </a:p>
          <a:p>
            <a:pPr lvl="1">
              <a:lnSpc>
                <a:spcPct val="90000"/>
              </a:lnSpc>
            </a:pPr>
            <a:endParaRPr lang="en-US" sz="1800" b="1" dirty="0" smtClean="0"/>
          </a:p>
          <a:p>
            <a:pPr>
              <a:lnSpc>
                <a:spcPct val="90000"/>
              </a:lnSpc>
            </a:pPr>
            <a:r>
              <a:rPr lang="en-US" sz="2400" b="1" dirty="0" smtClean="0"/>
              <a:t>Power cost breakdown: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Chillers:  30-50% of the power used by the IT equipment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Air conditioning:  10-20% of the IT power, mostly due to fans</a:t>
            </a:r>
          </a:p>
          <a:p>
            <a:pPr lvl="1">
              <a:lnSpc>
                <a:spcPct val="90000"/>
              </a:lnSpc>
            </a:pPr>
            <a:endParaRPr lang="en-US" sz="1800" b="1" dirty="0" smtClean="0"/>
          </a:p>
          <a:p>
            <a:pPr>
              <a:lnSpc>
                <a:spcPct val="90000"/>
              </a:lnSpc>
            </a:pPr>
            <a:r>
              <a:rPr lang="en-US" sz="2400" b="1" dirty="0" smtClean="0"/>
              <a:t>How man servers can a WSC support?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/>
              <a:t>Each server: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/>
              <a:t>“Nameplate power rating” gives maximum power consumption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/>
              <a:t>To get actual, measure power under actual workloads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/>
              <a:t>Oversubscribe cumulative server power by 40%, but monitor power closely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686917" y="2088942"/>
            <a:ext cx="454483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err="1" smtClean="0">
                <a:solidFill>
                  <a:srgbClr val="0066FF"/>
                </a:solidFill>
                <a:latin typeface="Arial" charset="0"/>
              </a:rPr>
              <a:t>Physcical</a:t>
            </a: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 </a:t>
            </a:r>
            <a:r>
              <a:rPr lang="en-US" sz="1800" dirty="0" err="1" smtClean="0">
                <a:solidFill>
                  <a:srgbClr val="0066FF"/>
                </a:solidFill>
                <a:latin typeface="Arial" charset="0"/>
              </a:rPr>
              <a:t>Infrastrcuture</a:t>
            </a: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 and Costs of WSC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Measuring Efficiency of a WSC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064251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1" dirty="0" smtClean="0"/>
              <a:t>Power Utilization Effectiveness (PEU)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= Total facility power / IT equipment power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Median PUE on 2006 study was 1.69</a:t>
            </a:r>
          </a:p>
          <a:p>
            <a:pPr lvl="1">
              <a:lnSpc>
                <a:spcPct val="90000"/>
              </a:lnSpc>
            </a:pPr>
            <a:endParaRPr lang="en-US" b="1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Performance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Latency is important metric because it is seen by users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Bing study:  users will use search less as response time increases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Service Level Objectives (SLOs)/Service Level Agreements (SLAs)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E.g. 99% of requests be below 100 ms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686917" y="2088942"/>
            <a:ext cx="454483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err="1" smtClean="0">
                <a:solidFill>
                  <a:srgbClr val="0066FF"/>
                </a:solidFill>
                <a:latin typeface="Arial" charset="0"/>
              </a:rPr>
              <a:t>Physcical</a:t>
            </a: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 </a:t>
            </a:r>
            <a:r>
              <a:rPr lang="en-US" sz="1800" dirty="0" err="1" smtClean="0">
                <a:solidFill>
                  <a:srgbClr val="0066FF"/>
                </a:solidFill>
                <a:latin typeface="Arial" charset="0"/>
              </a:rPr>
              <a:t>Infrastrcuture</a:t>
            </a: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 and Costs of WSC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Cost of a WSC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064251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Capital expenditures (CAPEX)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Cost to build a WSC</a:t>
            </a:r>
          </a:p>
          <a:p>
            <a:pPr lvl="1">
              <a:lnSpc>
                <a:spcPct val="90000"/>
              </a:lnSpc>
            </a:pPr>
            <a:endParaRPr lang="en-US" b="1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Operational expenditures (OPEX)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Cost to operate a WSC</a:t>
            </a:r>
          </a:p>
          <a:p>
            <a:pPr lvl="1">
              <a:lnSpc>
                <a:spcPct val="90000"/>
              </a:lnSpc>
            </a:pPr>
            <a:endParaRPr lang="en-US" b="1" dirty="0" smtClean="0"/>
          </a:p>
          <a:p>
            <a:pPr lvl="1">
              <a:lnSpc>
                <a:spcPct val="90000"/>
              </a:lnSpc>
            </a:pPr>
            <a:endParaRPr lang="en-US" b="1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686917" y="2088942"/>
            <a:ext cx="454483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err="1" smtClean="0">
                <a:solidFill>
                  <a:srgbClr val="0066FF"/>
                </a:solidFill>
                <a:latin typeface="Arial" charset="0"/>
              </a:rPr>
              <a:t>Physcical</a:t>
            </a: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 </a:t>
            </a:r>
            <a:r>
              <a:rPr lang="en-US" sz="1800" dirty="0" err="1" smtClean="0">
                <a:solidFill>
                  <a:srgbClr val="0066FF"/>
                </a:solidFill>
                <a:latin typeface="Arial" charset="0"/>
              </a:rPr>
              <a:t>Infrastrcuture</a:t>
            </a: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 and Costs of WSC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Cloud Computing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064251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WSCs offer economies of scale that cannot be achieved with a datacenter: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5.7 times reduction in storage costs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7.1 times reduction in administrative costs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7.3 times reduction in networking costs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This has given rise to cloud services such as Amazon Web Services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“Utility Computing”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Based on using open source virtual machine and operating </a:t>
            </a:r>
            <a:r>
              <a:rPr lang="en-US" b="1" smtClean="0"/>
              <a:t>system software</a:t>
            </a:r>
            <a:endParaRPr lang="en-US" b="1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75731" y="798936"/>
            <a:ext cx="1967205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Cloud Computing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Warehouse-scale computer (WSC)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Provides Internet services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Search, social networking, online maps, video sharing, online shopping, email, cloud computing, etc.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Differences with HPC “clusters”: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Clusters have higher performance processors and network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Clusters emphasize thread-level parallelism, WSCs emphasize request-level parallelism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Differences with datacenters: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Datacenters consolidate different machines and software into one location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Datacenters emphasize virtual machines and hardware heterogeneity in order to serve varied customers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2" y="507395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/>
              <a:t>Important design factors for WSC: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Cost-performance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Small savings add up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Energy efficiency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Affects power distribution and cooling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Work per joule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Dependability via redundancy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Network I/O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Interactive and batch processing workloads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Ample computational parallelism is not important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Most jobs are totally independent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“Request-level parallelism”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Operational costs count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Power consumption is a primary, not secondary, constraint when designing system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Scale and its opportunities and problems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Can afford to build customized systems since WSC require volume purchase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2" y="507395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err="1" smtClean="0"/>
              <a:t>Prgrm’g</a:t>
            </a:r>
            <a:r>
              <a:rPr lang="en-US" dirty="0" smtClean="0"/>
              <a:t> Models and Workloads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Batch processing framework:  </a:t>
            </a:r>
            <a:r>
              <a:rPr lang="en-US" dirty="0" err="1" smtClean="0"/>
              <a:t>MapReduce</a:t>
            </a:r>
            <a:endParaRPr lang="en-US" dirty="0" smtClean="0"/>
          </a:p>
          <a:p>
            <a:pPr lvl="1">
              <a:lnSpc>
                <a:spcPct val="90000"/>
              </a:lnSpc>
            </a:pPr>
            <a:endParaRPr lang="en-US" b="1" dirty="0" smtClean="0"/>
          </a:p>
          <a:p>
            <a:pPr lvl="1">
              <a:lnSpc>
                <a:spcPct val="90000"/>
              </a:lnSpc>
            </a:pPr>
            <a:r>
              <a:rPr lang="en-US" b="1" dirty="0" smtClean="0"/>
              <a:t>Map:  </a:t>
            </a:r>
            <a:r>
              <a:rPr lang="en-US" dirty="0" smtClean="0"/>
              <a:t>applies a programmer-supplied function to each logical input record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Runs on thousands of computers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Provides new set of key-value pairs as intermediate values</a:t>
            </a:r>
          </a:p>
          <a:p>
            <a:pPr lvl="1">
              <a:lnSpc>
                <a:spcPct val="90000"/>
              </a:lnSpc>
            </a:pPr>
            <a:endParaRPr lang="en-US" b="1" dirty="0" smtClean="0"/>
          </a:p>
          <a:p>
            <a:pPr lvl="1">
              <a:lnSpc>
                <a:spcPct val="90000"/>
              </a:lnSpc>
            </a:pPr>
            <a:r>
              <a:rPr lang="en-US" b="1" dirty="0" smtClean="0"/>
              <a:t>Reduce:  </a:t>
            </a:r>
            <a:r>
              <a:rPr lang="en-US" dirty="0" smtClean="0"/>
              <a:t>collapses values using another programmer-supplied function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446659" y="2333570"/>
            <a:ext cx="50279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Programming Models and Workloads for WSCs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err="1" smtClean="0"/>
              <a:t>Prgrm’g</a:t>
            </a:r>
            <a:r>
              <a:rPr lang="en-US" dirty="0" smtClean="0"/>
              <a:t> Models and Workloads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Example: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map (String key, String value)</a:t>
            </a:r>
            <a:r>
              <a:rPr lang="en-US" dirty="0" smtClean="0"/>
              <a:t>: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// key:  document name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// value:  document contents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for each word w in value</a:t>
            </a:r>
          </a:p>
          <a:p>
            <a:pPr lvl="3">
              <a:lnSpc>
                <a:spcPct val="90000"/>
              </a:lnSpc>
            </a:pPr>
            <a:r>
              <a:rPr lang="en-US" b="1" dirty="0" err="1" smtClean="0"/>
              <a:t>EmitIntermediate</a:t>
            </a:r>
            <a:r>
              <a:rPr lang="en-US" b="1" dirty="0" smtClean="0"/>
              <a:t>(w,”1”);  // Produce list of all words</a:t>
            </a:r>
          </a:p>
          <a:p>
            <a:pPr lvl="1">
              <a:lnSpc>
                <a:spcPct val="90000"/>
              </a:lnSpc>
            </a:pPr>
            <a:endParaRPr lang="en-US" b="1" dirty="0" smtClean="0"/>
          </a:p>
          <a:p>
            <a:pPr lvl="1">
              <a:lnSpc>
                <a:spcPct val="90000"/>
              </a:lnSpc>
            </a:pPr>
            <a:r>
              <a:rPr lang="en-US" b="1" dirty="0" smtClean="0"/>
              <a:t>reduce (String key, </a:t>
            </a:r>
            <a:r>
              <a:rPr lang="en-US" b="1" dirty="0" err="1" smtClean="0"/>
              <a:t>Iterator</a:t>
            </a:r>
            <a:r>
              <a:rPr lang="en-US" b="1" dirty="0" smtClean="0"/>
              <a:t> values):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// key:  a word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// value:  a list of counts</a:t>
            </a:r>
          </a:p>
          <a:p>
            <a:pPr lvl="2">
              <a:lnSpc>
                <a:spcPct val="90000"/>
              </a:lnSpc>
            </a:pPr>
            <a:r>
              <a:rPr lang="en-US" b="1" dirty="0" err="1" smtClean="0"/>
              <a:t>int</a:t>
            </a:r>
            <a:r>
              <a:rPr lang="en-US" b="1" dirty="0" smtClean="0"/>
              <a:t> result = 0;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for each v in values:</a:t>
            </a:r>
          </a:p>
          <a:p>
            <a:pPr lvl="3">
              <a:lnSpc>
                <a:spcPct val="90000"/>
              </a:lnSpc>
            </a:pPr>
            <a:r>
              <a:rPr lang="en-US" b="1" dirty="0" smtClean="0"/>
              <a:t>result += </a:t>
            </a:r>
            <a:r>
              <a:rPr lang="en-US" b="1" dirty="0" err="1" smtClean="0"/>
              <a:t>ParseInt</a:t>
            </a:r>
            <a:r>
              <a:rPr lang="en-US" b="1" dirty="0" smtClean="0"/>
              <a:t>(v);  // get integer from key-value pair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Emit(</a:t>
            </a:r>
            <a:r>
              <a:rPr lang="en-US" b="1" dirty="0" err="1" smtClean="0"/>
              <a:t>AsString</a:t>
            </a:r>
            <a:r>
              <a:rPr lang="en-US" b="1" dirty="0" smtClean="0"/>
              <a:t>(result));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446659" y="2333570"/>
            <a:ext cx="50279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Programming Models and Workloads for WSCs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err="1" smtClean="0"/>
              <a:t>Prgrm’g</a:t>
            </a:r>
            <a:r>
              <a:rPr lang="en-US" dirty="0" smtClean="0"/>
              <a:t> Models and Workloads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err="1" smtClean="0"/>
              <a:t>MapReduce</a:t>
            </a:r>
            <a:r>
              <a:rPr lang="en-US" b="1" dirty="0" smtClean="0"/>
              <a:t> runtime environment schedules map and reduce task to WSC nodes</a:t>
            </a:r>
          </a:p>
          <a:p>
            <a:pPr>
              <a:lnSpc>
                <a:spcPct val="90000"/>
              </a:lnSpc>
            </a:pPr>
            <a:endParaRPr lang="en-US" b="1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Availability: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Use replicas of data across different servers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Use relaxed consistency: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No need for all replicas to always agree</a:t>
            </a:r>
          </a:p>
          <a:p>
            <a:pPr lvl="1">
              <a:lnSpc>
                <a:spcPct val="90000"/>
              </a:lnSpc>
            </a:pPr>
            <a:endParaRPr lang="en-US" b="1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Workload demands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Often vary considerably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446659" y="2333570"/>
            <a:ext cx="50279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Programming Models and Workloads for WSCs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Computer Architecture of WSC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WSC often use a hierarchy of networks for interconnection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Each 19” rack holds 48 1U servers connected to a rack switch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Rack switches are uplinked to switch higher in hierarchy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Uplink has 48 / n times lower bandwidth, where n = # of uplink ports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“Oversubscription”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Goal is to maximize locality of communication relative to the rack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226811" y="1553926"/>
            <a:ext cx="346768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Computer Ar4chitecture of WSC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Storage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Storage options: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Use disks inside the servers, or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Network attached storage through </a:t>
            </a:r>
            <a:r>
              <a:rPr lang="en-US" b="1" dirty="0" err="1" smtClean="0"/>
              <a:t>Infiniband</a:t>
            </a:r>
            <a:endParaRPr lang="en-US" b="1" dirty="0" smtClean="0"/>
          </a:p>
          <a:p>
            <a:pPr lvl="1">
              <a:lnSpc>
                <a:spcPct val="90000"/>
              </a:lnSpc>
            </a:pPr>
            <a:endParaRPr lang="en-US" b="1" dirty="0" smtClean="0"/>
          </a:p>
          <a:p>
            <a:pPr lvl="1">
              <a:lnSpc>
                <a:spcPct val="90000"/>
              </a:lnSpc>
            </a:pPr>
            <a:r>
              <a:rPr lang="en-US" b="1" dirty="0" smtClean="0"/>
              <a:t>WSCs generally rely on local disks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Google File System (GFS) uses local disks and maintains at least three </a:t>
            </a:r>
            <a:r>
              <a:rPr lang="en-US" b="1" dirty="0" err="1" smtClean="0"/>
              <a:t>relicas</a:t>
            </a:r>
            <a:endParaRPr lang="en-US" b="1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226811" y="1553926"/>
            <a:ext cx="346768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Computer Ar4chitecture of WSC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Array Switch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Switch that connects an array of racks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Array switch should have 10 X the bisection bandwidth of rack switch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Cost of </a:t>
            </a:r>
            <a:r>
              <a:rPr lang="en-US" b="1" i="1" dirty="0" smtClean="0"/>
              <a:t>n</a:t>
            </a:r>
            <a:r>
              <a:rPr lang="en-US" b="1" dirty="0" smtClean="0"/>
              <a:t>-port switch grows as </a:t>
            </a:r>
            <a:r>
              <a:rPr lang="en-US" b="1" i="1" dirty="0" smtClean="0"/>
              <a:t>n</a:t>
            </a:r>
            <a:r>
              <a:rPr lang="en-US" b="1" baseline="30000" dirty="0" smtClean="0"/>
              <a:t>2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Often utilize content </a:t>
            </a:r>
            <a:r>
              <a:rPr lang="en-US" b="1" dirty="0" err="1" smtClean="0"/>
              <a:t>addressible</a:t>
            </a:r>
            <a:r>
              <a:rPr lang="en-US" b="1" dirty="0" smtClean="0"/>
              <a:t> memory chips and FPGAs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226811" y="1553926"/>
            <a:ext cx="346768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Computer Ar4chitecture of WSC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od4e">
  <a:themeElements>
    <a:clrScheme name="1_cod4e 7">
      <a:dk1>
        <a:srgbClr val="000000"/>
      </a:dk1>
      <a:lt1>
        <a:srgbClr val="FFFFFF"/>
      </a:lt1>
      <a:dk2>
        <a:srgbClr val="0039A6"/>
      </a:dk2>
      <a:lt2>
        <a:srgbClr val="808080"/>
      </a:lt2>
      <a:accent1>
        <a:srgbClr val="9FCAD3"/>
      </a:accent1>
      <a:accent2>
        <a:srgbClr val="C0C0C0"/>
      </a:accent2>
      <a:accent3>
        <a:srgbClr val="FFFFFF"/>
      </a:accent3>
      <a:accent4>
        <a:srgbClr val="000000"/>
      </a:accent4>
      <a:accent5>
        <a:srgbClr val="CDE1E6"/>
      </a:accent5>
      <a:accent6>
        <a:srgbClr val="AEAEAE"/>
      </a:accent6>
      <a:hlink>
        <a:srgbClr val="91AFBF"/>
      </a:hlink>
      <a:folHlink>
        <a:srgbClr val="ECEAAC"/>
      </a:folHlink>
    </a:clrScheme>
    <a:fontScheme name="1_cod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1_cod4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7">
        <a:dk1>
          <a:srgbClr val="000000"/>
        </a:dk1>
        <a:lt1>
          <a:srgbClr val="FFFFFF"/>
        </a:lt1>
        <a:dk2>
          <a:srgbClr val="0039A6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cod4e</Template>
  <TotalTime>22276</TotalTime>
  <Words>1386</Words>
  <Application>Microsoft Office PowerPoint</Application>
  <PresentationFormat>On-screen Show (4:3)</PresentationFormat>
  <Paragraphs>228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1_cod4e</vt:lpstr>
      <vt:lpstr>Slide 1</vt:lpstr>
      <vt:lpstr>Introduction</vt:lpstr>
      <vt:lpstr>Introduction</vt:lpstr>
      <vt:lpstr>Prgrm’g Models and Workloads</vt:lpstr>
      <vt:lpstr>Prgrm’g Models and Workloads</vt:lpstr>
      <vt:lpstr>Prgrm’g Models and Workloads</vt:lpstr>
      <vt:lpstr>Computer Architecture of WSC</vt:lpstr>
      <vt:lpstr>Storage</vt:lpstr>
      <vt:lpstr>Array Switch</vt:lpstr>
      <vt:lpstr>WSC Memory Hierarchy</vt:lpstr>
      <vt:lpstr>Infrastructure and Costs of WSC</vt:lpstr>
      <vt:lpstr>Infrastructure and Costs of WSC</vt:lpstr>
      <vt:lpstr>Infrastructure and Costs of WSC</vt:lpstr>
      <vt:lpstr>Measuring Efficiency of a WSC</vt:lpstr>
      <vt:lpstr>Cost of a WSC</vt:lpstr>
      <vt:lpstr>Cloud Computing</vt:lpstr>
    </vt:vector>
  </TitlesOfParts>
  <Company>Ashenden Designs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 Ashenden</dc:creator>
  <cp:lastModifiedBy>Reed Elsevier</cp:lastModifiedBy>
  <cp:revision>760</cp:revision>
  <dcterms:created xsi:type="dcterms:W3CDTF">2008-07-27T22:34:41Z</dcterms:created>
  <dcterms:modified xsi:type="dcterms:W3CDTF">2011-07-29T17:01:14Z</dcterms:modified>
</cp:coreProperties>
</file>