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52"/>
  </p:notesMasterIdLst>
  <p:handoutMasterIdLst>
    <p:handoutMasterId r:id="rId53"/>
  </p:handoutMasterIdLst>
  <p:sldIdLst>
    <p:sldId id="270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3" r:id="rId13"/>
    <p:sldId id="285" r:id="rId14"/>
    <p:sldId id="284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9" r:id="rId47"/>
    <p:sldId id="318" r:id="rId48"/>
    <p:sldId id="320" r:id="rId49"/>
    <p:sldId id="321" r:id="rId50"/>
    <p:sldId id="322" r:id="rId51"/>
  </p:sldIdLst>
  <p:sldSz cx="9144000" cy="6858000" type="screen4x3"/>
  <p:notesSz cx="9926638" cy="67976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99"/>
    <a:srgbClr val="808080"/>
    <a:srgbClr val="5F5F5F"/>
    <a:srgbClr val="3399FF"/>
    <a:srgbClr val="000066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4" autoAdjust="0"/>
    <p:restoredTop sz="94686" autoAdjust="0"/>
  </p:normalViewPr>
  <p:slideViewPr>
    <p:cSldViewPr>
      <p:cViewPr varScale="1">
        <p:scale>
          <a:sx n="87" d="100"/>
          <a:sy n="87" d="100"/>
        </p:scale>
        <p:origin x="-13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7602580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9" tIns="46630" rIns="93259" bIns="46630" numCol="1" anchor="t" anchorCtr="0" compatLnSpc="1">
            <a:prstTxWarp prst="textNoShape">
              <a:avLst/>
            </a:prstTxWarp>
          </a:bodyPr>
          <a:lstStyle>
            <a:lvl1pPr defTabSz="932757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The University of Adelaide, School of Computer Science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795696" y="0"/>
            <a:ext cx="2130942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9" tIns="46630" rIns="93259" bIns="46630" numCol="1" anchor="t" anchorCtr="0" compatLnSpc="1">
            <a:prstTxWarp prst="textNoShape">
              <a:avLst/>
            </a:prstTxWarp>
          </a:bodyPr>
          <a:lstStyle>
            <a:lvl1pPr algn="r" defTabSz="932757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9B8F6142-F1D0-4637-96F7-E4664D4176A5}" type="datetime3">
              <a:rPr lang="en-US"/>
              <a:pPr/>
              <a:t>14 April 2014</a:t>
            </a:fld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8161"/>
            <a:ext cx="7602580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9" tIns="46630" rIns="93259" bIns="46630" numCol="1" anchor="b" anchorCtr="0" compatLnSpc="1">
            <a:prstTxWarp prst="textNoShape">
              <a:avLst/>
            </a:prstTxWarp>
          </a:bodyPr>
          <a:lstStyle>
            <a:lvl1pPr defTabSz="932757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Chapter 2 — Instructions: Language of the Computer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7795696" y="6458161"/>
            <a:ext cx="2130942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9" tIns="46630" rIns="93259" bIns="46630" numCol="1" anchor="b" anchorCtr="0" compatLnSpc="1">
            <a:prstTxWarp prst="textNoShape">
              <a:avLst/>
            </a:prstTxWarp>
          </a:bodyPr>
          <a:lstStyle>
            <a:lvl1pPr algn="r" defTabSz="932757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57C84157-CAC9-4329-91AD-EB3C6746FA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22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9" tIns="46630" rIns="93259" bIns="46630" numCol="1" anchor="t" anchorCtr="0" compatLnSpc="1">
            <a:prstTxWarp prst="textNoShape">
              <a:avLst/>
            </a:prstTxWarp>
          </a:bodyPr>
          <a:lstStyle>
            <a:lvl1pPr defTabSz="932757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The University of Adelaide, School of Computer Science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800" y="0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9" tIns="46630" rIns="93259" bIns="46630" numCol="1" anchor="t" anchorCtr="0" compatLnSpc="1">
            <a:prstTxWarp prst="textNoShape">
              <a:avLst/>
            </a:prstTxWarp>
          </a:bodyPr>
          <a:lstStyle>
            <a:lvl1pPr algn="r" defTabSz="932757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FCF21089-5A8E-4805-BE21-6386A8343079}" type="datetime3">
              <a:rPr lang="en-US"/>
              <a:pPr/>
              <a:t>14 April 2014</a:t>
            </a:fld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11175"/>
            <a:ext cx="3398838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960" y="3229607"/>
            <a:ext cx="7280718" cy="305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9" tIns="46630" rIns="93259" bIns="466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8161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9" tIns="46630" rIns="93259" bIns="46630" numCol="1" anchor="b" anchorCtr="0" compatLnSpc="1">
            <a:prstTxWarp prst="textNoShape">
              <a:avLst/>
            </a:prstTxWarp>
          </a:bodyPr>
          <a:lstStyle>
            <a:lvl1pPr defTabSz="932757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Chapter 2 — Instructions: Language of the Computer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800" y="6458161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9" tIns="46630" rIns="93259" bIns="46630" numCol="1" anchor="b" anchorCtr="0" compatLnSpc="1">
            <a:prstTxWarp prst="textNoShape">
              <a:avLst/>
            </a:prstTxWarp>
          </a:bodyPr>
          <a:lstStyle>
            <a:lvl1pPr algn="r" defTabSz="932757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EE145C4F-ECA4-4DD7-819E-C9FECED278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0210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EACD53A-8E89-45F2-8D4A-35AFD266EB30}" type="datetime3">
              <a:rPr lang="en-US"/>
              <a:pPr/>
              <a:t>14 April 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CEACC0-B677-4A29-B1E6-BCE98563D55B}" type="slidenum">
              <a:rPr lang="en-US"/>
              <a:pPr/>
              <a:t>1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14 April 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14 April 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14 April 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14 April 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14 April 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14 April 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14 April 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14 April 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14 April 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14 April 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14 April 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14 April 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14 April 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14 April 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14 April 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14 April 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14 April 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14 April 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14 April 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14 April 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14 April 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14 April 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14 April 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14 April 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14 April 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14 April 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14 April 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14 April 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14 April 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14 April 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14 April 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14 April 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14 April 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14 April 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14 April 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14 April 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14 April 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14 April 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14 April 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14 April 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14 April 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14 April 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14 April 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DA533B-45CB-4337-89C6-857AE8953CCB}" type="datetime3">
              <a:rPr lang="en-US"/>
              <a:pPr/>
              <a:t>14 April 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ennessy_cover-v2 (Final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1872208" cy="2309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064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GB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0649" name="Rectangle 9"/>
          <p:cNvSpPr>
            <a:spLocks noChangeArrowheads="1"/>
          </p:cNvSpPr>
          <p:nvPr userDrawn="1"/>
        </p:nvSpPr>
        <p:spPr bwMode="auto">
          <a:xfrm>
            <a:off x="0" y="76517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0657" name="Picture 17" descr="MK_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0800"/>
            <a:ext cx="1228725" cy="714375"/>
          </a:xfrm>
          <a:prstGeom prst="rect">
            <a:avLst/>
          </a:prstGeom>
          <a:noFill/>
        </p:spPr>
      </p:pic>
      <p:sp>
        <p:nvSpPr>
          <p:cNvPr id="240659" name="Rectangle 19"/>
          <p:cNvSpPr>
            <a:spLocks noChangeArrowheads="1"/>
          </p:cNvSpPr>
          <p:nvPr userDrawn="1"/>
        </p:nvSpPr>
        <p:spPr bwMode="auto">
          <a:xfrm>
            <a:off x="2197100" y="765175"/>
            <a:ext cx="46038" cy="5732463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60" name="Rectangle 20"/>
          <p:cNvSpPr>
            <a:spLocks noChangeArrowheads="1"/>
          </p:cNvSpPr>
          <p:nvPr userDrawn="1"/>
        </p:nvSpPr>
        <p:spPr bwMode="auto">
          <a:xfrm>
            <a:off x="2559050" y="1195388"/>
            <a:ext cx="46038" cy="3816350"/>
          </a:xfrm>
          <a:prstGeom prst="rect">
            <a:avLst/>
          </a:prstGeom>
          <a:gradFill rotWithShape="1">
            <a:gsLst>
              <a:gs pos="0">
                <a:srgbClr val="767D7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61" name="Rectangle 21"/>
          <p:cNvSpPr>
            <a:spLocks noChangeArrowheads="1"/>
          </p:cNvSpPr>
          <p:nvPr userDrawn="1"/>
        </p:nvSpPr>
        <p:spPr bwMode="auto">
          <a:xfrm>
            <a:off x="2341563" y="1916113"/>
            <a:ext cx="6623050" cy="46037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78" name="Rectangle 38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79" name="Rectangle 39"/>
          <p:cNvSpPr>
            <a:spLocks noChangeArrowheads="1"/>
          </p:cNvSpPr>
          <p:nvPr userDrawn="1"/>
        </p:nvSpPr>
        <p:spPr bwMode="auto">
          <a:xfrm>
            <a:off x="0" y="630872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80" name="Rectangle 4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  <p:pic>
        <p:nvPicPr>
          <p:cNvPr id="240681" name="Picture 41" descr="MK_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381750"/>
            <a:ext cx="792162" cy="460375"/>
          </a:xfrm>
          <a:prstGeom prst="rect">
            <a:avLst/>
          </a:prstGeom>
          <a:noFill/>
        </p:spPr>
      </p:pic>
      <p:sp>
        <p:nvSpPr>
          <p:cNvPr id="240682" name="Text Box 42"/>
          <p:cNvSpPr txBox="1">
            <a:spLocks noChangeArrowheads="1"/>
          </p:cNvSpPr>
          <p:nvPr userDrawn="1"/>
        </p:nvSpPr>
        <p:spPr bwMode="auto">
          <a:xfrm>
            <a:off x="8388350" y="6497638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3BBFCE6-A6C8-4251-973B-1D0917AA6A4E}" type="slidenum">
              <a:rPr lang="en-AU" sz="1200" b="1">
                <a:latin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GB" sz="12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9113" y="115888"/>
            <a:ext cx="2085975" cy="6121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15888"/>
            <a:ext cx="6105525" cy="6121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4213" y="1125538"/>
            <a:ext cx="8270875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8" name="Rectangle 12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29" name="Rectangle 13"/>
          <p:cNvSpPr>
            <a:spLocks noChangeArrowheads="1"/>
          </p:cNvSpPr>
          <p:nvPr userDrawn="1"/>
        </p:nvSpPr>
        <p:spPr bwMode="auto">
          <a:xfrm>
            <a:off x="0" y="630872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2988" y="6381750"/>
            <a:ext cx="72723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 b="1">
                <a:latin typeface="+mn-lt"/>
              </a:defRPr>
            </a:lvl1pPr>
          </a:lstStyle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15888"/>
            <a:ext cx="8281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pic>
        <p:nvPicPr>
          <p:cNvPr id="239627" name="Picture 11" descr="MK_logo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88" y="6381750"/>
            <a:ext cx="792162" cy="460375"/>
          </a:xfrm>
          <a:prstGeom prst="rect">
            <a:avLst/>
          </a:prstGeom>
          <a:noFill/>
        </p:spPr>
      </p:pic>
      <p:sp>
        <p:nvSpPr>
          <p:cNvPr id="239630" name="Text Box 14"/>
          <p:cNvSpPr txBox="1">
            <a:spLocks noChangeArrowheads="1"/>
          </p:cNvSpPr>
          <p:nvPr userDrawn="1"/>
        </p:nvSpPr>
        <p:spPr bwMode="auto">
          <a:xfrm>
            <a:off x="8388350" y="6497638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28EC741E-FC11-4977-9AC4-393A11CE0A97}" type="slidenum">
              <a:rPr lang="en-AU" sz="1200" b="1">
                <a:latin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GB" sz="1200">
              <a:latin typeface="Arial" charset="0"/>
            </a:endParaRPr>
          </a:p>
        </p:txBody>
      </p:sp>
      <p:sp>
        <p:nvSpPr>
          <p:cNvPr id="239631" name="Rectangle 15"/>
          <p:cNvSpPr>
            <a:spLocks noChangeArrowheads="1"/>
          </p:cNvSpPr>
          <p:nvPr userDrawn="1"/>
        </p:nvSpPr>
        <p:spPr bwMode="auto">
          <a:xfrm>
            <a:off x="252413" y="44450"/>
            <a:ext cx="36512" cy="3816350"/>
          </a:xfrm>
          <a:prstGeom prst="rect">
            <a:avLst/>
          </a:prstGeom>
          <a:gradFill rotWithShape="1">
            <a:gsLst>
              <a:gs pos="0">
                <a:srgbClr val="767D7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32" name="Rectangle 16"/>
          <p:cNvSpPr>
            <a:spLocks noChangeArrowheads="1"/>
          </p:cNvSpPr>
          <p:nvPr userDrawn="1"/>
        </p:nvSpPr>
        <p:spPr bwMode="auto">
          <a:xfrm>
            <a:off x="34925" y="693738"/>
            <a:ext cx="8569325" cy="7143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CC"/>
        </a:buClr>
        <a:buSzPct val="60000"/>
        <a:buFont typeface="Wingdings" pitchFamily="2" charset="2"/>
        <a:buChar char="n"/>
        <a:defRPr sz="32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3399"/>
        </a:buClr>
        <a:buSzPct val="55000"/>
        <a:buFont typeface="Wingdings" pitchFamily="2" charset="2"/>
        <a:buChar char="n"/>
        <a:defRPr sz="2800">
          <a:solidFill>
            <a:srgbClr val="0033C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50000"/>
        <a:buFont typeface="Wingdings" pitchFamily="2" charset="2"/>
        <a:buChar char="n"/>
        <a:defRPr sz="2400">
          <a:solidFill>
            <a:srgbClr val="0000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55000"/>
        <a:buFont typeface="Wingdings" pitchFamily="2" charset="2"/>
        <a:buChar char="n"/>
        <a:defRPr sz="2000">
          <a:solidFill>
            <a:srgbClr val="0066F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33483" name="Rectangle 11"/>
          <p:cNvSpPr>
            <a:spLocks noChangeArrowheads="1"/>
          </p:cNvSpPr>
          <p:nvPr/>
        </p:nvSpPr>
        <p:spPr bwMode="auto">
          <a:xfrm>
            <a:off x="2843213" y="1254125"/>
            <a:ext cx="198323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99"/>
                </a:solidFill>
                <a:latin typeface="Arial" charset="0"/>
              </a:rPr>
              <a:t>Chapter </a:t>
            </a:r>
            <a:r>
              <a:rPr lang="en-AU" dirty="0" smtClean="0">
                <a:solidFill>
                  <a:srgbClr val="000099"/>
                </a:solidFill>
                <a:latin typeface="Arial" charset="0"/>
              </a:rPr>
              <a:t>3</a:t>
            </a:r>
            <a:endParaRPr lang="en-GB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33484" name="Rectangle 12"/>
          <p:cNvSpPr>
            <a:spLocks noChangeArrowheads="1"/>
          </p:cNvSpPr>
          <p:nvPr/>
        </p:nvSpPr>
        <p:spPr bwMode="auto">
          <a:xfrm>
            <a:off x="2843213" y="2060575"/>
            <a:ext cx="5832475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0066FF"/>
                </a:solidFill>
                <a:latin typeface="Arial" charset="0"/>
              </a:rPr>
              <a:t>Instruction-Level Parallelism and Its Exploitation</a:t>
            </a:r>
            <a:endParaRPr lang="en-GB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233485" name="Text Box 13"/>
          <p:cNvSpPr txBox="1">
            <a:spLocks noChangeArrowheads="1"/>
          </p:cNvSpPr>
          <p:nvPr/>
        </p:nvSpPr>
        <p:spPr bwMode="auto">
          <a:xfrm>
            <a:off x="2825351" y="-100013"/>
            <a:ext cx="4429932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Computer Architecture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A Quantitative Approach, Fifth Edition</a:t>
            </a:r>
            <a:endParaRPr lang="en-GB" sz="20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smtClean="0"/>
              <a:t>Pipeline Stalls</a:t>
            </a:r>
            <a:endParaRPr lang="en-AU" sz="3200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1800" dirty="0" smtClean="0"/>
              <a:t>Loop:	L.D	F0,0(R1)</a:t>
            </a:r>
          </a:p>
          <a:p>
            <a:pPr>
              <a:lnSpc>
                <a:spcPct val="90000"/>
              </a:lnSpc>
              <a:buNone/>
            </a:pPr>
            <a:r>
              <a:rPr lang="en-US" sz="1800" dirty="0" smtClean="0"/>
              <a:t>		</a:t>
            </a:r>
            <a:r>
              <a:rPr lang="en-US" sz="1800" dirty="0" smtClean="0">
                <a:solidFill>
                  <a:srgbClr val="FF0000"/>
                </a:solidFill>
              </a:rPr>
              <a:t>stall</a:t>
            </a:r>
          </a:p>
          <a:p>
            <a:pPr>
              <a:lnSpc>
                <a:spcPct val="90000"/>
              </a:lnSpc>
              <a:buNone/>
            </a:pPr>
            <a:r>
              <a:rPr lang="en-US" sz="1800" dirty="0" smtClean="0"/>
              <a:t>		ADD.D F4,F0,F2</a:t>
            </a: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sz="1800" dirty="0" smtClean="0"/>
              <a:t>		</a:t>
            </a:r>
            <a:r>
              <a:rPr lang="en-US" sz="1800" dirty="0" smtClean="0">
                <a:solidFill>
                  <a:srgbClr val="FF0000"/>
                </a:solidFill>
              </a:rPr>
              <a:t>stall</a:t>
            </a:r>
          </a:p>
          <a:p>
            <a:pPr>
              <a:lnSpc>
                <a:spcPct val="90000"/>
              </a:lnSpc>
              <a:buNone/>
            </a:pPr>
            <a:r>
              <a:rPr lang="en-US" sz="1800" dirty="0" smtClean="0"/>
              <a:t>		</a:t>
            </a:r>
            <a:r>
              <a:rPr lang="en-US" sz="1800" dirty="0" smtClean="0">
                <a:solidFill>
                  <a:srgbClr val="FF0000"/>
                </a:solidFill>
              </a:rPr>
              <a:t>stall</a:t>
            </a:r>
          </a:p>
          <a:p>
            <a:pPr>
              <a:lnSpc>
                <a:spcPct val="90000"/>
              </a:lnSpc>
              <a:buNone/>
            </a:pPr>
            <a:r>
              <a:rPr lang="en-US" sz="1800" dirty="0" smtClean="0"/>
              <a:t>		S.D F4,0(R1)</a:t>
            </a:r>
          </a:p>
          <a:p>
            <a:pPr>
              <a:lnSpc>
                <a:spcPct val="90000"/>
              </a:lnSpc>
              <a:buNone/>
            </a:pPr>
            <a:r>
              <a:rPr lang="en-US" sz="1800" dirty="0" smtClean="0"/>
              <a:t>		DADDUI R1,R1,#-8</a:t>
            </a:r>
          </a:p>
          <a:p>
            <a:pPr>
              <a:lnSpc>
                <a:spcPct val="90000"/>
              </a:lnSpc>
              <a:buNone/>
            </a:pPr>
            <a:r>
              <a:rPr lang="en-US" sz="1800" dirty="0" smtClean="0"/>
              <a:t>		</a:t>
            </a:r>
            <a:r>
              <a:rPr lang="en-US" sz="1800" dirty="0" smtClean="0">
                <a:solidFill>
                  <a:srgbClr val="FF0000"/>
                </a:solidFill>
              </a:rPr>
              <a:t>stall</a:t>
            </a:r>
            <a:r>
              <a:rPr lang="en-US" sz="1800" dirty="0" smtClean="0"/>
              <a:t> (assume integer load latency is 1)</a:t>
            </a:r>
          </a:p>
          <a:p>
            <a:pPr>
              <a:lnSpc>
                <a:spcPct val="90000"/>
              </a:lnSpc>
              <a:buNone/>
            </a:pPr>
            <a:r>
              <a:rPr lang="en-US" sz="1800" dirty="0" smtClean="0"/>
              <a:t>		BNE R1,R2,Loop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793148" y="984024"/>
            <a:ext cx="233499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Compiler Techniques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54946"/>
            <a:ext cx="72675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smtClean="0"/>
              <a:t>Pipeline Scheduling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000" u="sng" dirty="0" smtClean="0"/>
              <a:t>Scheduled code:</a:t>
            </a:r>
          </a:p>
          <a:p>
            <a:pPr>
              <a:lnSpc>
                <a:spcPct val="90000"/>
              </a:lnSpc>
              <a:buNone/>
            </a:pPr>
            <a:r>
              <a:rPr lang="en-US" sz="1800" dirty="0" smtClean="0"/>
              <a:t>Loop:	L.D	F0,0(R1)</a:t>
            </a:r>
          </a:p>
          <a:p>
            <a:pPr>
              <a:lnSpc>
                <a:spcPct val="90000"/>
              </a:lnSpc>
              <a:buNone/>
            </a:pPr>
            <a:r>
              <a:rPr lang="en-US" sz="1800" dirty="0" smtClean="0"/>
              <a:t>		 DADDUI R1,R1,#-8</a:t>
            </a:r>
            <a:endParaRPr lang="en-US" sz="18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sz="1800" dirty="0" smtClean="0"/>
              <a:t>		ADD.D F4,F0,F2</a:t>
            </a: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sz="1800" dirty="0" smtClean="0"/>
              <a:t>		</a:t>
            </a:r>
            <a:r>
              <a:rPr lang="en-US" sz="1800" dirty="0" smtClean="0">
                <a:solidFill>
                  <a:srgbClr val="FF0000"/>
                </a:solidFill>
              </a:rPr>
              <a:t>stall</a:t>
            </a:r>
          </a:p>
          <a:p>
            <a:pPr>
              <a:lnSpc>
                <a:spcPct val="90000"/>
              </a:lnSpc>
              <a:buNone/>
            </a:pPr>
            <a:r>
              <a:rPr lang="en-US" sz="1800" dirty="0" smtClean="0"/>
              <a:t>		</a:t>
            </a:r>
            <a:r>
              <a:rPr lang="en-US" sz="1800" dirty="0" smtClean="0">
                <a:solidFill>
                  <a:srgbClr val="FF0000"/>
                </a:solidFill>
              </a:rPr>
              <a:t>stall</a:t>
            </a:r>
          </a:p>
          <a:p>
            <a:pPr>
              <a:lnSpc>
                <a:spcPct val="90000"/>
              </a:lnSpc>
              <a:buNone/>
            </a:pPr>
            <a:r>
              <a:rPr lang="en-US" sz="1800" dirty="0" smtClean="0"/>
              <a:t>		S.D F4,8(R1)</a:t>
            </a:r>
          </a:p>
          <a:p>
            <a:pPr>
              <a:lnSpc>
                <a:spcPct val="90000"/>
              </a:lnSpc>
              <a:buNone/>
            </a:pPr>
            <a:r>
              <a:rPr lang="en-US" sz="1800" dirty="0" smtClean="0"/>
              <a:t>		BNE R1,R2,Loop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793148" y="984024"/>
            <a:ext cx="233499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Compiler Techniques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54946"/>
            <a:ext cx="72675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smtClean="0"/>
              <a:t>Loop Unrolling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Loop unrolling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Unroll by a factor of 4 (assume # elements is divisible by 4)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Eliminate unnecessary instructions</a:t>
            </a:r>
          </a:p>
          <a:p>
            <a:pPr>
              <a:buNone/>
            </a:pPr>
            <a:r>
              <a:rPr lang="en-US" sz="1600" dirty="0" smtClean="0"/>
              <a:t>Loop:	L.D F0,0(R1)</a:t>
            </a:r>
          </a:p>
          <a:p>
            <a:pPr>
              <a:buNone/>
            </a:pPr>
            <a:r>
              <a:rPr lang="en-US" sz="1600" dirty="0" smtClean="0"/>
              <a:t>		ADD.D F4,F0,F2</a:t>
            </a:r>
          </a:p>
          <a:p>
            <a:pPr>
              <a:buNone/>
            </a:pPr>
            <a:r>
              <a:rPr lang="en-US" sz="1600" dirty="0" smtClean="0"/>
              <a:t>		S.D F4,0(R1) ;drop DADDUI &amp; BNE</a:t>
            </a:r>
          </a:p>
          <a:p>
            <a:pPr>
              <a:buNone/>
            </a:pPr>
            <a:r>
              <a:rPr lang="en-US" sz="1600" dirty="0" smtClean="0"/>
              <a:t>		L.D F6,-8(R1)</a:t>
            </a:r>
          </a:p>
          <a:p>
            <a:pPr>
              <a:buNone/>
            </a:pPr>
            <a:r>
              <a:rPr lang="en-US" sz="1600" dirty="0" smtClean="0"/>
              <a:t>		ADD.D F8,F6,F2</a:t>
            </a:r>
          </a:p>
          <a:p>
            <a:pPr>
              <a:buNone/>
            </a:pPr>
            <a:r>
              <a:rPr lang="en-US" sz="1600" dirty="0" smtClean="0"/>
              <a:t>		S.D F8,-8(R1) ;drop DADDUI &amp; BNE</a:t>
            </a:r>
          </a:p>
          <a:p>
            <a:pPr>
              <a:buNone/>
            </a:pPr>
            <a:r>
              <a:rPr lang="en-US" sz="1600" dirty="0" smtClean="0"/>
              <a:t>		L.D F10,-16(R1)</a:t>
            </a:r>
          </a:p>
          <a:p>
            <a:pPr>
              <a:buNone/>
            </a:pPr>
            <a:r>
              <a:rPr lang="en-US" sz="1600" dirty="0" smtClean="0"/>
              <a:t>		ADD.D F12,F10,F2</a:t>
            </a:r>
          </a:p>
          <a:p>
            <a:pPr>
              <a:buNone/>
            </a:pPr>
            <a:r>
              <a:rPr lang="en-US" sz="1600" dirty="0" smtClean="0"/>
              <a:t>		S.D F12,-16(R1) ;drop DADDUI &amp; BNE</a:t>
            </a:r>
          </a:p>
          <a:p>
            <a:pPr>
              <a:buNone/>
            </a:pPr>
            <a:r>
              <a:rPr lang="en-US" sz="1600" dirty="0" smtClean="0"/>
              <a:t>		L.D F14,-24(R1)</a:t>
            </a:r>
          </a:p>
          <a:p>
            <a:pPr>
              <a:buNone/>
            </a:pPr>
            <a:r>
              <a:rPr lang="en-US" sz="1600" dirty="0" smtClean="0"/>
              <a:t>		ADD.D F16,F14,F2</a:t>
            </a:r>
          </a:p>
          <a:p>
            <a:pPr>
              <a:buNone/>
            </a:pPr>
            <a:r>
              <a:rPr lang="en-US" sz="1600" dirty="0" smtClean="0"/>
              <a:t>		S.D F16,-24(R1)</a:t>
            </a:r>
          </a:p>
          <a:p>
            <a:pPr>
              <a:buNone/>
            </a:pPr>
            <a:r>
              <a:rPr lang="en-US" sz="1600" dirty="0" smtClean="0"/>
              <a:t>		DADDUI R1,R1,#-32</a:t>
            </a:r>
          </a:p>
          <a:p>
            <a:pPr>
              <a:buNone/>
            </a:pPr>
            <a:r>
              <a:rPr lang="en-US" sz="1600" dirty="0" smtClean="0"/>
              <a:t>		BNE R1,R2,Loop</a:t>
            </a:r>
            <a:endParaRPr lang="en-US" dirty="0" smtClean="0"/>
          </a:p>
          <a:p>
            <a:pPr lvl="1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793148" y="984024"/>
            <a:ext cx="233499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Compiler Techniques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5157192"/>
            <a:ext cx="266429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Clr>
                <a:srgbClr val="0033CC"/>
              </a:buClr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3399"/>
                </a:solidFill>
                <a:latin typeface="+mn-lt"/>
              </a:rPr>
              <a:t>note:  number of live registers vs. original loop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32788"/>
            <a:ext cx="8281987" cy="584775"/>
          </a:xfrm>
        </p:spPr>
        <p:txBody>
          <a:bodyPr/>
          <a:lstStyle/>
          <a:p>
            <a:r>
              <a:rPr lang="en-AU" sz="3200" dirty="0" smtClean="0"/>
              <a:t>Loop Unrolling/Pipeline Scheduling</a:t>
            </a:r>
            <a:endParaRPr lang="en-AU" sz="3200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Pipeline schedule the unrolled loop: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buNone/>
            </a:pPr>
            <a:r>
              <a:rPr lang="en-US" sz="1600" dirty="0" smtClean="0"/>
              <a:t>Loop:	L.D F0,0(R1)</a:t>
            </a:r>
          </a:p>
          <a:p>
            <a:pPr>
              <a:buNone/>
            </a:pPr>
            <a:r>
              <a:rPr lang="en-US" sz="1600" dirty="0" smtClean="0"/>
              <a:t>		L.D F6,-8(R1)</a:t>
            </a:r>
          </a:p>
          <a:p>
            <a:pPr>
              <a:buNone/>
            </a:pPr>
            <a:r>
              <a:rPr lang="en-US" sz="1600" dirty="0" smtClean="0"/>
              <a:t>		L.D F10,-16(R1)</a:t>
            </a:r>
          </a:p>
          <a:p>
            <a:pPr>
              <a:buNone/>
            </a:pPr>
            <a:r>
              <a:rPr lang="en-US" sz="1600" dirty="0" smtClean="0"/>
              <a:t>		L.D F14,-24(R1)</a:t>
            </a:r>
          </a:p>
          <a:p>
            <a:pPr>
              <a:buNone/>
            </a:pPr>
            <a:r>
              <a:rPr lang="en-US" sz="1600" dirty="0" smtClean="0"/>
              <a:t>		ADD.D F4,F0,F2</a:t>
            </a:r>
          </a:p>
          <a:p>
            <a:pPr>
              <a:buNone/>
            </a:pPr>
            <a:r>
              <a:rPr lang="en-US" sz="1600" dirty="0" smtClean="0"/>
              <a:t>		ADD.D F8,F6,F2</a:t>
            </a:r>
          </a:p>
          <a:p>
            <a:pPr>
              <a:buNone/>
            </a:pPr>
            <a:r>
              <a:rPr lang="en-US" sz="1600" dirty="0" smtClean="0"/>
              <a:t>		ADD.D F12,F10,F2</a:t>
            </a:r>
          </a:p>
          <a:p>
            <a:pPr>
              <a:buNone/>
            </a:pPr>
            <a:r>
              <a:rPr lang="en-US" sz="1600" dirty="0" smtClean="0"/>
              <a:t>		ADD.D F16,F14,F2</a:t>
            </a:r>
          </a:p>
          <a:p>
            <a:pPr>
              <a:buNone/>
            </a:pPr>
            <a:r>
              <a:rPr lang="en-US" sz="1600" dirty="0" smtClean="0"/>
              <a:t>		S.D F4,0(R1)</a:t>
            </a:r>
          </a:p>
          <a:p>
            <a:pPr>
              <a:buNone/>
            </a:pPr>
            <a:r>
              <a:rPr lang="en-US" sz="1600" dirty="0" smtClean="0"/>
              <a:t>		S.D F8,-8(R1)</a:t>
            </a:r>
          </a:p>
          <a:p>
            <a:pPr>
              <a:buNone/>
            </a:pPr>
            <a:r>
              <a:rPr lang="en-US" sz="1600" dirty="0" smtClean="0"/>
              <a:t>		DADDUI R1,R1,#-32</a:t>
            </a:r>
          </a:p>
          <a:p>
            <a:pPr>
              <a:buNone/>
            </a:pPr>
            <a:r>
              <a:rPr lang="en-US" sz="1600" dirty="0" smtClean="0"/>
              <a:t>		S.D F12,16(R1)</a:t>
            </a:r>
          </a:p>
          <a:p>
            <a:pPr>
              <a:buNone/>
            </a:pPr>
            <a:r>
              <a:rPr lang="en-US" sz="1600" dirty="0" smtClean="0"/>
              <a:t>		S.D F16,8(R1)</a:t>
            </a:r>
          </a:p>
          <a:p>
            <a:pPr>
              <a:buNone/>
            </a:pPr>
            <a:r>
              <a:rPr lang="en-US" sz="1600" dirty="0" smtClean="0"/>
              <a:t>		BNE R1,R2,Loop</a:t>
            </a:r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793148" y="984024"/>
            <a:ext cx="233499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Compiler Techniques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smtClean="0"/>
              <a:t>Strip Mining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Unknown number of loop iterations?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Number of iterations = </a:t>
            </a:r>
            <a:r>
              <a:rPr lang="en-US" i="1" dirty="0" smtClean="0"/>
              <a:t>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Goal:  make </a:t>
            </a:r>
            <a:r>
              <a:rPr lang="en-US" i="1" dirty="0" smtClean="0"/>
              <a:t>k</a:t>
            </a:r>
            <a:r>
              <a:rPr lang="en-US" dirty="0" smtClean="0"/>
              <a:t> copies of the loop body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Generate pair of loops: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First executes </a:t>
            </a:r>
            <a:r>
              <a:rPr lang="en-US" i="1" dirty="0" smtClean="0"/>
              <a:t>n</a:t>
            </a:r>
            <a:r>
              <a:rPr lang="en-US" dirty="0" smtClean="0"/>
              <a:t> mod </a:t>
            </a:r>
            <a:r>
              <a:rPr lang="en-US" i="1" dirty="0" smtClean="0"/>
              <a:t>k</a:t>
            </a:r>
            <a:r>
              <a:rPr lang="en-US" dirty="0" smtClean="0"/>
              <a:t> times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Second executes </a:t>
            </a:r>
            <a:r>
              <a:rPr lang="en-US" i="1" dirty="0" smtClean="0"/>
              <a:t>n</a:t>
            </a:r>
            <a:r>
              <a:rPr lang="en-US" dirty="0" smtClean="0"/>
              <a:t> / </a:t>
            </a:r>
            <a:r>
              <a:rPr lang="en-US" i="1" dirty="0" smtClean="0"/>
              <a:t>k</a:t>
            </a:r>
            <a:r>
              <a:rPr lang="en-US" dirty="0" smtClean="0"/>
              <a:t> times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“Strip mining”</a:t>
            </a:r>
          </a:p>
          <a:p>
            <a:pPr lvl="2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793148" y="984024"/>
            <a:ext cx="233499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Compiler Techniques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smtClean="0"/>
              <a:t>Branch Prediction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Basic 2-bit predictor: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For each branch: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Predict taken or not taken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If the prediction is wrong two consecutive times, change prediction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Correlating predictor: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Multiple 2-bit predictors for each branch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One for each possible combination of outcomes of preceding </a:t>
            </a:r>
            <a:r>
              <a:rPr lang="en-US" sz="2000" i="1" dirty="0" smtClean="0"/>
              <a:t>n</a:t>
            </a:r>
            <a:r>
              <a:rPr lang="en-US" sz="2000" dirty="0" smtClean="0"/>
              <a:t> branches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Local predictor: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Multiple 2-bit predictors for each branch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One for each possible combination of outcomes for the last </a:t>
            </a:r>
            <a:r>
              <a:rPr lang="en-US" sz="2000" i="1" dirty="0" smtClean="0"/>
              <a:t>n</a:t>
            </a:r>
            <a:r>
              <a:rPr lang="en-US" sz="2000" dirty="0" smtClean="0"/>
              <a:t> occurrences of this branch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Tournament predictor: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Combine correlating predictor with local predictor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957810" y="819364"/>
            <a:ext cx="200567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Branch Prediction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smtClean="0"/>
              <a:t>Branch Prediction Performance</a:t>
            </a:r>
            <a:endParaRPr lang="en-AU" dirty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957810" y="819364"/>
            <a:ext cx="200567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Branch Prediction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endParaRPr lang="en-US" sz="2400" kern="0" dirty="0" smtClean="0">
              <a:solidFill>
                <a:srgbClr val="003399"/>
              </a:solidFill>
              <a:latin typeface="+mn-lt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endParaRPr lang="en-US" sz="2400" kern="0" dirty="0" smtClean="0">
              <a:solidFill>
                <a:srgbClr val="003399"/>
              </a:solidFill>
              <a:latin typeface="+mn-lt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endParaRPr lang="en-US" sz="2400" kern="0" dirty="0" smtClean="0">
              <a:solidFill>
                <a:srgbClr val="003399"/>
              </a:solidFill>
              <a:latin typeface="+mn-lt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endParaRPr lang="en-US" sz="2400" kern="0" dirty="0" smtClean="0">
              <a:solidFill>
                <a:srgbClr val="003399"/>
              </a:solidFill>
              <a:latin typeface="+mn-lt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endParaRPr lang="en-US" sz="2400" kern="0" dirty="0" smtClean="0">
              <a:solidFill>
                <a:srgbClr val="003399"/>
              </a:solidFill>
              <a:latin typeface="+mn-lt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Branch predictor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performance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87499"/>
            <a:ext cx="836295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smtClean="0"/>
              <a:t>Dynamic Scheduling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Rearrange order of instructions to reduce stalls while maintaining data flow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Advantages: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Compiler doesn’t need to have knowledge of microarchitecture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Handles cases where dependencies are unknown at compile time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Disadvantage: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Substantial increase in hardware complexity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Complicates exceptions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957810" y="819364"/>
            <a:ext cx="200567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Branch Prediction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smtClean="0"/>
              <a:t>Dynamic Scheduling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Dynamic scheduling implies: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Out-of-order execution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Out-of-order completion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Creates the possibility for WAR and WAW hazards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Tomasulo’s Approach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Tracks when operands are available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Introduces register renaming in hardware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Minimizes WAW and WAR hazards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957810" y="819364"/>
            <a:ext cx="200567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Branch Prediction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smtClean="0"/>
              <a:t>Register Renaming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Example: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buNone/>
            </a:pPr>
            <a:r>
              <a:rPr lang="en-US" sz="2400" dirty="0" smtClean="0"/>
              <a:t>	DIV.D F0,F2,F4</a:t>
            </a:r>
          </a:p>
          <a:p>
            <a:pPr>
              <a:buNone/>
            </a:pPr>
            <a:r>
              <a:rPr lang="en-US" sz="2400" dirty="0" smtClean="0"/>
              <a:t>	ADD.D </a:t>
            </a:r>
            <a:r>
              <a:rPr lang="en-US" sz="2400" dirty="0" smtClean="0">
                <a:solidFill>
                  <a:srgbClr val="FF0000"/>
                </a:solidFill>
              </a:rPr>
              <a:t>F6</a:t>
            </a:r>
            <a:r>
              <a:rPr lang="en-US" sz="2400" dirty="0" smtClean="0"/>
              <a:t>,F0,F8</a:t>
            </a:r>
          </a:p>
          <a:p>
            <a:pPr>
              <a:buNone/>
            </a:pPr>
            <a:r>
              <a:rPr lang="en-US" sz="2400" dirty="0" smtClean="0"/>
              <a:t>	S.D F6,0(R1)</a:t>
            </a:r>
          </a:p>
          <a:p>
            <a:pPr>
              <a:buNone/>
            </a:pPr>
            <a:r>
              <a:rPr lang="en-US" sz="2400" dirty="0" smtClean="0"/>
              <a:t>	SUB.D F8,F10,F14</a:t>
            </a:r>
          </a:p>
          <a:p>
            <a:pPr>
              <a:buNone/>
            </a:pPr>
            <a:r>
              <a:rPr lang="en-US" sz="2400" dirty="0" smtClean="0"/>
              <a:t>	MUL.D </a:t>
            </a:r>
            <a:r>
              <a:rPr lang="en-US" sz="2400" dirty="0" smtClean="0">
                <a:solidFill>
                  <a:srgbClr val="FF0000"/>
                </a:solidFill>
              </a:rPr>
              <a:t>F6</a:t>
            </a:r>
            <a:r>
              <a:rPr lang="en-US" sz="2400" dirty="0" smtClean="0"/>
              <a:t>,F10,F8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+ name dependence with F6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957810" y="819364"/>
            <a:ext cx="200567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Branch Prediction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445024" y="2667000"/>
            <a:ext cx="890588" cy="857250"/>
          </a:xfrm>
          <a:custGeom>
            <a:avLst/>
            <a:gdLst>
              <a:gd name="connsiteX0" fmla="*/ 0 w 890588"/>
              <a:gd name="connsiteY0" fmla="*/ 0 h 857250"/>
              <a:gd name="connsiteX1" fmla="*/ 828675 w 890588"/>
              <a:gd name="connsiteY1" fmla="*/ 333375 h 857250"/>
              <a:gd name="connsiteX2" fmla="*/ 371475 w 890588"/>
              <a:gd name="connsiteY2" fmla="*/ 85725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0588" h="857250">
                <a:moveTo>
                  <a:pt x="0" y="0"/>
                </a:moveTo>
                <a:cubicBezTo>
                  <a:pt x="383381" y="95250"/>
                  <a:pt x="766763" y="190500"/>
                  <a:pt x="828675" y="333375"/>
                </a:cubicBezTo>
                <a:cubicBezTo>
                  <a:pt x="890588" y="476250"/>
                  <a:pt x="631031" y="666750"/>
                  <a:pt x="371475" y="85725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8459" y="278092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3399"/>
                </a:solidFill>
                <a:latin typeface="+mn-lt"/>
              </a:rPr>
              <a:t>antidependence</a:t>
            </a:r>
            <a:endParaRPr lang="en-US" sz="2000" dirty="0" smtClean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987824" y="3162300"/>
            <a:ext cx="1965325" cy="847725"/>
          </a:xfrm>
          <a:custGeom>
            <a:avLst/>
            <a:gdLst>
              <a:gd name="connsiteX0" fmla="*/ 0 w 1965325"/>
              <a:gd name="connsiteY0" fmla="*/ 0 h 847725"/>
              <a:gd name="connsiteX1" fmla="*/ 1847850 w 1965325"/>
              <a:gd name="connsiteY1" fmla="*/ 342900 h 847725"/>
              <a:gd name="connsiteX2" fmla="*/ 704850 w 1965325"/>
              <a:gd name="connsiteY2" fmla="*/ 847725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5325" h="847725">
                <a:moveTo>
                  <a:pt x="0" y="0"/>
                </a:moveTo>
                <a:cubicBezTo>
                  <a:pt x="865187" y="100806"/>
                  <a:pt x="1730375" y="201613"/>
                  <a:pt x="1847850" y="342900"/>
                </a:cubicBezTo>
                <a:cubicBezTo>
                  <a:pt x="1965325" y="484187"/>
                  <a:pt x="1335087" y="665956"/>
                  <a:pt x="704850" y="84772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4523" y="335699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3399"/>
                </a:solidFill>
                <a:latin typeface="+mn-lt"/>
              </a:rPr>
              <a:t>antidependence</a:t>
            </a:r>
            <a:endParaRPr lang="en-US" sz="2000" dirty="0" smtClean="0">
              <a:solidFill>
                <a:srgbClr val="00339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Pipelining become universal technique in 1985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Overlaps execution of instructions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Exploits “Instruction Level Parallelism”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Beyond this, there are two main approaches: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Hardware-based dynamic approaches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Used in server and desktop processors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Not used as extensively in PMP processors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Compiler-based static approaches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Not as successful outside of scientific applications</a:t>
            </a:r>
          </a:p>
          <a:p>
            <a:pPr lvl="2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8265583" y="511587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smtClean="0"/>
              <a:t>Register Renaming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Example: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buNone/>
            </a:pPr>
            <a:r>
              <a:rPr lang="en-US" sz="2400" dirty="0" smtClean="0"/>
              <a:t>	DIV.D F0,F2,F4</a:t>
            </a:r>
          </a:p>
          <a:p>
            <a:pPr>
              <a:buNone/>
            </a:pPr>
            <a:r>
              <a:rPr lang="en-US" sz="2400" dirty="0" smtClean="0"/>
              <a:t>	ADD.D </a:t>
            </a:r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/>
              <a:t>,F0,F8</a:t>
            </a:r>
          </a:p>
          <a:p>
            <a:pPr>
              <a:buNone/>
            </a:pPr>
            <a:r>
              <a:rPr lang="en-US" sz="2400" dirty="0" smtClean="0"/>
              <a:t>	S.D </a:t>
            </a:r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/>
              <a:t>,0(R1)</a:t>
            </a:r>
          </a:p>
          <a:p>
            <a:pPr>
              <a:buNone/>
            </a:pPr>
            <a:r>
              <a:rPr lang="en-US" sz="2400" dirty="0" smtClean="0"/>
              <a:t>	SUB.D </a:t>
            </a:r>
            <a:r>
              <a:rPr lang="en-US" sz="2400" dirty="0" smtClean="0">
                <a:solidFill>
                  <a:srgbClr val="00B050"/>
                </a:solidFill>
              </a:rPr>
              <a:t>T</a:t>
            </a:r>
            <a:r>
              <a:rPr lang="en-US" sz="2400" dirty="0" smtClean="0"/>
              <a:t>,F10,F14</a:t>
            </a:r>
          </a:p>
          <a:p>
            <a:pPr>
              <a:buNone/>
            </a:pPr>
            <a:r>
              <a:rPr lang="en-US" sz="2400" dirty="0" smtClean="0"/>
              <a:t>	MUL.D </a:t>
            </a:r>
            <a:r>
              <a:rPr lang="en-US" sz="2400" dirty="0" smtClean="0">
                <a:solidFill>
                  <a:srgbClr val="000099"/>
                </a:solidFill>
              </a:rPr>
              <a:t>F6,</a:t>
            </a:r>
            <a:r>
              <a:rPr lang="en-US" sz="2400" dirty="0" smtClean="0"/>
              <a:t>F10,</a:t>
            </a:r>
            <a:r>
              <a:rPr lang="en-US" sz="2400" dirty="0" smtClean="0">
                <a:solidFill>
                  <a:srgbClr val="00B050"/>
                </a:solidFill>
              </a:rPr>
              <a:t>T</a:t>
            </a:r>
          </a:p>
          <a:p>
            <a:pPr>
              <a:buNone/>
            </a:pPr>
            <a:endParaRPr lang="en-US" sz="2400" dirty="0" smtClean="0">
              <a:solidFill>
                <a:srgbClr val="00B050"/>
              </a:solidFill>
            </a:endParaRPr>
          </a:p>
          <a:p>
            <a:r>
              <a:rPr lang="en-US" sz="2400" dirty="0" smtClean="0"/>
              <a:t>Now only RAW hazards remain, which can be strictly ordered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957810" y="819364"/>
            <a:ext cx="200567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Branch Prediction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smtClean="0"/>
              <a:t>Register Renaming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Register renaming is provided by reservation stations (RS)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Contains: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The instruction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Buffered operand values (when available)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Reservation station number of instruction providing the operand values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RS fetches and buffers an operand as soon as it becomes available (not necessarily involving register file)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Pending instructions designate the RS to which they will send their output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Result values broadcast on a result bus, called the common data bus (CDB)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Only the last output updates the register file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As instructions are issued, the register </a:t>
            </a:r>
            <a:r>
              <a:rPr lang="en-US" sz="2000" dirty="0" err="1" smtClean="0"/>
              <a:t>specifiers</a:t>
            </a:r>
            <a:r>
              <a:rPr lang="en-US" sz="2000" dirty="0" smtClean="0"/>
              <a:t> are renamed with the reservation station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May be more reservation stations than registers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957810" y="819364"/>
            <a:ext cx="200567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Branch Prediction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860004"/>
            <a:ext cx="55435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err="1" smtClean="0"/>
              <a:t>Tomasulo’s</a:t>
            </a:r>
            <a:r>
              <a:rPr lang="en-AU" dirty="0" smtClean="0"/>
              <a:t> Algorithm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Load and store buffers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Contain data and addresses, act like reservation stations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Top-level design: 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957810" y="819364"/>
            <a:ext cx="200567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Branch Prediction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err="1" smtClean="0"/>
              <a:t>Tomasulo’s</a:t>
            </a:r>
            <a:r>
              <a:rPr lang="en-AU" dirty="0" smtClean="0"/>
              <a:t> Algorithm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Three Steps: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Issue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Get next instruction from FIFO queue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If available RS, issue the instruction to the RS with operand values if available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If operand values not available, stall the instruction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Execute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When operand becomes available, store it in any reservation stations waiting for it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When all operands are ready, issue the instruction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Loads and store maintained in program order through effective address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No instruction allowed to initiate execution until all branches that proceed it in program order have completed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Write result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Write result on CDB into reservation stations and store buffers</a:t>
            </a:r>
          </a:p>
          <a:p>
            <a:pPr lvl="3">
              <a:lnSpc>
                <a:spcPct val="90000"/>
              </a:lnSpc>
            </a:pPr>
            <a:r>
              <a:rPr lang="en-US" sz="1600" dirty="0" smtClean="0"/>
              <a:t>(Stores must wait until address and value are received)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957810" y="819364"/>
            <a:ext cx="200567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Branch Prediction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smtClean="0"/>
              <a:t>Example</a:t>
            </a:r>
            <a:endParaRPr lang="en-AU" dirty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957810" y="819364"/>
            <a:ext cx="200567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Branch Prediction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0143" y="990961"/>
            <a:ext cx="6304185" cy="510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smtClean="0"/>
              <a:t>Hardware-Based Speculation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Execute instructions along predicted execution paths but only commit the results if prediction was correct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Instruction commit:  allowing an instruction to update the register file when instruction is no longer speculative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Need an additional piece of hardware to prevent any irrevocable action until an instruction commits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I.e. updating state or taking an execution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957810" y="819364"/>
            <a:ext cx="200567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Branch Prediction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smtClean="0"/>
              <a:t>Reorder Buffer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Reorder buffer – holds the result of instruction between completion and commit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Four fields: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Instruction type:  branch/store/register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Destination field:  register number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Value field:  output value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Ready field:  completed execution?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Modify reservation stations: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Operand source is now reorder buffer instead of functional unit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957810" y="819364"/>
            <a:ext cx="200567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Branch Prediction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677"/>
            <a:ext cx="8281987" cy="707886"/>
          </a:xfrm>
        </p:spPr>
        <p:txBody>
          <a:bodyPr/>
          <a:lstStyle/>
          <a:p>
            <a:r>
              <a:rPr lang="en-AU" dirty="0" smtClean="0"/>
              <a:t>Reorder Buffer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Register values and memory values are not written until an instruction commits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On </a:t>
            </a:r>
            <a:r>
              <a:rPr lang="en-US" dirty="0" err="1" smtClean="0"/>
              <a:t>misprediction</a:t>
            </a:r>
            <a:r>
              <a:rPr lang="en-US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Speculated entries in ROB are cleared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Exceptions: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Not recognized until it is ready to commit</a:t>
            </a:r>
          </a:p>
          <a:p>
            <a:pPr lvl="1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957810" y="819364"/>
            <a:ext cx="2005677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Branch Prediction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232"/>
            <a:ext cx="8281987" cy="646331"/>
          </a:xfrm>
        </p:spPr>
        <p:txBody>
          <a:bodyPr/>
          <a:lstStyle/>
          <a:p>
            <a:r>
              <a:rPr lang="en-AU" sz="3600" dirty="0" smtClean="0"/>
              <a:t>Multiple Issue and Static Scheduling</a:t>
            </a:r>
            <a:endParaRPr lang="en-AU" sz="3600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To achieve CPI &lt; 1, need to complete multiple instructions per clock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Solutions: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Statically scheduled superscalar processors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VLIW (very long instruction word) processors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dynamically scheduled superscalar processors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015247" y="1761930"/>
            <a:ext cx="389080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Multiple Issue and Static Scheduling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232"/>
            <a:ext cx="8281987" cy="646331"/>
          </a:xfrm>
        </p:spPr>
        <p:txBody>
          <a:bodyPr/>
          <a:lstStyle/>
          <a:p>
            <a:r>
              <a:rPr lang="en-AU" sz="3600" dirty="0" smtClean="0"/>
              <a:t>Multiple Issue</a:t>
            </a:r>
            <a:endParaRPr lang="en-AU" sz="3600" dirty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015247" y="1761930"/>
            <a:ext cx="389080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Multiple Issue and Static Scheduling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80772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Instruction-Level Parallelism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When exploiting instruction-level parallelism, goal is to maximize CPI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Pipeline CPI =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Ideal pipeline CPI +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Structural stalls +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Data hazard stalls +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Control stalls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Parallelism with basic block is limited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Typical size of basic block = 3-6 instructions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Must optimize across branches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8265583" y="511587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232"/>
            <a:ext cx="8281987" cy="646331"/>
          </a:xfrm>
        </p:spPr>
        <p:txBody>
          <a:bodyPr/>
          <a:lstStyle/>
          <a:p>
            <a:r>
              <a:rPr lang="en-AU" sz="3600" dirty="0" smtClean="0"/>
              <a:t>VLIW Processors</a:t>
            </a:r>
            <a:endParaRPr lang="en-AU" sz="3600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Package multiple operations into one instruction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Example VLIW processor: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One integer instruction (or branch)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Two independent floating-point operations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Two independent memory references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Must be enough parallelism in code to fill the available slots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015247" y="1761930"/>
            <a:ext cx="389080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Multiple Issue and Static Scheduling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232"/>
            <a:ext cx="8281987" cy="646331"/>
          </a:xfrm>
        </p:spPr>
        <p:txBody>
          <a:bodyPr/>
          <a:lstStyle/>
          <a:p>
            <a:r>
              <a:rPr lang="en-AU" sz="3600" dirty="0" smtClean="0"/>
              <a:t>VLIW Processors</a:t>
            </a:r>
            <a:endParaRPr lang="en-AU" sz="3600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Disadvantages: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Statically finding parallelism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Code size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 hazard detection hardware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Binary code compatibility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015247" y="1761930"/>
            <a:ext cx="389080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Multiple Issue and Static Scheduling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640"/>
            <a:ext cx="8281987" cy="461665"/>
          </a:xfrm>
        </p:spPr>
        <p:txBody>
          <a:bodyPr/>
          <a:lstStyle/>
          <a:p>
            <a:r>
              <a:rPr lang="en-AU" sz="2400" dirty="0" smtClean="0"/>
              <a:t>Dynamic Scheduling, Multiple Issue, and Speculation</a:t>
            </a:r>
            <a:endParaRPr lang="en-AU" sz="2400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Modern microarchitectures: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Dynamic scheduling + multiple issue + speculation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Two approaches: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Assign reservation stations and update pipeline control table in half clock cycles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Only supports 2 instructions/clock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Design logic to handle any possible dependencies between the instructions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Hybrid approaches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Issue logic can become bottleneck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156047" y="2621139"/>
            <a:ext cx="560922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Dynamic Scheduling, Multiple Issue, and Speculation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156047" y="2621139"/>
            <a:ext cx="560922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Dynamic Scheduling, Multiple Issue, and Speculation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Design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4913" y="823913"/>
            <a:ext cx="673417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Limit the number of instructions of a given class that can be issued in a “bundle”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I.e. on FP, one integer, one load, one store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Examine all the dependencies </a:t>
            </a:r>
            <a:r>
              <a:rPr lang="en-US" dirty="0" err="1" smtClean="0"/>
              <a:t>amoung</a:t>
            </a:r>
            <a:r>
              <a:rPr lang="en-US" dirty="0" smtClean="0"/>
              <a:t> the instructions in the bundle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If dependencies exist in bundle, encode them in reservation stations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Also need multiple completion/commit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156047" y="2621139"/>
            <a:ext cx="560922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Dynamic Scheduling, Multiple Issue, and Speculation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Issue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pt-BR" sz="2400" dirty="0" smtClean="0"/>
              <a:t>Loop:	LD R2,0(R1)		;R2=array element</a:t>
            </a:r>
          </a:p>
          <a:p>
            <a:pPr>
              <a:buNone/>
            </a:pPr>
            <a:r>
              <a:rPr lang="pt-BR" sz="2400" dirty="0" smtClean="0"/>
              <a:t>		DADDIU R2,R2,#1	;increment R2</a:t>
            </a:r>
          </a:p>
          <a:p>
            <a:pPr>
              <a:buNone/>
            </a:pPr>
            <a:r>
              <a:rPr lang="en-US" sz="2400" dirty="0" smtClean="0"/>
              <a:t>		SD R2,0(R1)		;store result</a:t>
            </a:r>
          </a:p>
          <a:p>
            <a:pPr>
              <a:buNone/>
            </a:pPr>
            <a:r>
              <a:rPr lang="pt-BR" sz="2400" dirty="0" smtClean="0"/>
              <a:t>		DADDIU R1,R1,#8	;increment pointer</a:t>
            </a:r>
          </a:p>
          <a:p>
            <a:pPr>
              <a:buNone/>
            </a:pPr>
            <a:r>
              <a:rPr lang="en-US" sz="2400" dirty="0" smtClean="0"/>
              <a:t>		BNE R2,R3,LOOP	;branch if not last element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156047" y="2621139"/>
            <a:ext cx="560922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Dynamic Scheduling, Multiple Issue, and Speculation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156047" y="2621139"/>
            <a:ext cx="560922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Dynamic Scheduling, Multiple Issue, and Speculation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(No Speculation)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19163"/>
            <a:ext cx="812482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6156047" y="2621139"/>
            <a:ext cx="560922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Dynamic Scheduling, Multiple Issue, and Speculation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38213"/>
            <a:ext cx="82296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high instruction bandwidth!</a:t>
            </a:r>
          </a:p>
          <a:p>
            <a:pPr lvl="1"/>
            <a:r>
              <a:rPr lang="en-US" sz="2000" dirty="0" smtClean="0"/>
              <a:t>Branch-Target buffers</a:t>
            </a:r>
          </a:p>
          <a:p>
            <a:pPr lvl="2"/>
            <a:r>
              <a:rPr lang="en-US" sz="1600" dirty="0" smtClean="0"/>
              <a:t>Next PC prediction buffer, indexed by current PC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5952920" y="2824272"/>
            <a:ext cx="6015493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Adv. Techniques for Instruction Delivery and Speculation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Branch-Target Buffer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08920"/>
            <a:ext cx="4252807" cy="290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276872"/>
            <a:ext cx="3656062" cy="385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Optimization:</a:t>
            </a:r>
          </a:p>
          <a:p>
            <a:pPr lvl="1"/>
            <a:r>
              <a:rPr lang="en-US" dirty="0" smtClean="0"/>
              <a:t>Larger branch-target buffer</a:t>
            </a:r>
          </a:p>
          <a:p>
            <a:pPr lvl="1"/>
            <a:r>
              <a:rPr lang="en-US" dirty="0" smtClean="0"/>
              <a:t>Add target instruction into buffer to deal with longer decoding time required by larger buffer</a:t>
            </a:r>
          </a:p>
          <a:p>
            <a:pPr lvl="1"/>
            <a:r>
              <a:rPr lang="en-US" dirty="0" smtClean="0"/>
              <a:t>“Branch folding”</a:t>
            </a:r>
          </a:p>
          <a:p>
            <a:pPr lvl="1"/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5952920" y="2824272"/>
            <a:ext cx="6015493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Adv. Techniques for Instruction Delivery and Speculation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 Folding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Dependence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Loop-Level Parallelism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Unroll loop statically or dynamically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 SIMD (vector processors and GPUs)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Challenges: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Data dependency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Instruction </a:t>
            </a:r>
            <a:r>
              <a:rPr lang="en-US" sz="2000" i="1" dirty="0" smtClean="0"/>
              <a:t>j</a:t>
            </a:r>
            <a:r>
              <a:rPr lang="en-US" sz="2000" dirty="0" smtClean="0"/>
              <a:t> is data dependent on instruction </a:t>
            </a:r>
            <a:r>
              <a:rPr lang="en-US" sz="2000" i="1" dirty="0" err="1" smtClean="0"/>
              <a:t>i</a:t>
            </a:r>
            <a:r>
              <a:rPr lang="en-US" sz="2000" dirty="0" smtClean="0"/>
              <a:t> if</a:t>
            </a:r>
          </a:p>
          <a:p>
            <a:pPr lvl="3">
              <a:lnSpc>
                <a:spcPct val="90000"/>
              </a:lnSpc>
            </a:pPr>
            <a:r>
              <a:rPr lang="en-US" sz="1800" dirty="0" smtClean="0"/>
              <a:t>Instruction </a:t>
            </a:r>
            <a:r>
              <a:rPr lang="en-US" sz="1800" i="1" dirty="0" err="1" smtClean="0"/>
              <a:t>i</a:t>
            </a:r>
            <a:r>
              <a:rPr lang="en-US" sz="1800" dirty="0" smtClean="0"/>
              <a:t> produces a result that may be used by instruction </a:t>
            </a:r>
            <a:r>
              <a:rPr lang="en-US" sz="1800" i="1" dirty="0" smtClean="0"/>
              <a:t>j</a:t>
            </a:r>
          </a:p>
          <a:p>
            <a:pPr lvl="3">
              <a:lnSpc>
                <a:spcPct val="90000"/>
              </a:lnSpc>
            </a:pPr>
            <a:r>
              <a:rPr lang="en-US" sz="1800" dirty="0" smtClean="0"/>
              <a:t>Instruction </a:t>
            </a:r>
            <a:r>
              <a:rPr lang="en-US" sz="1800" i="1" dirty="0" smtClean="0"/>
              <a:t>j</a:t>
            </a:r>
            <a:r>
              <a:rPr lang="en-US" sz="1800" dirty="0" smtClean="0"/>
              <a:t> is data dependent on instruction </a:t>
            </a:r>
            <a:r>
              <a:rPr lang="en-US" sz="1800" i="1" dirty="0" smtClean="0"/>
              <a:t>k</a:t>
            </a:r>
            <a:r>
              <a:rPr lang="en-US" sz="1800" dirty="0" smtClean="0"/>
              <a:t> and instruction </a:t>
            </a:r>
            <a:r>
              <a:rPr lang="en-US" sz="1800" i="1" dirty="0" smtClean="0"/>
              <a:t>k</a:t>
            </a:r>
            <a:r>
              <a:rPr lang="en-US" sz="1800" dirty="0" smtClean="0"/>
              <a:t> is data dependent on instruction </a:t>
            </a:r>
            <a:r>
              <a:rPr lang="en-US" sz="1800" i="1" dirty="0" err="1" smtClean="0"/>
              <a:t>i</a:t>
            </a:r>
            <a:endParaRPr lang="en-US" sz="1800" i="1" dirty="0" smtClean="0"/>
          </a:p>
          <a:p>
            <a:pPr lvl="3">
              <a:lnSpc>
                <a:spcPct val="90000"/>
              </a:lnSpc>
            </a:pPr>
            <a:endParaRPr lang="en-US" sz="1800" i="1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Dependent instructions cannot be executed simultaneously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8265583" y="511587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992243" cy="5111750"/>
          </a:xfrm>
        </p:spPr>
        <p:txBody>
          <a:bodyPr/>
          <a:lstStyle/>
          <a:p>
            <a:r>
              <a:rPr lang="en-US" dirty="0" smtClean="0"/>
              <a:t>Most unconditional branches come from function returns</a:t>
            </a:r>
          </a:p>
          <a:p>
            <a:r>
              <a:rPr lang="en-US" dirty="0" smtClean="0"/>
              <a:t>The same procedure can be called from multiple sites</a:t>
            </a:r>
          </a:p>
          <a:p>
            <a:pPr lvl="1"/>
            <a:r>
              <a:rPr lang="en-US" dirty="0" smtClean="0"/>
              <a:t>Causes the buffer to potentially forget about the return address from previous calls</a:t>
            </a:r>
          </a:p>
          <a:p>
            <a:r>
              <a:rPr lang="en-US" dirty="0" smtClean="0"/>
              <a:t>Create return address buffer organized as a stack</a:t>
            </a:r>
          </a:p>
          <a:p>
            <a:pPr lvl="1"/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5952920" y="2824272"/>
            <a:ext cx="6015493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Adv. Techniques for Instruction Delivery and Speculation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Address Predictor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992243" cy="5111750"/>
          </a:xfrm>
        </p:spPr>
        <p:txBody>
          <a:bodyPr/>
          <a:lstStyle/>
          <a:p>
            <a:r>
              <a:rPr lang="en-US" dirty="0" smtClean="0"/>
              <a:t>Design monolithic unit that performs:</a:t>
            </a:r>
          </a:p>
          <a:p>
            <a:pPr lvl="1"/>
            <a:r>
              <a:rPr lang="en-US" dirty="0" smtClean="0"/>
              <a:t>Branch prediction</a:t>
            </a:r>
          </a:p>
          <a:p>
            <a:pPr lvl="1"/>
            <a:r>
              <a:rPr lang="en-US" dirty="0" smtClean="0"/>
              <a:t>Instruction </a:t>
            </a:r>
            <a:r>
              <a:rPr lang="en-US" dirty="0" err="1" smtClean="0"/>
              <a:t>prefetch</a:t>
            </a:r>
            <a:endParaRPr lang="en-US" dirty="0" smtClean="0"/>
          </a:p>
          <a:p>
            <a:pPr lvl="2"/>
            <a:r>
              <a:rPr lang="en-US" dirty="0" smtClean="0"/>
              <a:t>Fetch ahead</a:t>
            </a:r>
          </a:p>
          <a:p>
            <a:pPr lvl="1"/>
            <a:r>
              <a:rPr lang="en-US" dirty="0" smtClean="0"/>
              <a:t>Instruction memory access and buffering</a:t>
            </a:r>
          </a:p>
          <a:p>
            <a:pPr lvl="2"/>
            <a:r>
              <a:rPr lang="en-US" dirty="0" smtClean="0"/>
              <a:t>Deal with crossing cache lines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5952920" y="2824272"/>
            <a:ext cx="6015493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Adv. Techniques for Instruction Delivery and Speculation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Instruction Fetch Unit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992243" cy="5111750"/>
          </a:xfrm>
        </p:spPr>
        <p:txBody>
          <a:bodyPr/>
          <a:lstStyle/>
          <a:p>
            <a:r>
              <a:rPr lang="en-US" sz="2400" dirty="0" smtClean="0"/>
              <a:t>Register renaming vs. reorder buffers</a:t>
            </a:r>
          </a:p>
          <a:p>
            <a:pPr lvl="1"/>
            <a:r>
              <a:rPr lang="en-US" sz="2000" dirty="0" smtClean="0"/>
              <a:t>Instead of virtual registers from reservation stations and reorder buffer, create a single register pool</a:t>
            </a:r>
          </a:p>
          <a:p>
            <a:pPr lvl="2"/>
            <a:r>
              <a:rPr lang="en-US" sz="1800" dirty="0" smtClean="0"/>
              <a:t>Contains visible registers and virtual registers</a:t>
            </a:r>
          </a:p>
          <a:p>
            <a:pPr lvl="1"/>
            <a:r>
              <a:rPr lang="en-US" sz="2000" dirty="0" smtClean="0"/>
              <a:t>Use hardware-based map to rename registers during issue</a:t>
            </a:r>
          </a:p>
          <a:p>
            <a:pPr lvl="1"/>
            <a:r>
              <a:rPr lang="en-US" sz="2000" dirty="0" smtClean="0"/>
              <a:t>WAW and WAR hazards are avoided</a:t>
            </a:r>
          </a:p>
          <a:p>
            <a:pPr lvl="1"/>
            <a:r>
              <a:rPr lang="en-US" sz="2000" dirty="0" smtClean="0"/>
              <a:t>Speculation recovery occurs by copying during commit</a:t>
            </a:r>
          </a:p>
          <a:p>
            <a:pPr lvl="1"/>
            <a:r>
              <a:rPr lang="en-US" sz="2000" dirty="0" smtClean="0"/>
              <a:t>Still need a ROB-like queue to update table in order</a:t>
            </a:r>
          </a:p>
          <a:p>
            <a:pPr lvl="1"/>
            <a:r>
              <a:rPr lang="en-US" sz="2000" dirty="0" smtClean="0"/>
              <a:t>Simplifies commit:</a:t>
            </a:r>
          </a:p>
          <a:p>
            <a:pPr lvl="2"/>
            <a:r>
              <a:rPr lang="en-US" sz="1600" dirty="0" smtClean="0"/>
              <a:t>Record that mapping between architectural register and physical register is no longer speculative</a:t>
            </a:r>
          </a:p>
          <a:p>
            <a:pPr lvl="2"/>
            <a:r>
              <a:rPr lang="en-US" sz="1600" dirty="0" smtClean="0"/>
              <a:t>Free up physical register used to hold older value</a:t>
            </a:r>
          </a:p>
          <a:p>
            <a:pPr lvl="2"/>
            <a:r>
              <a:rPr lang="en-US" sz="1600" dirty="0" smtClean="0"/>
              <a:t>In other words:  SWAP physical registers on commit</a:t>
            </a:r>
          </a:p>
          <a:p>
            <a:pPr lvl="1"/>
            <a:r>
              <a:rPr lang="en-US" sz="2000" dirty="0" smtClean="0"/>
              <a:t>Physical register de-allocation is more difficult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5952920" y="2824272"/>
            <a:ext cx="6015493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Adv. Techniques for Instruction Delivery and Speculation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Renaming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992243" cy="5111750"/>
          </a:xfrm>
        </p:spPr>
        <p:txBody>
          <a:bodyPr/>
          <a:lstStyle/>
          <a:p>
            <a:r>
              <a:rPr lang="en-US" dirty="0" smtClean="0"/>
              <a:t>Combining instruction issue with register renaming:</a:t>
            </a:r>
          </a:p>
          <a:p>
            <a:pPr lvl="1"/>
            <a:r>
              <a:rPr lang="en-US" dirty="0" smtClean="0"/>
              <a:t>Issue logic pre-reserves enough physical registers for the bundle (fixed number?)</a:t>
            </a:r>
          </a:p>
          <a:p>
            <a:pPr lvl="1"/>
            <a:r>
              <a:rPr lang="en-US" dirty="0" smtClean="0"/>
              <a:t>Issue logic finds dependencies within bundle, maps registers as necessary</a:t>
            </a:r>
          </a:p>
          <a:p>
            <a:pPr lvl="1"/>
            <a:r>
              <a:rPr lang="en-US" dirty="0" smtClean="0"/>
              <a:t>Issue logic finds dependencies between current bundle and already in-flight bundles, maps registers as necessary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5952920" y="2824272"/>
            <a:ext cx="6015493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Adv. Techniques for Instruction Delivery and Speculation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Issue and Renaming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992243" cy="5111750"/>
          </a:xfrm>
        </p:spPr>
        <p:txBody>
          <a:bodyPr/>
          <a:lstStyle/>
          <a:p>
            <a:r>
              <a:rPr lang="en-US" dirty="0" smtClean="0"/>
              <a:t>How much to speculate</a:t>
            </a:r>
          </a:p>
          <a:p>
            <a:pPr lvl="1"/>
            <a:r>
              <a:rPr lang="en-US" dirty="0" err="1" smtClean="0"/>
              <a:t>Mis</a:t>
            </a:r>
            <a:r>
              <a:rPr lang="en-US" dirty="0" smtClean="0"/>
              <a:t>-speculation degrades performance and power relative to no speculation</a:t>
            </a:r>
          </a:p>
          <a:p>
            <a:pPr lvl="2"/>
            <a:r>
              <a:rPr lang="en-US" dirty="0" smtClean="0"/>
              <a:t>May cause additional misses (cache, TLB)</a:t>
            </a:r>
          </a:p>
          <a:p>
            <a:pPr lvl="1"/>
            <a:r>
              <a:rPr lang="en-US" dirty="0" smtClean="0"/>
              <a:t>Prevent speculative code from causing higher costing misses (e.g. L2)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Speculating through multiple branches</a:t>
            </a:r>
          </a:p>
          <a:p>
            <a:pPr lvl="1"/>
            <a:r>
              <a:rPr lang="en-US" dirty="0" smtClean="0"/>
              <a:t>Complicates speculation recovery</a:t>
            </a:r>
          </a:p>
          <a:p>
            <a:pPr lvl="1"/>
            <a:r>
              <a:rPr lang="en-US" dirty="0" smtClean="0"/>
              <a:t>No processor can resolve multiple branches per cycle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5952920" y="2824272"/>
            <a:ext cx="6015493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Adv. Techniques for Instruction Delivery and Speculation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992243" cy="5111750"/>
          </a:xfrm>
        </p:spPr>
        <p:txBody>
          <a:bodyPr/>
          <a:lstStyle/>
          <a:p>
            <a:r>
              <a:rPr lang="en-US" dirty="0" smtClean="0"/>
              <a:t>Speculation and energy efficiency</a:t>
            </a:r>
          </a:p>
          <a:p>
            <a:pPr lvl="1"/>
            <a:r>
              <a:rPr lang="en-US" dirty="0" smtClean="0"/>
              <a:t>Note:  speculation is only energy efficient when it significantly improves performance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Value prediction</a:t>
            </a:r>
          </a:p>
          <a:p>
            <a:pPr lvl="1"/>
            <a:r>
              <a:rPr lang="en-US" dirty="0" smtClean="0"/>
              <a:t>Uses:</a:t>
            </a:r>
          </a:p>
          <a:p>
            <a:pPr lvl="2"/>
            <a:r>
              <a:rPr lang="en-US" dirty="0" smtClean="0"/>
              <a:t>Loads that load from a constant pool</a:t>
            </a:r>
          </a:p>
          <a:p>
            <a:pPr lvl="2"/>
            <a:r>
              <a:rPr lang="en-US" dirty="0" smtClean="0"/>
              <a:t>Instruction that produces a value from a small set of values</a:t>
            </a:r>
          </a:p>
          <a:p>
            <a:pPr lvl="1"/>
            <a:r>
              <a:rPr lang="en-US" dirty="0" smtClean="0"/>
              <a:t>Not been incorporated into modern processors</a:t>
            </a:r>
          </a:p>
          <a:p>
            <a:pPr lvl="1"/>
            <a:r>
              <a:rPr lang="en-US" dirty="0" smtClean="0"/>
              <a:t>Similar idea--</a:t>
            </a:r>
            <a:r>
              <a:rPr lang="en-US" i="1" dirty="0" smtClean="0"/>
              <a:t>address aliasing prediction</a:t>
            </a:r>
            <a:r>
              <a:rPr lang="en-US" dirty="0" smtClean="0"/>
              <a:t>--is used on some processors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5952920" y="2824272"/>
            <a:ext cx="6015493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Adv. Techniques for Instruction Delivery and Speculation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Efficiency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151656" y="28104"/>
            <a:ext cx="6516688" cy="736600"/>
          </a:xfrm>
        </p:spPr>
        <p:txBody>
          <a:bodyPr/>
          <a:lstStyle/>
          <a:p>
            <a:r>
              <a:rPr lang="en-US" altLang="en-US" dirty="0" smtClean="0"/>
              <a:t>Multithreaded Categories</a:t>
            </a:r>
          </a:p>
        </p:txBody>
      </p:sp>
      <p:grpSp>
        <p:nvGrpSpPr>
          <p:cNvPr id="17414" name="Group 3"/>
          <p:cNvGrpSpPr>
            <a:grpSpLocks/>
          </p:cNvGrpSpPr>
          <p:nvPr/>
        </p:nvGrpSpPr>
        <p:grpSpPr bwMode="auto">
          <a:xfrm>
            <a:off x="990600" y="1447800"/>
            <a:ext cx="1143000" cy="3581400"/>
            <a:chOff x="528" y="912"/>
            <a:chExt cx="720" cy="2256"/>
          </a:xfrm>
        </p:grpSpPr>
        <p:sp>
          <p:nvSpPr>
            <p:cNvPr id="17630" name="Rectangle 4"/>
            <p:cNvSpPr>
              <a:spLocks noChangeArrowheads="1"/>
            </p:cNvSpPr>
            <p:nvPr/>
          </p:nvSpPr>
          <p:spPr bwMode="auto">
            <a:xfrm>
              <a:off x="528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31" name="Rectangle 5"/>
            <p:cNvSpPr>
              <a:spLocks noChangeArrowheads="1"/>
            </p:cNvSpPr>
            <p:nvPr/>
          </p:nvSpPr>
          <p:spPr bwMode="auto">
            <a:xfrm>
              <a:off x="720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32" name="Rectangle 6"/>
            <p:cNvSpPr>
              <a:spLocks noChangeArrowheads="1"/>
            </p:cNvSpPr>
            <p:nvPr/>
          </p:nvSpPr>
          <p:spPr bwMode="auto">
            <a:xfrm>
              <a:off x="912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33" name="Rectangle 7"/>
            <p:cNvSpPr>
              <a:spLocks noChangeArrowheads="1"/>
            </p:cNvSpPr>
            <p:nvPr/>
          </p:nvSpPr>
          <p:spPr bwMode="auto">
            <a:xfrm>
              <a:off x="1104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34" name="Rectangle 8"/>
            <p:cNvSpPr>
              <a:spLocks noChangeArrowheads="1"/>
            </p:cNvSpPr>
            <p:nvPr/>
          </p:nvSpPr>
          <p:spPr bwMode="auto">
            <a:xfrm>
              <a:off x="528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35" name="Rectangle 9"/>
            <p:cNvSpPr>
              <a:spLocks noChangeArrowheads="1"/>
            </p:cNvSpPr>
            <p:nvPr/>
          </p:nvSpPr>
          <p:spPr bwMode="auto">
            <a:xfrm>
              <a:off x="720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36" name="Rectangle 10"/>
            <p:cNvSpPr>
              <a:spLocks noChangeArrowheads="1"/>
            </p:cNvSpPr>
            <p:nvPr/>
          </p:nvSpPr>
          <p:spPr bwMode="auto">
            <a:xfrm>
              <a:off x="912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37" name="Rectangle 11"/>
            <p:cNvSpPr>
              <a:spLocks noChangeArrowheads="1"/>
            </p:cNvSpPr>
            <p:nvPr/>
          </p:nvSpPr>
          <p:spPr bwMode="auto">
            <a:xfrm>
              <a:off x="1104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38" name="Rectangle 12"/>
            <p:cNvSpPr>
              <a:spLocks noChangeArrowheads="1"/>
            </p:cNvSpPr>
            <p:nvPr/>
          </p:nvSpPr>
          <p:spPr bwMode="auto">
            <a:xfrm>
              <a:off x="528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39" name="Rectangle 13"/>
            <p:cNvSpPr>
              <a:spLocks noChangeArrowheads="1"/>
            </p:cNvSpPr>
            <p:nvPr/>
          </p:nvSpPr>
          <p:spPr bwMode="auto">
            <a:xfrm>
              <a:off x="720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40" name="Rectangle 14"/>
            <p:cNvSpPr>
              <a:spLocks noChangeArrowheads="1"/>
            </p:cNvSpPr>
            <p:nvPr/>
          </p:nvSpPr>
          <p:spPr bwMode="auto">
            <a:xfrm>
              <a:off x="912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41" name="Rectangle 15"/>
            <p:cNvSpPr>
              <a:spLocks noChangeArrowheads="1"/>
            </p:cNvSpPr>
            <p:nvPr/>
          </p:nvSpPr>
          <p:spPr bwMode="auto">
            <a:xfrm>
              <a:off x="1104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42" name="Rectangle 16"/>
            <p:cNvSpPr>
              <a:spLocks noChangeArrowheads="1"/>
            </p:cNvSpPr>
            <p:nvPr/>
          </p:nvSpPr>
          <p:spPr bwMode="auto">
            <a:xfrm>
              <a:off x="528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43" name="Rectangle 17"/>
            <p:cNvSpPr>
              <a:spLocks noChangeArrowheads="1"/>
            </p:cNvSpPr>
            <p:nvPr/>
          </p:nvSpPr>
          <p:spPr bwMode="auto">
            <a:xfrm>
              <a:off x="720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44" name="Rectangle 18"/>
            <p:cNvSpPr>
              <a:spLocks noChangeArrowheads="1"/>
            </p:cNvSpPr>
            <p:nvPr/>
          </p:nvSpPr>
          <p:spPr bwMode="auto">
            <a:xfrm>
              <a:off x="912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45" name="Rectangle 19"/>
            <p:cNvSpPr>
              <a:spLocks noChangeArrowheads="1"/>
            </p:cNvSpPr>
            <p:nvPr/>
          </p:nvSpPr>
          <p:spPr bwMode="auto">
            <a:xfrm>
              <a:off x="1104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46" name="Rectangle 20"/>
            <p:cNvSpPr>
              <a:spLocks noChangeArrowheads="1"/>
            </p:cNvSpPr>
            <p:nvPr/>
          </p:nvSpPr>
          <p:spPr bwMode="auto">
            <a:xfrm>
              <a:off x="52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47" name="Rectangle 21"/>
            <p:cNvSpPr>
              <a:spLocks noChangeArrowheads="1"/>
            </p:cNvSpPr>
            <p:nvPr/>
          </p:nvSpPr>
          <p:spPr bwMode="auto">
            <a:xfrm>
              <a:off x="72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48" name="Rectangle 22"/>
            <p:cNvSpPr>
              <a:spLocks noChangeArrowheads="1"/>
            </p:cNvSpPr>
            <p:nvPr/>
          </p:nvSpPr>
          <p:spPr bwMode="auto">
            <a:xfrm>
              <a:off x="912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49" name="Rectangle 23"/>
            <p:cNvSpPr>
              <a:spLocks noChangeArrowheads="1"/>
            </p:cNvSpPr>
            <p:nvPr/>
          </p:nvSpPr>
          <p:spPr bwMode="auto">
            <a:xfrm>
              <a:off x="1104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50" name="Rectangle 24"/>
            <p:cNvSpPr>
              <a:spLocks noChangeArrowheads="1"/>
            </p:cNvSpPr>
            <p:nvPr/>
          </p:nvSpPr>
          <p:spPr bwMode="auto">
            <a:xfrm>
              <a:off x="528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51" name="Rectangle 25"/>
            <p:cNvSpPr>
              <a:spLocks noChangeArrowheads="1"/>
            </p:cNvSpPr>
            <p:nvPr/>
          </p:nvSpPr>
          <p:spPr bwMode="auto">
            <a:xfrm>
              <a:off x="720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52" name="Rectangle 26"/>
            <p:cNvSpPr>
              <a:spLocks noChangeArrowheads="1"/>
            </p:cNvSpPr>
            <p:nvPr/>
          </p:nvSpPr>
          <p:spPr bwMode="auto">
            <a:xfrm>
              <a:off x="912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53" name="Rectangle 27"/>
            <p:cNvSpPr>
              <a:spLocks noChangeArrowheads="1"/>
            </p:cNvSpPr>
            <p:nvPr/>
          </p:nvSpPr>
          <p:spPr bwMode="auto">
            <a:xfrm>
              <a:off x="1104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54" name="Rectangle 28"/>
            <p:cNvSpPr>
              <a:spLocks noChangeArrowheads="1"/>
            </p:cNvSpPr>
            <p:nvPr/>
          </p:nvSpPr>
          <p:spPr bwMode="auto">
            <a:xfrm>
              <a:off x="528" y="206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55" name="Rectangle 29"/>
            <p:cNvSpPr>
              <a:spLocks noChangeArrowheads="1"/>
            </p:cNvSpPr>
            <p:nvPr/>
          </p:nvSpPr>
          <p:spPr bwMode="auto">
            <a:xfrm>
              <a:off x="720" y="206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56" name="Rectangle 30"/>
            <p:cNvSpPr>
              <a:spLocks noChangeArrowheads="1"/>
            </p:cNvSpPr>
            <p:nvPr/>
          </p:nvSpPr>
          <p:spPr bwMode="auto">
            <a:xfrm>
              <a:off x="912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57" name="Rectangle 31"/>
            <p:cNvSpPr>
              <a:spLocks noChangeArrowheads="1"/>
            </p:cNvSpPr>
            <p:nvPr/>
          </p:nvSpPr>
          <p:spPr bwMode="auto">
            <a:xfrm>
              <a:off x="1104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58" name="Rectangle 32"/>
            <p:cNvSpPr>
              <a:spLocks noChangeArrowheads="1"/>
            </p:cNvSpPr>
            <p:nvPr/>
          </p:nvSpPr>
          <p:spPr bwMode="auto">
            <a:xfrm>
              <a:off x="528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59" name="Rectangle 33"/>
            <p:cNvSpPr>
              <a:spLocks noChangeArrowheads="1"/>
            </p:cNvSpPr>
            <p:nvPr/>
          </p:nvSpPr>
          <p:spPr bwMode="auto">
            <a:xfrm>
              <a:off x="720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60" name="Rectangle 34"/>
            <p:cNvSpPr>
              <a:spLocks noChangeArrowheads="1"/>
            </p:cNvSpPr>
            <p:nvPr/>
          </p:nvSpPr>
          <p:spPr bwMode="auto">
            <a:xfrm>
              <a:off x="912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61" name="Rectangle 35"/>
            <p:cNvSpPr>
              <a:spLocks noChangeArrowheads="1"/>
            </p:cNvSpPr>
            <p:nvPr/>
          </p:nvSpPr>
          <p:spPr bwMode="auto">
            <a:xfrm>
              <a:off x="1104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62" name="Rectangle 36"/>
            <p:cNvSpPr>
              <a:spLocks noChangeArrowheads="1"/>
            </p:cNvSpPr>
            <p:nvPr/>
          </p:nvSpPr>
          <p:spPr bwMode="auto">
            <a:xfrm>
              <a:off x="528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63" name="Rectangle 37"/>
            <p:cNvSpPr>
              <a:spLocks noChangeArrowheads="1"/>
            </p:cNvSpPr>
            <p:nvPr/>
          </p:nvSpPr>
          <p:spPr bwMode="auto">
            <a:xfrm>
              <a:off x="720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64" name="Rectangle 38"/>
            <p:cNvSpPr>
              <a:spLocks noChangeArrowheads="1"/>
            </p:cNvSpPr>
            <p:nvPr/>
          </p:nvSpPr>
          <p:spPr bwMode="auto">
            <a:xfrm>
              <a:off x="912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65" name="Rectangle 39"/>
            <p:cNvSpPr>
              <a:spLocks noChangeArrowheads="1"/>
            </p:cNvSpPr>
            <p:nvPr/>
          </p:nvSpPr>
          <p:spPr bwMode="auto">
            <a:xfrm>
              <a:off x="1104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66" name="Rectangle 40"/>
            <p:cNvSpPr>
              <a:spLocks noChangeArrowheads="1"/>
            </p:cNvSpPr>
            <p:nvPr/>
          </p:nvSpPr>
          <p:spPr bwMode="auto">
            <a:xfrm>
              <a:off x="528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67" name="Rectangle 41"/>
            <p:cNvSpPr>
              <a:spLocks noChangeArrowheads="1"/>
            </p:cNvSpPr>
            <p:nvPr/>
          </p:nvSpPr>
          <p:spPr bwMode="auto">
            <a:xfrm>
              <a:off x="720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68" name="Rectangle 42"/>
            <p:cNvSpPr>
              <a:spLocks noChangeArrowheads="1"/>
            </p:cNvSpPr>
            <p:nvPr/>
          </p:nvSpPr>
          <p:spPr bwMode="auto">
            <a:xfrm>
              <a:off x="912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69" name="Rectangle 43"/>
            <p:cNvSpPr>
              <a:spLocks noChangeArrowheads="1"/>
            </p:cNvSpPr>
            <p:nvPr/>
          </p:nvSpPr>
          <p:spPr bwMode="auto">
            <a:xfrm>
              <a:off x="1104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70" name="Rectangle 44"/>
            <p:cNvSpPr>
              <a:spLocks noChangeArrowheads="1"/>
            </p:cNvSpPr>
            <p:nvPr/>
          </p:nvSpPr>
          <p:spPr bwMode="auto">
            <a:xfrm>
              <a:off x="528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71" name="Rectangle 45"/>
            <p:cNvSpPr>
              <a:spLocks noChangeArrowheads="1"/>
            </p:cNvSpPr>
            <p:nvPr/>
          </p:nvSpPr>
          <p:spPr bwMode="auto">
            <a:xfrm>
              <a:off x="720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72" name="Rectangle 46"/>
            <p:cNvSpPr>
              <a:spLocks noChangeArrowheads="1"/>
            </p:cNvSpPr>
            <p:nvPr/>
          </p:nvSpPr>
          <p:spPr bwMode="auto">
            <a:xfrm>
              <a:off x="912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73" name="Rectangle 47"/>
            <p:cNvSpPr>
              <a:spLocks noChangeArrowheads="1"/>
            </p:cNvSpPr>
            <p:nvPr/>
          </p:nvSpPr>
          <p:spPr bwMode="auto">
            <a:xfrm>
              <a:off x="1104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74" name="Rectangle 48"/>
            <p:cNvSpPr>
              <a:spLocks noChangeArrowheads="1"/>
            </p:cNvSpPr>
            <p:nvPr/>
          </p:nvSpPr>
          <p:spPr bwMode="auto">
            <a:xfrm>
              <a:off x="528" y="302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75" name="Rectangle 49"/>
            <p:cNvSpPr>
              <a:spLocks noChangeArrowheads="1"/>
            </p:cNvSpPr>
            <p:nvPr/>
          </p:nvSpPr>
          <p:spPr bwMode="auto">
            <a:xfrm>
              <a:off x="720" y="302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76" name="Rectangle 50"/>
            <p:cNvSpPr>
              <a:spLocks noChangeArrowheads="1"/>
            </p:cNvSpPr>
            <p:nvPr/>
          </p:nvSpPr>
          <p:spPr bwMode="auto">
            <a:xfrm>
              <a:off x="912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77" name="Rectangle 51"/>
            <p:cNvSpPr>
              <a:spLocks noChangeArrowheads="1"/>
            </p:cNvSpPr>
            <p:nvPr/>
          </p:nvSpPr>
          <p:spPr bwMode="auto">
            <a:xfrm>
              <a:off x="1104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7415" name="Group 52"/>
          <p:cNvGrpSpPr>
            <a:grpSpLocks/>
          </p:cNvGrpSpPr>
          <p:nvPr/>
        </p:nvGrpSpPr>
        <p:grpSpPr bwMode="auto">
          <a:xfrm>
            <a:off x="2514600" y="1447800"/>
            <a:ext cx="1143000" cy="3581400"/>
            <a:chOff x="1584" y="912"/>
            <a:chExt cx="720" cy="2256"/>
          </a:xfrm>
        </p:grpSpPr>
        <p:sp>
          <p:nvSpPr>
            <p:cNvPr id="17582" name="Rectangle 53"/>
            <p:cNvSpPr>
              <a:spLocks noChangeArrowheads="1"/>
            </p:cNvSpPr>
            <p:nvPr/>
          </p:nvSpPr>
          <p:spPr bwMode="auto">
            <a:xfrm>
              <a:off x="1584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83" name="Rectangle 54"/>
            <p:cNvSpPr>
              <a:spLocks noChangeArrowheads="1"/>
            </p:cNvSpPr>
            <p:nvPr/>
          </p:nvSpPr>
          <p:spPr bwMode="auto">
            <a:xfrm>
              <a:off x="1776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84" name="Rectangle 55"/>
            <p:cNvSpPr>
              <a:spLocks noChangeArrowheads="1"/>
            </p:cNvSpPr>
            <p:nvPr/>
          </p:nvSpPr>
          <p:spPr bwMode="auto">
            <a:xfrm>
              <a:off x="1968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85" name="Rectangle 56"/>
            <p:cNvSpPr>
              <a:spLocks noChangeArrowheads="1"/>
            </p:cNvSpPr>
            <p:nvPr/>
          </p:nvSpPr>
          <p:spPr bwMode="auto">
            <a:xfrm>
              <a:off x="2160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86" name="Rectangle 57"/>
            <p:cNvSpPr>
              <a:spLocks noChangeArrowheads="1"/>
            </p:cNvSpPr>
            <p:nvPr/>
          </p:nvSpPr>
          <p:spPr bwMode="auto">
            <a:xfrm>
              <a:off x="1584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87" name="Rectangle 58"/>
            <p:cNvSpPr>
              <a:spLocks noChangeArrowheads="1"/>
            </p:cNvSpPr>
            <p:nvPr/>
          </p:nvSpPr>
          <p:spPr bwMode="auto">
            <a:xfrm>
              <a:off x="1776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88" name="Rectangle 59"/>
            <p:cNvSpPr>
              <a:spLocks noChangeArrowheads="1"/>
            </p:cNvSpPr>
            <p:nvPr/>
          </p:nvSpPr>
          <p:spPr bwMode="auto">
            <a:xfrm>
              <a:off x="1968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89" name="Rectangle 60"/>
            <p:cNvSpPr>
              <a:spLocks noChangeArrowheads="1"/>
            </p:cNvSpPr>
            <p:nvPr/>
          </p:nvSpPr>
          <p:spPr bwMode="auto">
            <a:xfrm>
              <a:off x="2160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90" name="Rectangle 61"/>
            <p:cNvSpPr>
              <a:spLocks noChangeArrowheads="1"/>
            </p:cNvSpPr>
            <p:nvPr/>
          </p:nvSpPr>
          <p:spPr bwMode="auto">
            <a:xfrm>
              <a:off x="1584" y="129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91" name="Rectangle 62"/>
            <p:cNvSpPr>
              <a:spLocks noChangeArrowheads="1"/>
            </p:cNvSpPr>
            <p:nvPr/>
          </p:nvSpPr>
          <p:spPr bwMode="auto">
            <a:xfrm>
              <a:off x="1776" y="129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92" name="Rectangle 63"/>
            <p:cNvSpPr>
              <a:spLocks noChangeArrowheads="1"/>
            </p:cNvSpPr>
            <p:nvPr/>
          </p:nvSpPr>
          <p:spPr bwMode="auto">
            <a:xfrm>
              <a:off x="1968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93" name="Rectangle 64"/>
            <p:cNvSpPr>
              <a:spLocks noChangeArrowheads="1"/>
            </p:cNvSpPr>
            <p:nvPr/>
          </p:nvSpPr>
          <p:spPr bwMode="auto">
            <a:xfrm>
              <a:off x="2160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94" name="Rectangle 65"/>
            <p:cNvSpPr>
              <a:spLocks noChangeArrowheads="1"/>
            </p:cNvSpPr>
            <p:nvPr/>
          </p:nvSpPr>
          <p:spPr bwMode="auto">
            <a:xfrm>
              <a:off x="1584" y="148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95" name="Rectangle 66"/>
            <p:cNvSpPr>
              <a:spLocks noChangeArrowheads="1"/>
            </p:cNvSpPr>
            <p:nvPr/>
          </p:nvSpPr>
          <p:spPr bwMode="auto">
            <a:xfrm>
              <a:off x="1776" y="148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96" name="Rectangle 67"/>
            <p:cNvSpPr>
              <a:spLocks noChangeArrowheads="1"/>
            </p:cNvSpPr>
            <p:nvPr/>
          </p:nvSpPr>
          <p:spPr bwMode="auto">
            <a:xfrm>
              <a:off x="1968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97" name="Rectangle 68"/>
            <p:cNvSpPr>
              <a:spLocks noChangeArrowheads="1"/>
            </p:cNvSpPr>
            <p:nvPr/>
          </p:nvSpPr>
          <p:spPr bwMode="auto">
            <a:xfrm>
              <a:off x="2160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98" name="Rectangle 69"/>
            <p:cNvSpPr>
              <a:spLocks noChangeArrowheads="1"/>
            </p:cNvSpPr>
            <p:nvPr/>
          </p:nvSpPr>
          <p:spPr bwMode="auto">
            <a:xfrm>
              <a:off x="1584" y="168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99" name="Rectangle 70"/>
            <p:cNvSpPr>
              <a:spLocks noChangeArrowheads="1"/>
            </p:cNvSpPr>
            <p:nvPr/>
          </p:nvSpPr>
          <p:spPr bwMode="auto">
            <a:xfrm>
              <a:off x="1776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00" name="Rectangle 71"/>
            <p:cNvSpPr>
              <a:spLocks noChangeArrowheads="1"/>
            </p:cNvSpPr>
            <p:nvPr/>
          </p:nvSpPr>
          <p:spPr bwMode="auto">
            <a:xfrm>
              <a:off x="196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01" name="Rectangle 72"/>
            <p:cNvSpPr>
              <a:spLocks noChangeArrowheads="1"/>
            </p:cNvSpPr>
            <p:nvPr/>
          </p:nvSpPr>
          <p:spPr bwMode="auto">
            <a:xfrm>
              <a:off x="216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02" name="Rectangle 73"/>
            <p:cNvSpPr>
              <a:spLocks noChangeArrowheads="1"/>
            </p:cNvSpPr>
            <p:nvPr/>
          </p:nvSpPr>
          <p:spPr bwMode="auto">
            <a:xfrm>
              <a:off x="1584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03" name="Rectangle 74"/>
            <p:cNvSpPr>
              <a:spLocks noChangeArrowheads="1"/>
            </p:cNvSpPr>
            <p:nvPr/>
          </p:nvSpPr>
          <p:spPr bwMode="auto">
            <a:xfrm>
              <a:off x="1776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04" name="Rectangle 75"/>
            <p:cNvSpPr>
              <a:spLocks noChangeArrowheads="1"/>
            </p:cNvSpPr>
            <p:nvPr/>
          </p:nvSpPr>
          <p:spPr bwMode="auto">
            <a:xfrm>
              <a:off x="1968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05" name="Rectangle 76"/>
            <p:cNvSpPr>
              <a:spLocks noChangeArrowheads="1"/>
            </p:cNvSpPr>
            <p:nvPr/>
          </p:nvSpPr>
          <p:spPr bwMode="auto">
            <a:xfrm>
              <a:off x="2160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06" name="Rectangle 77"/>
            <p:cNvSpPr>
              <a:spLocks noChangeArrowheads="1"/>
            </p:cNvSpPr>
            <p:nvPr/>
          </p:nvSpPr>
          <p:spPr bwMode="auto">
            <a:xfrm>
              <a:off x="1584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07" name="Rectangle 78"/>
            <p:cNvSpPr>
              <a:spLocks noChangeArrowheads="1"/>
            </p:cNvSpPr>
            <p:nvPr/>
          </p:nvSpPr>
          <p:spPr bwMode="auto">
            <a:xfrm>
              <a:off x="1776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08" name="Rectangle 79" descr="Wide downward diagonal"/>
            <p:cNvSpPr>
              <a:spLocks noChangeArrowheads="1"/>
            </p:cNvSpPr>
            <p:nvPr/>
          </p:nvSpPr>
          <p:spPr bwMode="auto">
            <a:xfrm>
              <a:off x="1968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09" name="Rectangle 80"/>
            <p:cNvSpPr>
              <a:spLocks noChangeArrowheads="1"/>
            </p:cNvSpPr>
            <p:nvPr/>
          </p:nvSpPr>
          <p:spPr bwMode="auto">
            <a:xfrm>
              <a:off x="2160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10" name="Rectangle 81"/>
            <p:cNvSpPr>
              <a:spLocks noChangeArrowheads="1"/>
            </p:cNvSpPr>
            <p:nvPr/>
          </p:nvSpPr>
          <p:spPr bwMode="auto">
            <a:xfrm>
              <a:off x="1584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11" name="Rectangle 82"/>
            <p:cNvSpPr>
              <a:spLocks noChangeArrowheads="1"/>
            </p:cNvSpPr>
            <p:nvPr/>
          </p:nvSpPr>
          <p:spPr bwMode="auto">
            <a:xfrm>
              <a:off x="1776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12" name="Rectangle 83"/>
            <p:cNvSpPr>
              <a:spLocks noChangeArrowheads="1"/>
            </p:cNvSpPr>
            <p:nvPr/>
          </p:nvSpPr>
          <p:spPr bwMode="auto">
            <a:xfrm>
              <a:off x="1968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13" name="Rectangle 84"/>
            <p:cNvSpPr>
              <a:spLocks noChangeArrowheads="1"/>
            </p:cNvSpPr>
            <p:nvPr/>
          </p:nvSpPr>
          <p:spPr bwMode="auto">
            <a:xfrm>
              <a:off x="2160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14" name="Rectangle 85" descr="Small checker board"/>
            <p:cNvSpPr>
              <a:spLocks noChangeArrowheads="1"/>
            </p:cNvSpPr>
            <p:nvPr/>
          </p:nvSpPr>
          <p:spPr bwMode="auto">
            <a:xfrm>
              <a:off x="1584" y="244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15" name="Rectangle 86"/>
            <p:cNvSpPr>
              <a:spLocks noChangeArrowheads="1"/>
            </p:cNvSpPr>
            <p:nvPr/>
          </p:nvSpPr>
          <p:spPr bwMode="auto">
            <a:xfrm>
              <a:off x="1776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16" name="Rectangle 87"/>
            <p:cNvSpPr>
              <a:spLocks noChangeArrowheads="1"/>
            </p:cNvSpPr>
            <p:nvPr/>
          </p:nvSpPr>
          <p:spPr bwMode="auto">
            <a:xfrm>
              <a:off x="1968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17" name="Rectangle 88"/>
            <p:cNvSpPr>
              <a:spLocks noChangeArrowheads="1"/>
            </p:cNvSpPr>
            <p:nvPr/>
          </p:nvSpPr>
          <p:spPr bwMode="auto">
            <a:xfrm>
              <a:off x="2160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18" name="Rectangle 89" descr="Small grid"/>
            <p:cNvSpPr>
              <a:spLocks noChangeArrowheads="1"/>
            </p:cNvSpPr>
            <p:nvPr/>
          </p:nvSpPr>
          <p:spPr bwMode="auto">
            <a:xfrm>
              <a:off x="1584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19" name="Rectangle 90" descr="Small grid"/>
            <p:cNvSpPr>
              <a:spLocks noChangeArrowheads="1"/>
            </p:cNvSpPr>
            <p:nvPr/>
          </p:nvSpPr>
          <p:spPr bwMode="auto">
            <a:xfrm>
              <a:off x="1776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20" name="Rectangle 91" descr="Small grid"/>
            <p:cNvSpPr>
              <a:spLocks noChangeArrowheads="1"/>
            </p:cNvSpPr>
            <p:nvPr/>
          </p:nvSpPr>
          <p:spPr bwMode="auto">
            <a:xfrm>
              <a:off x="1968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21" name="Rectangle 92" descr="Small grid"/>
            <p:cNvSpPr>
              <a:spLocks noChangeArrowheads="1"/>
            </p:cNvSpPr>
            <p:nvPr/>
          </p:nvSpPr>
          <p:spPr bwMode="auto">
            <a:xfrm>
              <a:off x="2160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22" name="Rectangle 93"/>
            <p:cNvSpPr>
              <a:spLocks noChangeArrowheads="1"/>
            </p:cNvSpPr>
            <p:nvPr/>
          </p:nvSpPr>
          <p:spPr bwMode="auto">
            <a:xfrm>
              <a:off x="1584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23" name="Rectangle 94"/>
            <p:cNvSpPr>
              <a:spLocks noChangeArrowheads="1"/>
            </p:cNvSpPr>
            <p:nvPr/>
          </p:nvSpPr>
          <p:spPr bwMode="auto">
            <a:xfrm>
              <a:off x="1776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24" name="Rectangle 95"/>
            <p:cNvSpPr>
              <a:spLocks noChangeArrowheads="1"/>
            </p:cNvSpPr>
            <p:nvPr/>
          </p:nvSpPr>
          <p:spPr bwMode="auto">
            <a:xfrm>
              <a:off x="1968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25" name="Rectangle 96"/>
            <p:cNvSpPr>
              <a:spLocks noChangeArrowheads="1"/>
            </p:cNvSpPr>
            <p:nvPr/>
          </p:nvSpPr>
          <p:spPr bwMode="auto">
            <a:xfrm>
              <a:off x="2160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26" name="Rectangle 97" descr="Wide downward diagonal"/>
            <p:cNvSpPr>
              <a:spLocks noChangeArrowheads="1"/>
            </p:cNvSpPr>
            <p:nvPr/>
          </p:nvSpPr>
          <p:spPr bwMode="auto">
            <a:xfrm>
              <a:off x="1584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27" name="Rectangle 98"/>
            <p:cNvSpPr>
              <a:spLocks noChangeArrowheads="1"/>
            </p:cNvSpPr>
            <p:nvPr/>
          </p:nvSpPr>
          <p:spPr bwMode="auto">
            <a:xfrm>
              <a:off x="177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28" name="Rectangle 99"/>
            <p:cNvSpPr>
              <a:spLocks noChangeArrowheads="1"/>
            </p:cNvSpPr>
            <p:nvPr/>
          </p:nvSpPr>
          <p:spPr bwMode="auto">
            <a:xfrm>
              <a:off x="1968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629" name="Rectangle 100"/>
            <p:cNvSpPr>
              <a:spLocks noChangeArrowheads="1"/>
            </p:cNvSpPr>
            <p:nvPr/>
          </p:nvSpPr>
          <p:spPr bwMode="auto">
            <a:xfrm>
              <a:off x="2160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7416" name="Group 101"/>
          <p:cNvGrpSpPr>
            <a:grpSpLocks/>
          </p:cNvGrpSpPr>
          <p:nvPr/>
        </p:nvGrpSpPr>
        <p:grpSpPr bwMode="auto">
          <a:xfrm>
            <a:off x="4038600" y="1447800"/>
            <a:ext cx="1143000" cy="3581400"/>
            <a:chOff x="2640" y="912"/>
            <a:chExt cx="720" cy="2256"/>
          </a:xfrm>
        </p:grpSpPr>
        <p:sp>
          <p:nvSpPr>
            <p:cNvPr id="17534" name="Rectangle 102" descr="Wide downward diagonal"/>
            <p:cNvSpPr>
              <a:spLocks noChangeArrowheads="1"/>
            </p:cNvSpPr>
            <p:nvPr/>
          </p:nvSpPr>
          <p:spPr bwMode="auto">
            <a:xfrm>
              <a:off x="2640" y="1680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35" name="Rectangle 103" descr="Wide downward diagonal"/>
            <p:cNvSpPr>
              <a:spLocks noChangeArrowheads="1"/>
            </p:cNvSpPr>
            <p:nvPr/>
          </p:nvSpPr>
          <p:spPr bwMode="auto">
            <a:xfrm>
              <a:off x="2832" y="1680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36" name="Rectangle 104"/>
            <p:cNvSpPr>
              <a:spLocks noChangeArrowheads="1"/>
            </p:cNvSpPr>
            <p:nvPr/>
          </p:nvSpPr>
          <p:spPr bwMode="auto">
            <a:xfrm>
              <a:off x="3024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37" name="Rectangle 105"/>
            <p:cNvSpPr>
              <a:spLocks noChangeArrowheads="1"/>
            </p:cNvSpPr>
            <p:nvPr/>
          </p:nvSpPr>
          <p:spPr bwMode="auto">
            <a:xfrm>
              <a:off x="3216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38" name="Rectangle 106" descr="Wide downward diagonal"/>
            <p:cNvSpPr>
              <a:spLocks noChangeArrowheads="1"/>
            </p:cNvSpPr>
            <p:nvPr/>
          </p:nvSpPr>
          <p:spPr bwMode="auto">
            <a:xfrm>
              <a:off x="2640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39" name="Rectangle 107" descr="Wide downward diagonal"/>
            <p:cNvSpPr>
              <a:spLocks noChangeArrowheads="1"/>
            </p:cNvSpPr>
            <p:nvPr/>
          </p:nvSpPr>
          <p:spPr bwMode="auto">
            <a:xfrm>
              <a:off x="2832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40" name="Rectangle 108" descr="Wide downward diagonal"/>
            <p:cNvSpPr>
              <a:spLocks noChangeArrowheads="1"/>
            </p:cNvSpPr>
            <p:nvPr/>
          </p:nvSpPr>
          <p:spPr bwMode="auto">
            <a:xfrm>
              <a:off x="3024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41" name="Rectangle 109"/>
            <p:cNvSpPr>
              <a:spLocks noChangeArrowheads="1"/>
            </p:cNvSpPr>
            <p:nvPr/>
          </p:nvSpPr>
          <p:spPr bwMode="auto">
            <a:xfrm>
              <a:off x="3216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42" name="Rectangle 110"/>
            <p:cNvSpPr>
              <a:spLocks noChangeArrowheads="1"/>
            </p:cNvSpPr>
            <p:nvPr/>
          </p:nvSpPr>
          <p:spPr bwMode="auto">
            <a:xfrm>
              <a:off x="2640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43" name="Rectangle 111"/>
            <p:cNvSpPr>
              <a:spLocks noChangeArrowheads="1"/>
            </p:cNvSpPr>
            <p:nvPr/>
          </p:nvSpPr>
          <p:spPr bwMode="auto">
            <a:xfrm>
              <a:off x="2832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44" name="Rectangle 112" descr="Wide downward diagonal"/>
            <p:cNvSpPr>
              <a:spLocks noChangeArrowheads="1"/>
            </p:cNvSpPr>
            <p:nvPr/>
          </p:nvSpPr>
          <p:spPr bwMode="auto">
            <a:xfrm>
              <a:off x="3024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45" name="Rectangle 113"/>
            <p:cNvSpPr>
              <a:spLocks noChangeArrowheads="1"/>
            </p:cNvSpPr>
            <p:nvPr/>
          </p:nvSpPr>
          <p:spPr bwMode="auto">
            <a:xfrm>
              <a:off x="3216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46" name="Rectangle 114"/>
            <p:cNvSpPr>
              <a:spLocks noChangeArrowheads="1"/>
            </p:cNvSpPr>
            <p:nvPr/>
          </p:nvSpPr>
          <p:spPr bwMode="auto">
            <a:xfrm>
              <a:off x="2640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47" name="Rectangle 115"/>
            <p:cNvSpPr>
              <a:spLocks noChangeArrowheads="1"/>
            </p:cNvSpPr>
            <p:nvPr/>
          </p:nvSpPr>
          <p:spPr bwMode="auto">
            <a:xfrm>
              <a:off x="2832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48" name="Rectangle 116"/>
            <p:cNvSpPr>
              <a:spLocks noChangeArrowheads="1"/>
            </p:cNvSpPr>
            <p:nvPr/>
          </p:nvSpPr>
          <p:spPr bwMode="auto">
            <a:xfrm>
              <a:off x="3024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49" name="Rectangle 117"/>
            <p:cNvSpPr>
              <a:spLocks noChangeArrowheads="1"/>
            </p:cNvSpPr>
            <p:nvPr/>
          </p:nvSpPr>
          <p:spPr bwMode="auto">
            <a:xfrm>
              <a:off x="3216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50" name="Rectangle 118"/>
            <p:cNvSpPr>
              <a:spLocks noChangeArrowheads="1"/>
            </p:cNvSpPr>
            <p:nvPr/>
          </p:nvSpPr>
          <p:spPr bwMode="auto">
            <a:xfrm>
              <a:off x="2640" y="2448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51" name="Rectangle 119"/>
            <p:cNvSpPr>
              <a:spLocks noChangeArrowheads="1"/>
            </p:cNvSpPr>
            <p:nvPr/>
          </p:nvSpPr>
          <p:spPr bwMode="auto">
            <a:xfrm>
              <a:off x="2832" y="2448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52" name="Rectangle 120"/>
            <p:cNvSpPr>
              <a:spLocks noChangeArrowheads="1"/>
            </p:cNvSpPr>
            <p:nvPr/>
          </p:nvSpPr>
          <p:spPr bwMode="auto">
            <a:xfrm>
              <a:off x="3024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53" name="Rectangle 121"/>
            <p:cNvSpPr>
              <a:spLocks noChangeArrowheads="1"/>
            </p:cNvSpPr>
            <p:nvPr/>
          </p:nvSpPr>
          <p:spPr bwMode="auto">
            <a:xfrm>
              <a:off x="3216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54" name="Rectangle 122"/>
            <p:cNvSpPr>
              <a:spLocks noChangeArrowheads="1"/>
            </p:cNvSpPr>
            <p:nvPr/>
          </p:nvSpPr>
          <p:spPr bwMode="auto">
            <a:xfrm>
              <a:off x="2640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55" name="Rectangle 123"/>
            <p:cNvSpPr>
              <a:spLocks noChangeArrowheads="1"/>
            </p:cNvSpPr>
            <p:nvPr/>
          </p:nvSpPr>
          <p:spPr bwMode="auto">
            <a:xfrm>
              <a:off x="2832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56" name="Rectangle 124"/>
            <p:cNvSpPr>
              <a:spLocks noChangeArrowheads="1"/>
            </p:cNvSpPr>
            <p:nvPr/>
          </p:nvSpPr>
          <p:spPr bwMode="auto">
            <a:xfrm>
              <a:off x="3024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57" name="Rectangle 125"/>
            <p:cNvSpPr>
              <a:spLocks noChangeArrowheads="1"/>
            </p:cNvSpPr>
            <p:nvPr/>
          </p:nvSpPr>
          <p:spPr bwMode="auto">
            <a:xfrm>
              <a:off x="3216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58" name="Rectangle 126" descr="Small checker board"/>
            <p:cNvSpPr>
              <a:spLocks noChangeArrowheads="1"/>
            </p:cNvSpPr>
            <p:nvPr/>
          </p:nvSpPr>
          <p:spPr bwMode="auto">
            <a:xfrm>
              <a:off x="2640" y="2832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59" name="Rectangle 127" descr="Small checker board"/>
            <p:cNvSpPr>
              <a:spLocks noChangeArrowheads="1"/>
            </p:cNvSpPr>
            <p:nvPr/>
          </p:nvSpPr>
          <p:spPr bwMode="auto">
            <a:xfrm>
              <a:off x="2832" y="2832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60" name="Rectangle 128"/>
            <p:cNvSpPr>
              <a:spLocks noChangeArrowheads="1"/>
            </p:cNvSpPr>
            <p:nvPr/>
          </p:nvSpPr>
          <p:spPr bwMode="auto">
            <a:xfrm>
              <a:off x="3024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61" name="Rectangle 129"/>
            <p:cNvSpPr>
              <a:spLocks noChangeArrowheads="1"/>
            </p:cNvSpPr>
            <p:nvPr/>
          </p:nvSpPr>
          <p:spPr bwMode="auto">
            <a:xfrm>
              <a:off x="3216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62" name="Rectangle 130" descr="Small checker board"/>
            <p:cNvSpPr>
              <a:spLocks noChangeArrowheads="1"/>
            </p:cNvSpPr>
            <p:nvPr/>
          </p:nvSpPr>
          <p:spPr bwMode="auto">
            <a:xfrm>
              <a:off x="2640" y="3024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63" name="Rectangle 131"/>
            <p:cNvSpPr>
              <a:spLocks noChangeArrowheads="1"/>
            </p:cNvSpPr>
            <p:nvPr/>
          </p:nvSpPr>
          <p:spPr bwMode="auto">
            <a:xfrm>
              <a:off x="2832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64" name="Rectangle 132"/>
            <p:cNvSpPr>
              <a:spLocks noChangeArrowheads="1"/>
            </p:cNvSpPr>
            <p:nvPr/>
          </p:nvSpPr>
          <p:spPr bwMode="auto">
            <a:xfrm>
              <a:off x="3024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65" name="Rectangle 133"/>
            <p:cNvSpPr>
              <a:spLocks noChangeArrowheads="1"/>
            </p:cNvSpPr>
            <p:nvPr/>
          </p:nvSpPr>
          <p:spPr bwMode="auto">
            <a:xfrm>
              <a:off x="321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66" name="Rectangle 134"/>
            <p:cNvSpPr>
              <a:spLocks noChangeArrowheads="1"/>
            </p:cNvSpPr>
            <p:nvPr/>
          </p:nvSpPr>
          <p:spPr bwMode="auto">
            <a:xfrm>
              <a:off x="2640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67" name="Rectangle 135"/>
            <p:cNvSpPr>
              <a:spLocks noChangeArrowheads="1"/>
            </p:cNvSpPr>
            <p:nvPr/>
          </p:nvSpPr>
          <p:spPr bwMode="auto">
            <a:xfrm>
              <a:off x="2832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68" name="Rectangle 136"/>
            <p:cNvSpPr>
              <a:spLocks noChangeArrowheads="1"/>
            </p:cNvSpPr>
            <p:nvPr/>
          </p:nvSpPr>
          <p:spPr bwMode="auto">
            <a:xfrm>
              <a:off x="3024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69" name="Rectangle 137"/>
            <p:cNvSpPr>
              <a:spLocks noChangeArrowheads="1"/>
            </p:cNvSpPr>
            <p:nvPr/>
          </p:nvSpPr>
          <p:spPr bwMode="auto">
            <a:xfrm>
              <a:off x="3216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70" name="Rectangle 138"/>
            <p:cNvSpPr>
              <a:spLocks noChangeArrowheads="1"/>
            </p:cNvSpPr>
            <p:nvPr/>
          </p:nvSpPr>
          <p:spPr bwMode="auto">
            <a:xfrm>
              <a:off x="2640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71" name="Rectangle 139"/>
            <p:cNvSpPr>
              <a:spLocks noChangeArrowheads="1"/>
            </p:cNvSpPr>
            <p:nvPr/>
          </p:nvSpPr>
          <p:spPr bwMode="auto">
            <a:xfrm>
              <a:off x="2832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72" name="Rectangle 140"/>
            <p:cNvSpPr>
              <a:spLocks noChangeArrowheads="1"/>
            </p:cNvSpPr>
            <p:nvPr/>
          </p:nvSpPr>
          <p:spPr bwMode="auto">
            <a:xfrm>
              <a:off x="3024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73" name="Rectangle 141"/>
            <p:cNvSpPr>
              <a:spLocks noChangeArrowheads="1"/>
            </p:cNvSpPr>
            <p:nvPr/>
          </p:nvSpPr>
          <p:spPr bwMode="auto">
            <a:xfrm>
              <a:off x="3216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74" name="Rectangle 142"/>
            <p:cNvSpPr>
              <a:spLocks noChangeArrowheads="1"/>
            </p:cNvSpPr>
            <p:nvPr/>
          </p:nvSpPr>
          <p:spPr bwMode="auto">
            <a:xfrm>
              <a:off x="2640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75" name="Rectangle 143"/>
            <p:cNvSpPr>
              <a:spLocks noChangeArrowheads="1"/>
            </p:cNvSpPr>
            <p:nvPr/>
          </p:nvSpPr>
          <p:spPr bwMode="auto">
            <a:xfrm>
              <a:off x="2832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76" name="Rectangle 144"/>
            <p:cNvSpPr>
              <a:spLocks noChangeArrowheads="1"/>
            </p:cNvSpPr>
            <p:nvPr/>
          </p:nvSpPr>
          <p:spPr bwMode="auto">
            <a:xfrm>
              <a:off x="3024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77" name="Rectangle 145"/>
            <p:cNvSpPr>
              <a:spLocks noChangeArrowheads="1"/>
            </p:cNvSpPr>
            <p:nvPr/>
          </p:nvSpPr>
          <p:spPr bwMode="auto">
            <a:xfrm>
              <a:off x="3216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78" name="Rectangle 146"/>
            <p:cNvSpPr>
              <a:spLocks noChangeArrowheads="1"/>
            </p:cNvSpPr>
            <p:nvPr/>
          </p:nvSpPr>
          <p:spPr bwMode="auto">
            <a:xfrm>
              <a:off x="2640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79" name="Rectangle 147"/>
            <p:cNvSpPr>
              <a:spLocks noChangeArrowheads="1"/>
            </p:cNvSpPr>
            <p:nvPr/>
          </p:nvSpPr>
          <p:spPr bwMode="auto">
            <a:xfrm>
              <a:off x="2832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80" name="Rectangle 148"/>
            <p:cNvSpPr>
              <a:spLocks noChangeArrowheads="1"/>
            </p:cNvSpPr>
            <p:nvPr/>
          </p:nvSpPr>
          <p:spPr bwMode="auto">
            <a:xfrm>
              <a:off x="3024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81" name="Rectangle 149"/>
            <p:cNvSpPr>
              <a:spLocks noChangeArrowheads="1"/>
            </p:cNvSpPr>
            <p:nvPr/>
          </p:nvSpPr>
          <p:spPr bwMode="auto">
            <a:xfrm>
              <a:off x="3216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7417" name="Group 150"/>
          <p:cNvGrpSpPr>
            <a:grpSpLocks/>
          </p:cNvGrpSpPr>
          <p:nvPr/>
        </p:nvGrpSpPr>
        <p:grpSpPr bwMode="auto">
          <a:xfrm>
            <a:off x="5638800" y="1295400"/>
            <a:ext cx="1143000" cy="3962400"/>
            <a:chOff x="3696" y="816"/>
            <a:chExt cx="720" cy="2496"/>
          </a:xfrm>
        </p:grpSpPr>
        <p:sp>
          <p:nvSpPr>
            <p:cNvPr id="17485" name="Rectangle 151"/>
            <p:cNvSpPr>
              <a:spLocks noChangeArrowheads="1"/>
            </p:cNvSpPr>
            <p:nvPr/>
          </p:nvSpPr>
          <p:spPr bwMode="auto">
            <a:xfrm>
              <a:off x="3696" y="168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86" name="Rectangle 152"/>
            <p:cNvSpPr>
              <a:spLocks noChangeArrowheads="1"/>
            </p:cNvSpPr>
            <p:nvPr/>
          </p:nvSpPr>
          <p:spPr bwMode="auto">
            <a:xfrm>
              <a:off x="388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87" name="Rectangle 153"/>
            <p:cNvSpPr>
              <a:spLocks noChangeArrowheads="1"/>
            </p:cNvSpPr>
            <p:nvPr/>
          </p:nvSpPr>
          <p:spPr bwMode="auto">
            <a:xfrm>
              <a:off x="408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88" name="Rectangle 154"/>
            <p:cNvSpPr>
              <a:spLocks noChangeArrowheads="1"/>
            </p:cNvSpPr>
            <p:nvPr/>
          </p:nvSpPr>
          <p:spPr bwMode="auto">
            <a:xfrm>
              <a:off x="4272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89" name="Rectangle 155"/>
            <p:cNvSpPr>
              <a:spLocks noChangeArrowheads="1"/>
            </p:cNvSpPr>
            <p:nvPr/>
          </p:nvSpPr>
          <p:spPr bwMode="auto">
            <a:xfrm>
              <a:off x="3696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90" name="Rectangle 156"/>
            <p:cNvSpPr>
              <a:spLocks noChangeArrowheads="1"/>
            </p:cNvSpPr>
            <p:nvPr/>
          </p:nvSpPr>
          <p:spPr bwMode="auto">
            <a:xfrm>
              <a:off x="3888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91" name="Rectangle 157" descr="Wide downward diagonal"/>
            <p:cNvSpPr>
              <a:spLocks noChangeArrowheads="1"/>
            </p:cNvSpPr>
            <p:nvPr/>
          </p:nvSpPr>
          <p:spPr bwMode="auto">
            <a:xfrm>
              <a:off x="4080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92" name="Rectangle 158" descr="Wide downward diagonal"/>
            <p:cNvSpPr>
              <a:spLocks noChangeArrowheads="1"/>
            </p:cNvSpPr>
            <p:nvPr/>
          </p:nvSpPr>
          <p:spPr bwMode="auto">
            <a:xfrm>
              <a:off x="4272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93" name="Rectangle 159"/>
            <p:cNvSpPr>
              <a:spLocks noChangeArrowheads="1"/>
            </p:cNvSpPr>
            <p:nvPr/>
          </p:nvSpPr>
          <p:spPr bwMode="auto">
            <a:xfrm>
              <a:off x="3696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94" name="Rectangle 160"/>
            <p:cNvSpPr>
              <a:spLocks noChangeArrowheads="1"/>
            </p:cNvSpPr>
            <p:nvPr/>
          </p:nvSpPr>
          <p:spPr bwMode="auto">
            <a:xfrm>
              <a:off x="3888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95" name="Rectangle 161" descr="Wide downward diagonal"/>
            <p:cNvSpPr>
              <a:spLocks noChangeArrowheads="1"/>
            </p:cNvSpPr>
            <p:nvPr/>
          </p:nvSpPr>
          <p:spPr bwMode="auto">
            <a:xfrm>
              <a:off x="4080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96" name="Rectangle 162"/>
            <p:cNvSpPr>
              <a:spLocks noChangeArrowheads="1"/>
            </p:cNvSpPr>
            <p:nvPr/>
          </p:nvSpPr>
          <p:spPr bwMode="auto">
            <a:xfrm>
              <a:off x="4272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97" name="Rectangle 163"/>
            <p:cNvSpPr>
              <a:spLocks noChangeArrowheads="1"/>
            </p:cNvSpPr>
            <p:nvPr/>
          </p:nvSpPr>
          <p:spPr bwMode="auto">
            <a:xfrm>
              <a:off x="3696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98" name="Rectangle 164"/>
            <p:cNvSpPr>
              <a:spLocks noChangeArrowheads="1"/>
            </p:cNvSpPr>
            <p:nvPr/>
          </p:nvSpPr>
          <p:spPr bwMode="auto">
            <a:xfrm>
              <a:off x="3888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99" name="Rectangle 165" descr="Wide downward diagonal"/>
            <p:cNvSpPr>
              <a:spLocks noChangeArrowheads="1"/>
            </p:cNvSpPr>
            <p:nvPr/>
          </p:nvSpPr>
          <p:spPr bwMode="auto">
            <a:xfrm>
              <a:off x="4080" y="225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00" name="Rectangle 166" descr="Wide downward diagonal"/>
            <p:cNvSpPr>
              <a:spLocks noChangeArrowheads="1"/>
            </p:cNvSpPr>
            <p:nvPr/>
          </p:nvSpPr>
          <p:spPr bwMode="auto">
            <a:xfrm>
              <a:off x="4272" y="225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01" name="Rectangle 167"/>
            <p:cNvSpPr>
              <a:spLocks noChangeArrowheads="1"/>
            </p:cNvSpPr>
            <p:nvPr/>
          </p:nvSpPr>
          <p:spPr bwMode="auto">
            <a:xfrm>
              <a:off x="3696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02" name="Rectangle 168"/>
            <p:cNvSpPr>
              <a:spLocks noChangeArrowheads="1"/>
            </p:cNvSpPr>
            <p:nvPr/>
          </p:nvSpPr>
          <p:spPr bwMode="auto">
            <a:xfrm>
              <a:off x="3888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03" name="Rectangle 169" descr="Wide downward diagonal"/>
            <p:cNvSpPr>
              <a:spLocks noChangeArrowheads="1"/>
            </p:cNvSpPr>
            <p:nvPr/>
          </p:nvSpPr>
          <p:spPr bwMode="auto">
            <a:xfrm>
              <a:off x="4080" y="2448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04" name="Rectangle 170"/>
            <p:cNvSpPr>
              <a:spLocks noChangeArrowheads="1"/>
            </p:cNvSpPr>
            <p:nvPr/>
          </p:nvSpPr>
          <p:spPr bwMode="auto">
            <a:xfrm>
              <a:off x="4272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05" name="Rectangle 171"/>
            <p:cNvSpPr>
              <a:spLocks noChangeArrowheads="1"/>
            </p:cNvSpPr>
            <p:nvPr/>
          </p:nvSpPr>
          <p:spPr bwMode="auto">
            <a:xfrm>
              <a:off x="3696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06" name="Rectangle 172"/>
            <p:cNvSpPr>
              <a:spLocks noChangeArrowheads="1"/>
            </p:cNvSpPr>
            <p:nvPr/>
          </p:nvSpPr>
          <p:spPr bwMode="auto">
            <a:xfrm>
              <a:off x="3888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07" name="Rectangle 173"/>
            <p:cNvSpPr>
              <a:spLocks noChangeArrowheads="1"/>
            </p:cNvSpPr>
            <p:nvPr/>
          </p:nvSpPr>
          <p:spPr bwMode="auto">
            <a:xfrm>
              <a:off x="4080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08" name="Rectangle 174"/>
            <p:cNvSpPr>
              <a:spLocks noChangeArrowheads="1"/>
            </p:cNvSpPr>
            <p:nvPr/>
          </p:nvSpPr>
          <p:spPr bwMode="auto">
            <a:xfrm>
              <a:off x="4272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09" name="Rectangle 175"/>
            <p:cNvSpPr>
              <a:spLocks noChangeArrowheads="1"/>
            </p:cNvSpPr>
            <p:nvPr/>
          </p:nvSpPr>
          <p:spPr bwMode="auto">
            <a:xfrm>
              <a:off x="3696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10" name="Rectangle 176"/>
            <p:cNvSpPr>
              <a:spLocks noChangeArrowheads="1"/>
            </p:cNvSpPr>
            <p:nvPr/>
          </p:nvSpPr>
          <p:spPr bwMode="auto">
            <a:xfrm>
              <a:off x="3888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11" name="Rectangle 177" descr="Wide downward diagonal"/>
            <p:cNvSpPr>
              <a:spLocks noChangeArrowheads="1"/>
            </p:cNvSpPr>
            <p:nvPr/>
          </p:nvSpPr>
          <p:spPr bwMode="auto">
            <a:xfrm>
              <a:off x="4080" y="283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12" name="Rectangle 178"/>
            <p:cNvSpPr>
              <a:spLocks noChangeArrowheads="1"/>
            </p:cNvSpPr>
            <p:nvPr/>
          </p:nvSpPr>
          <p:spPr bwMode="auto">
            <a:xfrm>
              <a:off x="4272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13" name="Rectangle 179"/>
            <p:cNvSpPr>
              <a:spLocks noChangeArrowheads="1"/>
            </p:cNvSpPr>
            <p:nvPr/>
          </p:nvSpPr>
          <p:spPr bwMode="auto">
            <a:xfrm>
              <a:off x="369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14" name="Rectangle 180"/>
            <p:cNvSpPr>
              <a:spLocks noChangeArrowheads="1"/>
            </p:cNvSpPr>
            <p:nvPr/>
          </p:nvSpPr>
          <p:spPr bwMode="auto">
            <a:xfrm>
              <a:off x="3888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15" name="Rectangle 181" descr="Wide downward diagonal"/>
            <p:cNvSpPr>
              <a:spLocks noChangeArrowheads="1"/>
            </p:cNvSpPr>
            <p:nvPr/>
          </p:nvSpPr>
          <p:spPr bwMode="auto">
            <a:xfrm>
              <a:off x="4080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16" name="Rectangle 182" descr="Wide downward diagonal"/>
            <p:cNvSpPr>
              <a:spLocks noChangeArrowheads="1"/>
            </p:cNvSpPr>
            <p:nvPr/>
          </p:nvSpPr>
          <p:spPr bwMode="auto">
            <a:xfrm>
              <a:off x="4272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17" name="Rectangle 183"/>
            <p:cNvSpPr>
              <a:spLocks noChangeArrowheads="1"/>
            </p:cNvSpPr>
            <p:nvPr/>
          </p:nvSpPr>
          <p:spPr bwMode="auto">
            <a:xfrm>
              <a:off x="3696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18" name="Rectangle 184"/>
            <p:cNvSpPr>
              <a:spLocks noChangeArrowheads="1"/>
            </p:cNvSpPr>
            <p:nvPr/>
          </p:nvSpPr>
          <p:spPr bwMode="auto">
            <a:xfrm>
              <a:off x="3888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19" name="Rectangle 185" descr="Wide downward diagonal"/>
            <p:cNvSpPr>
              <a:spLocks noChangeArrowheads="1"/>
            </p:cNvSpPr>
            <p:nvPr/>
          </p:nvSpPr>
          <p:spPr bwMode="auto">
            <a:xfrm>
              <a:off x="4080" y="91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20" name="Rectangle 186" descr="Wide downward diagonal"/>
            <p:cNvSpPr>
              <a:spLocks noChangeArrowheads="1"/>
            </p:cNvSpPr>
            <p:nvPr/>
          </p:nvSpPr>
          <p:spPr bwMode="auto">
            <a:xfrm>
              <a:off x="4272" y="91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21" name="Rectangle 187"/>
            <p:cNvSpPr>
              <a:spLocks noChangeArrowheads="1"/>
            </p:cNvSpPr>
            <p:nvPr/>
          </p:nvSpPr>
          <p:spPr bwMode="auto">
            <a:xfrm>
              <a:off x="3696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22" name="Rectangle 188"/>
            <p:cNvSpPr>
              <a:spLocks noChangeArrowheads="1"/>
            </p:cNvSpPr>
            <p:nvPr/>
          </p:nvSpPr>
          <p:spPr bwMode="auto">
            <a:xfrm>
              <a:off x="3888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23" name="Rectangle 189" descr="Wide downward diagonal"/>
            <p:cNvSpPr>
              <a:spLocks noChangeArrowheads="1"/>
            </p:cNvSpPr>
            <p:nvPr/>
          </p:nvSpPr>
          <p:spPr bwMode="auto">
            <a:xfrm>
              <a:off x="4080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24" name="Rectangle 190" descr="Wide downward diagonal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25" name="Rectangle 191"/>
            <p:cNvSpPr>
              <a:spLocks noChangeArrowheads="1"/>
            </p:cNvSpPr>
            <p:nvPr/>
          </p:nvSpPr>
          <p:spPr bwMode="auto">
            <a:xfrm>
              <a:off x="3696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26" name="Rectangle 192"/>
            <p:cNvSpPr>
              <a:spLocks noChangeArrowheads="1"/>
            </p:cNvSpPr>
            <p:nvPr/>
          </p:nvSpPr>
          <p:spPr bwMode="auto">
            <a:xfrm>
              <a:off x="3888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27" name="Rectangle 193" descr="Wide downward diagonal"/>
            <p:cNvSpPr>
              <a:spLocks noChangeArrowheads="1"/>
            </p:cNvSpPr>
            <p:nvPr/>
          </p:nvSpPr>
          <p:spPr bwMode="auto">
            <a:xfrm>
              <a:off x="4080" y="129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28" name="Rectangle 194"/>
            <p:cNvSpPr>
              <a:spLocks noChangeArrowheads="1"/>
            </p:cNvSpPr>
            <p:nvPr/>
          </p:nvSpPr>
          <p:spPr bwMode="auto">
            <a:xfrm>
              <a:off x="4272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29" name="Rectangle 195"/>
            <p:cNvSpPr>
              <a:spLocks noChangeArrowheads="1"/>
            </p:cNvSpPr>
            <p:nvPr/>
          </p:nvSpPr>
          <p:spPr bwMode="auto">
            <a:xfrm>
              <a:off x="3696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30" name="Rectangle 196"/>
            <p:cNvSpPr>
              <a:spLocks noChangeArrowheads="1"/>
            </p:cNvSpPr>
            <p:nvPr/>
          </p:nvSpPr>
          <p:spPr bwMode="auto">
            <a:xfrm>
              <a:off x="3888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31" name="Rectangle 197" descr="Wide downward diagonal"/>
            <p:cNvSpPr>
              <a:spLocks noChangeArrowheads="1"/>
            </p:cNvSpPr>
            <p:nvPr/>
          </p:nvSpPr>
          <p:spPr bwMode="auto">
            <a:xfrm>
              <a:off x="4080" y="1488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32" name="Rectangle 198"/>
            <p:cNvSpPr>
              <a:spLocks noChangeArrowheads="1"/>
            </p:cNvSpPr>
            <p:nvPr/>
          </p:nvSpPr>
          <p:spPr bwMode="auto">
            <a:xfrm>
              <a:off x="4272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>
                  <a:solidFill>
                    <a:schemeClr val="hlink"/>
                  </a:solidFill>
                  <a:latin typeface="Arial" charset="0"/>
                </a:defRPr>
              </a:lvl1pPr>
              <a:lvl2pPr marL="742950" indent="-285750">
                <a:defRPr sz="1600" b="1">
                  <a:solidFill>
                    <a:schemeClr val="hlink"/>
                  </a:solidFill>
                  <a:latin typeface="Arial" charset="0"/>
                </a:defRPr>
              </a:lvl2pPr>
              <a:lvl3pPr marL="11430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3pPr>
              <a:lvl4pPr marL="16002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4pPr>
              <a:lvl5pPr marL="2057400" indent="-228600">
                <a:defRPr sz="1600" b="1">
                  <a:solidFill>
                    <a:schemeClr val="hlink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>
                  <a:solidFill>
                    <a:schemeClr val="hlink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33" name="Line 199"/>
            <p:cNvSpPr>
              <a:spLocks noChangeShapeType="1"/>
            </p:cNvSpPr>
            <p:nvPr/>
          </p:nvSpPr>
          <p:spPr bwMode="auto">
            <a:xfrm>
              <a:off x="4056" y="816"/>
              <a:ext cx="0" cy="24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8" name="Rectangle 200" descr="Wide downward diagonal"/>
          <p:cNvSpPr>
            <a:spLocks noChangeArrowheads="1"/>
          </p:cNvSpPr>
          <p:nvPr/>
        </p:nvSpPr>
        <p:spPr bwMode="auto">
          <a:xfrm>
            <a:off x="7239000" y="2667000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19" name="Rectangle 201" descr="Small checker board"/>
          <p:cNvSpPr>
            <a:spLocks noChangeArrowheads="1"/>
          </p:cNvSpPr>
          <p:nvPr/>
        </p:nvSpPr>
        <p:spPr bwMode="auto">
          <a:xfrm>
            <a:off x="7543800" y="2667000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20" name="Rectangle 202" descr="Small checker board"/>
          <p:cNvSpPr>
            <a:spLocks noChangeArrowheads="1"/>
          </p:cNvSpPr>
          <p:nvPr/>
        </p:nvSpPr>
        <p:spPr bwMode="auto">
          <a:xfrm>
            <a:off x="7848600" y="2667000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21" name="Rectangle 203" descr="Small grid"/>
          <p:cNvSpPr>
            <a:spLocks noChangeArrowheads="1"/>
          </p:cNvSpPr>
          <p:nvPr/>
        </p:nvSpPr>
        <p:spPr bwMode="auto">
          <a:xfrm>
            <a:off x="8153400" y="2667000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22" name="Rectangle 204"/>
          <p:cNvSpPr>
            <a:spLocks noChangeArrowheads="1"/>
          </p:cNvSpPr>
          <p:nvPr/>
        </p:nvSpPr>
        <p:spPr bwMode="auto">
          <a:xfrm>
            <a:off x="7239000" y="29718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23" name="Rectangle 205"/>
          <p:cNvSpPr>
            <a:spLocks noChangeArrowheads="1"/>
          </p:cNvSpPr>
          <p:nvPr/>
        </p:nvSpPr>
        <p:spPr bwMode="auto">
          <a:xfrm>
            <a:off x="7543800" y="29718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24" name="Rectangle 206"/>
          <p:cNvSpPr>
            <a:spLocks noChangeArrowheads="1"/>
          </p:cNvSpPr>
          <p:nvPr/>
        </p:nvSpPr>
        <p:spPr bwMode="auto">
          <a:xfrm>
            <a:off x="7848600" y="29718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25" name="Rectangle 207"/>
          <p:cNvSpPr>
            <a:spLocks noChangeArrowheads="1"/>
          </p:cNvSpPr>
          <p:nvPr/>
        </p:nvSpPr>
        <p:spPr bwMode="auto">
          <a:xfrm>
            <a:off x="8153400" y="29718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26" name="Rectangle 208"/>
          <p:cNvSpPr>
            <a:spLocks noChangeArrowheads="1"/>
          </p:cNvSpPr>
          <p:nvPr/>
        </p:nvSpPr>
        <p:spPr bwMode="auto">
          <a:xfrm>
            <a:off x="7239000" y="327660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27" name="Rectangle 209"/>
          <p:cNvSpPr>
            <a:spLocks noChangeArrowheads="1"/>
          </p:cNvSpPr>
          <p:nvPr/>
        </p:nvSpPr>
        <p:spPr bwMode="auto">
          <a:xfrm>
            <a:off x="7543800" y="327660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28" name="Rectangle 210" descr="Small checker board"/>
          <p:cNvSpPr>
            <a:spLocks noChangeArrowheads="1"/>
          </p:cNvSpPr>
          <p:nvPr/>
        </p:nvSpPr>
        <p:spPr bwMode="auto">
          <a:xfrm>
            <a:off x="7848600" y="3276600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29" name="Rectangle 211"/>
          <p:cNvSpPr>
            <a:spLocks noChangeArrowheads="1"/>
          </p:cNvSpPr>
          <p:nvPr/>
        </p:nvSpPr>
        <p:spPr bwMode="auto">
          <a:xfrm>
            <a:off x="8153400" y="32766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30" name="Rectangle 212"/>
          <p:cNvSpPr>
            <a:spLocks noChangeArrowheads="1"/>
          </p:cNvSpPr>
          <p:nvPr/>
        </p:nvSpPr>
        <p:spPr bwMode="auto">
          <a:xfrm>
            <a:off x="7239000" y="35814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31" name="Rectangle 213" descr="Wide downward diagonal"/>
          <p:cNvSpPr>
            <a:spLocks noChangeArrowheads="1"/>
          </p:cNvSpPr>
          <p:nvPr/>
        </p:nvSpPr>
        <p:spPr bwMode="auto">
          <a:xfrm>
            <a:off x="7543800" y="3581400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32" name="Rectangle 214"/>
          <p:cNvSpPr>
            <a:spLocks noChangeArrowheads="1"/>
          </p:cNvSpPr>
          <p:nvPr/>
        </p:nvSpPr>
        <p:spPr bwMode="auto">
          <a:xfrm>
            <a:off x="7848600" y="358140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33" name="Rectangle 215" descr="Small checker board"/>
          <p:cNvSpPr>
            <a:spLocks noChangeArrowheads="1"/>
          </p:cNvSpPr>
          <p:nvPr/>
        </p:nvSpPr>
        <p:spPr bwMode="auto">
          <a:xfrm>
            <a:off x="8153400" y="3581400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34" name="Rectangle 216"/>
          <p:cNvSpPr>
            <a:spLocks noChangeArrowheads="1"/>
          </p:cNvSpPr>
          <p:nvPr/>
        </p:nvSpPr>
        <p:spPr bwMode="auto">
          <a:xfrm>
            <a:off x="7239000" y="38862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35" name="Rectangle 217"/>
          <p:cNvSpPr>
            <a:spLocks noChangeArrowheads="1"/>
          </p:cNvSpPr>
          <p:nvPr/>
        </p:nvSpPr>
        <p:spPr bwMode="auto">
          <a:xfrm>
            <a:off x="7543800" y="38862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36" name="Rectangle 218" descr="Wide downward diagonal"/>
          <p:cNvSpPr>
            <a:spLocks noChangeArrowheads="1"/>
          </p:cNvSpPr>
          <p:nvPr/>
        </p:nvSpPr>
        <p:spPr bwMode="auto">
          <a:xfrm>
            <a:off x="7848600" y="3886200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37" name="Rectangle 219"/>
          <p:cNvSpPr>
            <a:spLocks noChangeArrowheads="1"/>
          </p:cNvSpPr>
          <p:nvPr/>
        </p:nvSpPr>
        <p:spPr bwMode="auto">
          <a:xfrm>
            <a:off x="8153400" y="38862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38" name="Rectangle 220"/>
          <p:cNvSpPr>
            <a:spLocks noChangeArrowheads="1"/>
          </p:cNvSpPr>
          <p:nvPr/>
        </p:nvSpPr>
        <p:spPr bwMode="auto">
          <a:xfrm>
            <a:off x="7239000" y="41910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39" name="Rectangle 221" descr="Wide downward diagonal"/>
          <p:cNvSpPr>
            <a:spLocks noChangeArrowheads="1"/>
          </p:cNvSpPr>
          <p:nvPr/>
        </p:nvSpPr>
        <p:spPr bwMode="auto">
          <a:xfrm>
            <a:off x="7543800" y="4191000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40" name="Rectangle 222" descr="Wide downward diagonal"/>
          <p:cNvSpPr>
            <a:spLocks noChangeArrowheads="1"/>
          </p:cNvSpPr>
          <p:nvPr/>
        </p:nvSpPr>
        <p:spPr bwMode="auto">
          <a:xfrm>
            <a:off x="7848600" y="4191000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41" name="Rectangle 223"/>
          <p:cNvSpPr>
            <a:spLocks noChangeArrowheads="1"/>
          </p:cNvSpPr>
          <p:nvPr/>
        </p:nvSpPr>
        <p:spPr bwMode="auto">
          <a:xfrm>
            <a:off x="8153400" y="419100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42" name="Rectangle 224"/>
          <p:cNvSpPr>
            <a:spLocks noChangeArrowheads="1"/>
          </p:cNvSpPr>
          <p:nvPr/>
        </p:nvSpPr>
        <p:spPr bwMode="auto">
          <a:xfrm>
            <a:off x="7239000" y="44958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43" name="Rectangle 225" descr="Small grid"/>
          <p:cNvSpPr>
            <a:spLocks noChangeArrowheads="1"/>
          </p:cNvSpPr>
          <p:nvPr/>
        </p:nvSpPr>
        <p:spPr bwMode="auto">
          <a:xfrm>
            <a:off x="7543800" y="4495800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44" name="Rectangle 226" descr="Small grid"/>
          <p:cNvSpPr>
            <a:spLocks noChangeArrowheads="1"/>
          </p:cNvSpPr>
          <p:nvPr/>
        </p:nvSpPr>
        <p:spPr bwMode="auto">
          <a:xfrm>
            <a:off x="7848600" y="4495800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45" name="Rectangle 227"/>
          <p:cNvSpPr>
            <a:spLocks noChangeArrowheads="1"/>
          </p:cNvSpPr>
          <p:nvPr/>
        </p:nvSpPr>
        <p:spPr bwMode="auto">
          <a:xfrm>
            <a:off x="8153400" y="44958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46" name="Rectangle 228" descr="Wide downward diagonal"/>
          <p:cNvSpPr>
            <a:spLocks noChangeArrowheads="1"/>
          </p:cNvSpPr>
          <p:nvPr/>
        </p:nvSpPr>
        <p:spPr bwMode="auto">
          <a:xfrm>
            <a:off x="7239000" y="4800600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47" name="Rectangle 229" descr="Small checker board"/>
          <p:cNvSpPr>
            <a:spLocks noChangeArrowheads="1"/>
          </p:cNvSpPr>
          <p:nvPr/>
        </p:nvSpPr>
        <p:spPr bwMode="auto">
          <a:xfrm>
            <a:off x="7543800" y="4800600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48" name="Rectangle 230" descr="Small grid"/>
          <p:cNvSpPr>
            <a:spLocks noChangeArrowheads="1"/>
          </p:cNvSpPr>
          <p:nvPr/>
        </p:nvSpPr>
        <p:spPr bwMode="auto">
          <a:xfrm>
            <a:off x="7848600" y="4800600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49" name="Rectangle 231"/>
          <p:cNvSpPr>
            <a:spLocks noChangeArrowheads="1"/>
          </p:cNvSpPr>
          <p:nvPr/>
        </p:nvSpPr>
        <p:spPr bwMode="auto">
          <a:xfrm>
            <a:off x="8153400" y="48006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50" name="Rectangle 232"/>
          <p:cNvSpPr>
            <a:spLocks noChangeArrowheads="1"/>
          </p:cNvSpPr>
          <p:nvPr/>
        </p:nvSpPr>
        <p:spPr bwMode="auto">
          <a:xfrm>
            <a:off x="7239000" y="14478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51" name="Rectangle 233"/>
          <p:cNvSpPr>
            <a:spLocks noChangeArrowheads="1"/>
          </p:cNvSpPr>
          <p:nvPr/>
        </p:nvSpPr>
        <p:spPr bwMode="auto">
          <a:xfrm>
            <a:off x="7543800" y="14478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52" name="Rectangle 234" descr="Wide downward diagonal"/>
          <p:cNvSpPr>
            <a:spLocks noChangeArrowheads="1"/>
          </p:cNvSpPr>
          <p:nvPr/>
        </p:nvSpPr>
        <p:spPr bwMode="auto">
          <a:xfrm>
            <a:off x="7848600" y="1447800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53" name="Rectangle 235"/>
          <p:cNvSpPr>
            <a:spLocks noChangeArrowheads="1"/>
          </p:cNvSpPr>
          <p:nvPr/>
        </p:nvSpPr>
        <p:spPr bwMode="auto">
          <a:xfrm>
            <a:off x="8153400" y="14478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54" name="Rectangle 236"/>
          <p:cNvSpPr>
            <a:spLocks noChangeArrowheads="1"/>
          </p:cNvSpPr>
          <p:nvPr/>
        </p:nvSpPr>
        <p:spPr bwMode="auto">
          <a:xfrm>
            <a:off x="7239000" y="17526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55" name="Rectangle 237"/>
          <p:cNvSpPr>
            <a:spLocks noChangeArrowheads="1"/>
          </p:cNvSpPr>
          <p:nvPr/>
        </p:nvSpPr>
        <p:spPr bwMode="auto">
          <a:xfrm>
            <a:off x="7543800" y="175260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56" name="Rectangle 238" descr="Small checker board"/>
          <p:cNvSpPr>
            <a:spLocks noChangeArrowheads="1"/>
          </p:cNvSpPr>
          <p:nvPr/>
        </p:nvSpPr>
        <p:spPr bwMode="auto">
          <a:xfrm>
            <a:off x="7848600" y="1752600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57" name="Rectangle 239" descr="Small checker board"/>
          <p:cNvSpPr>
            <a:spLocks noChangeArrowheads="1"/>
          </p:cNvSpPr>
          <p:nvPr/>
        </p:nvSpPr>
        <p:spPr bwMode="auto">
          <a:xfrm>
            <a:off x="8153400" y="1752600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58" name="Rectangle 240" descr="Wide downward diagonal"/>
          <p:cNvSpPr>
            <a:spLocks noChangeArrowheads="1"/>
          </p:cNvSpPr>
          <p:nvPr/>
        </p:nvSpPr>
        <p:spPr bwMode="auto">
          <a:xfrm>
            <a:off x="7239000" y="2057400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59" name="Rectangle 241"/>
          <p:cNvSpPr>
            <a:spLocks noChangeArrowheads="1"/>
          </p:cNvSpPr>
          <p:nvPr/>
        </p:nvSpPr>
        <p:spPr bwMode="auto">
          <a:xfrm>
            <a:off x="7543800" y="205740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60" name="Rectangle 242"/>
          <p:cNvSpPr>
            <a:spLocks noChangeArrowheads="1"/>
          </p:cNvSpPr>
          <p:nvPr/>
        </p:nvSpPr>
        <p:spPr bwMode="auto">
          <a:xfrm>
            <a:off x="7848600" y="205740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61" name="Rectangle 243" descr="Small grid"/>
          <p:cNvSpPr>
            <a:spLocks noChangeArrowheads="1"/>
          </p:cNvSpPr>
          <p:nvPr/>
        </p:nvSpPr>
        <p:spPr bwMode="auto">
          <a:xfrm>
            <a:off x="8153400" y="2057400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62" name="Rectangle 244"/>
          <p:cNvSpPr>
            <a:spLocks noChangeArrowheads="1"/>
          </p:cNvSpPr>
          <p:nvPr/>
        </p:nvSpPr>
        <p:spPr bwMode="auto">
          <a:xfrm>
            <a:off x="7239000" y="23622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63" name="Rectangle 245"/>
          <p:cNvSpPr>
            <a:spLocks noChangeArrowheads="1"/>
          </p:cNvSpPr>
          <p:nvPr/>
        </p:nvSpPr>
        <p:spPr bwMode="auto">
          <a:xfrm>
            <a:off x="7543800" y="23622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64" name="Rectangle 246" descr="Wide downward diagonal"/>
          <p:cNvSpPr>
            <a:spLocks noChangeArrowheads="1"/>
          </p:cNvSpPr>
          <p:nvPr/>
        </p:nvSpPr>
        <p:spPr bwMode="auto">
          <a:xfrm>
            <a:off x="7848600" y="2362200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65" name="Rectangle 247"/>
          <p:cNvSpPr>
            <a:spLocks noChangeArrowheads="1"/>
          </p:cNvSpPr>
          <p:nvPr/>
        </p:nvSpPr>
        <p:spPr bwMode="auto">
          <a:xfrm>
            <a:off x="8153400" y="23622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66" name="Text Box 248"/>
          <p:cNvSpPr txBox="1">
            <a:spLocks noChangeArrowheads="1"/>
          </p:cNvSpPr>
          <p:nvPr/>
        </p:nvSpPr>
        <p:spPr bwMode="auto">
          <a:xfrm rot="10800000">
            <a:off x="227013" y="1141413"/>
            <a:ext cx="671512" cy="346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200" b="0">
                <a:solidFill>
                  <a:schemeClr val="tx1"/>
                </a:solidFill>
                <a:latin typeface="Arial Narrow" pitchFamily="34" charset="0"/>
              </a:rPr>
              <a:t>Time (processor cycle)</a:t>
            </a:r>
          </a:p>
        </p:txBody>
      </p:sp>
      <p:sp>
        <p:nvSpPr>
          <p:cNvPr id="17467" name="Line 249"/>
          <p:cNvSpPr>
            <a:spLocks noChangeShapeType="1"/>
          </p:cNvSpPr>
          <p:nvPr/>
        </p:nvSpPr>
        <p:spPr bwMode="auto">
          <a:xfrm>
            <a:off x="533400" y="4648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8" name="Text Box 250"/>
          <p:cNvSpPr txBox="1">
            <a:spLocks noChangeArrowheads="1"/>
          </p:cNvSpPr>
          <p:nvPr/>
        </p:nvSpPr>
        <p:spPr bwMode="auto">
          <a:xfrm>
            <a:off x="838200" y="1076325"/>
            <a:ext cx="12493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Arial Narrow" pitchFamily="34" charset="0"/>
              </a:rPr>
              <a:t>Superscalar</a:t>
            </a:r>
          </a:p>
        </p:txBody>
      </p:sp>
      <p:sp>
        <p:nvSpPr>
          <p:cNvPr id="17469" name="Text Box 251"/>
          <p:cNvSpPr txBox="1">
            <a:spLocks noChangeArrowheads="1"/>
          </p:cNvSpPr>
          <p:nvPr/>
        </p:nvSpPr>
        <p:spPr bwMode="auto">
          <a:xfrm>
            <a:off x="2438400" y="1076325"/>
            <a:ext cx="13668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tx1"/>
                </a:solidFill>
                <a:latin typeface="Arial Narrow" pitchFamily="34" charset="0"/>
              </a:rPr>
              <a:t>Fine-Grained</a:t>
            </a:r>
          </a:p>
        </p:txBody>
      </p:sp>
      <p:sp>
        <p:nvSpPr>
          <p:cNvPr id="17470" name="Text Box 252"/>
          <p:cNvSpPr txBox="1">
            <a:spLocks noChangeArrowheads="1"/>
          </p:cNvSpPr>
          <p:nvPr/>
        </p:nvSpPr>
        <p:spPr bwMode="auto">
          <a:xfrm>
            <a:off x="3733800" y="1076325"/>
            <a:ext cx="16033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tx1"/>
                </a:solidFill>
                <a:latin typeface="Arial Narrow" pitchFamily="34" charset="0"/>
              </a:rPr>
              <a:t>Coarse-Grained</a:t>
            </a:r>
          </a:p>
        </p:txBody>
      </p:sp>
      <p:sp>
        <p:nvSpPr>
          <p:cNvPr id="17471" name="Text Box 253"/>
          <p:cNvSpPr txBox="1">
            <a:spLocks noChangeArrowheads="1"/>
          </p:cNvSpPr>
          <p:nvPr/>
        </p:nvSpPr>
        <p:spPr bwMode="auto">
          <a:xfrm>
            <a:off x="5376863" y="1055688"/>
            <a:ext cx="16129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tx1"/>
                </a:solidFill>
                <a:latin typeface="Arial Narrow" pitchFamily="34" charset="0"/>
              </a:rPr>
              <a:t>Multiprocessing</a:t>
            </a:r>
          </a:p>
        </p:txBody>
      </p:sp>
      <p:sp>
        <p:nvSpPr>
          <p:cNvPr id="17472" name="Text Box 254"/>
          <p:cNvSpPr txBox="1">
            <a:spLocks noChangeArrowheads="1"/>
          </p:cNvSpPr>
          <p:nvPr/>
        </p:nvSpPr>
        <p:spPr bwMode="auto">
          <a:xfrm>
            <a:off x="7086600" y="847725"/>
            <a:ext cx="15303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tx1"/>
                </a:solidFill>
                <a:latin typeface="Arial Narrow" pitchFamily="34" charset="0"/>
              </a:rPr>
              <a:t>Simultaneous</a:t>
            </a:r>
          </a:p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tx1"/>
                </a:solidFill>
                <a:latin typeface="Arial Narrow" pitchFamily="34" charset="0"/>
              </a:rPr>
              <a:t>Multithreading</a:t>
            </a:r>
          </a:p>
        </p:txBody>
      </p:sp>
      <p:sp>
        <p:nvSpPr>
          <p:cNvPr id="17473" name="Rectangle 255"/>
          <p:cNvSpPr>
            <a:spLocks noChangeArrowheads="1"/>
          </p:cNvSpPr>
          <p:nvPr/>
        </p:nvSpPr>
        <p:spPr bwMode="auto">
          <a:xfrm>
            <a:off x="2209800" y="54864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endParaRPr lang="en-US" altLang="en-US" sz="3200" b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7474" name="Rectangle 256" descr="Wide downward diagonal"/>
          <p:cNvSpPr>
            <a:spLocks noChangeArrowheads="1"/>
          </p:cNvSpPr>
          <p:nvPr/>
        </p:nvSpPr>
        <p:spPr bwMode="auto">
          <a:xfrm>
            <a:off x="2209800" y="5867400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75" name="Rectangle 257"/>
          <p:cNvSpPr>
            <a:spLocks noChangeArrowheads="1"/>
          </p:cNvSpPr>
          <p:nvPr/>
        </p:nvSpPr>
        <p:spPr bwMode="auto">
          <a:xfrm>
            <a:off x="4419600" y="548640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76" name="Rectangle 258" descr="Small checker board"/>
          <p:cNvSpPr>
            <a:spLocks noChangeArrowheads="1"/>
          </p:cNvSpPr>
          <p:nvPr/>
        </p:nvSpPr>
        <p:spPr bwMode="auto">
          <a:xfrm>
            <a:off x="4419600" y="5867400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77" name="Rectangle 259" descr="Small grid"/>
          <p:cNvSpPr>
            <a:spLocks noChangeArrowheads="1"/>
          </p:cNvSpPr>
          <p:nvPr/>
        </p:nvSpPr>
        <p:spPr bwMode="auto">
          <a:xfrm>
            <a:off x="6477000" y="5486400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78" name="Rectangle 260"/>
          <p:cNvSpPr>
            <a:spLocks noChangeArrowheads="1"/>
          </p:cNvSpPr>
          <p:nvPr/>
        </p:nvSpPr>
        <p:spPr bwMode="auto">
          <a:xfrm>
            <a:off x="6477000" y="58674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7479" name="Text Box 261"/>
          <p:cNvSpPr txBox="1">
            <a:spLocks noChangeArrowheads="1"/>
          </p:cNvSpPr>
          <p:nvPr/>
        </p:nvSpPr>
        <p:spPr bwMode="auto">
          <a:xfrm>
            <a:off x="2498725" y="5394325"/>
            <a:ext cx="847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0">
                <a:solidFill>
                  <a:schemeClr val="tx1"/>
                </a:solidFill>
                <a:latin typeface="Arial Narrow" pitchFamily="34" charset="0"/>
              </a:rPr>
              <a:t>Thread 1</a:t>
            </a:r>
          </a:p>
        </p:txBody>
      </p:sp>
      <p:sp>
        <p:nvSpPr>
          <p:cNvPr id="17480" name="Text Box 262"/>
          <p:cNvSpPr txBox="1">
            <a:spLocks noChangeArrowheads="1"/>
          </p:cNvSpPr>
          <p:nvPr/>
        </p:nvSpPr>
        <p:spPr bwMode="auto">
          <a:xfrm>
            <a:off x="2505075" y="5791200"/>
            <a:ext cx="847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0">
                <a:solidFill>
                  <a:schemeClr val="tx1"/>
                </a:solidFill>
                <a:latin typeface="Arial Narrow" pitchFamily="34" charset="0"/>
              </a:rPr>
              <a:t>Thread 2</a:t>
            </a:r>
          </a:p>
        </p:txBody>
      </p:sp>
      <p:sp>
        <p:nvSpPr>
          <p:cNvPr id="17481" name="Text Box 263"/>
          <p:cNvSpPr txBox="1">
            <a:spLocks noChangeArrowheads="1"/>
          </p:cNvSpPr>
          <p:nvPr/>
        </p:nvSpPr>
        <p:spPr bwMode="auto">
          <a:xfrm>
            <a:off x="4800600" y="5410200"/>
            <a:ext cx="847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0">
                <a:solidFill>
                  <a:schemeClr val="tx1"/>
                </a:solidFill>
                <a:latin typeface="Arial Narrow" pitchFamily="34" charset="0"/>
              </a:rPr>
              <a:t>Thread 3</a:t>
            </a:r>
          </a:p>
        </p:txBody>
      </p:sp>
      <p:sp>
        <p:nvSpPr>
          <p:cNvPr id="17482" name="Text Box 264"/>
          <p:cNvSpPr txBox="1">
            <a:spLocks noChangeArrowheads="1"/>
          </p:cNvSpPr>
          <p:nvPr/>
        </p:nvSpPr>
        <p:spPr bwMode="auto">
          <a:xfrm>
            <a:off x="4800600" y="5791200"/>
            <a:ext cx="847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0">
                <a:solidFill>
                  <a:schemeClr val="tx1"/>
                </a:solidFill>
                <a:latin typeface="Arial Narrow" pitchFamily="34" charset="0"/>
              </a:rPr>
              <a:t>Thread 4</a:t>
            </a:r>
          </a:p>
        </p:txBody>
      </p:sp>
      <p:sp>
        <p:nvSpPr>
          <p:cNvPr id="17483" name="Text Box 265"/>
          <p:cNvSpPr txBox="1">
            <a:spLocks noChangeArrowheads="1"/>
          </p:cNvSpPr>
          <p:nvPr/>
        </p:nvSpPr>
        <p:spPr bwMode="auto">
          <a:xfrm>
            <a:off x="6781800" y="5410200"/>
            <a:ext cx="847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0">
                <a:solidFill>
                  <a:schemeClr val="tx1"/>
                </a:solidFill>
                <a:latin typeface="Arial Narrow" pitchFamily="34" charset="0"/>
              </a:rPr>
              <a:t>Thread 5</a:t>
            </a:r>
          </a:p>
        </p:txBody>
      </p:sp>
      <p:sp>
        <p:nvSpPr>
          <p:cNvPr id="17484" name="Text Box 266"/>
          <p:cNvSpPr txBox="1">
            <a:spLocks noChangeArrowheads="1"/>
          </p:cNvSpPr>
          <p:nvPr/>
        </p:nvSpPr>
        <p:spPr bwMode="auto">
          <a:xfrm>
            <a:off x="6781800" y="5791200"/>
            <a:ext cx="755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hlink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hlink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hlink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hlink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hlink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0">
                <a:solidFill>
                  <a:schemeClr val="tx1"/>
                </a:solidFill>
                <a:latin typeface="Arial Narrow" pitchFamily="34" charset="0"/>
              </a:rPr>
              <a:t>Idle slot</a:t>
            </a:r>
          </a:p>
        </p:txBody>
      </p:sp>
      <p:sp>
        <p:nvSpPr>
          <p:cNvPr id="27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</p:spPr>
        <p:txBody>
          <a:bodyPr/>
          <a:lstStyle/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509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ARM Cortex-A8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in iPhone 4</a:t>
            </a:r>
          </a:p>
          <a:p>
            <a:r>
              <a:rPr lang="en-US" dirty="0" smtClean="0"/>
              <a:t>Dual-issue, statically scheduled, dynamic issue detection, 0-2 instructions issue/clock.</a:t>
            </a:r>
          </a:p>
          <a:p>
            <a:r>
              <a:rPr lang="en-US" dirty="0" smtClean="0"/>
              <a:t>13-stage pipeline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73986"/>
            <a:ext cx="6912768" cy="317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66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ARM Cortex-A8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37606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48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ARM Cortex-A8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692320" cy="507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23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Dependence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Dependencies are a property of programs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Pipeline organization determines if dependence is detected and if it causes a stall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Data dependence conveys: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Possibility of a hazard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Order in which results must be calculated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Upper bound on exploitable instruction level parallelism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Dependencies that flow through memory locations are difficult to detect</a:t>
            </a:r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8265583" y="511587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Intel Core i7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 smtClean="0"/>
              <a:t>Copyright © 2012, Elsevier Inc. All rights reserved.</a:t>
            </a:r>
            <a:endParaRPr lang="en-AU" dirty="0"/>
          </a:p>
        </p:txBody>
      </p:sp>
      <p:pic>
        <p:nvPicPr>
          <p:cNvPr id="5122" name="Picture 2" descr="http://images.bit-tech.net/content_images/2008/11/intel-core-i7-nehalem-architecture-dive/nehalem-pipeline-l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4"/>
            <a:ext cx="6264696" cy="547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0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Dependence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Two instructions use the same name but no flow of information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Not a true data dependence, </a:t>
            </a:r>
            <a:r>
              <a:rPr lang="en-US" sz="2400" i="1" dirty="0" smtClean="0"/>
              <a:t>but is a problem when reordering instructions</a:t>
            </a:r>
          </a:p>
          <a:p>
            <a:pPr lvl="1">
              <a:lnSpc>
                <a:spcPct val="90000"/>
              </a:lnSpc>
            </a:pPr>
            <a:r>
              <a:rPr lang="en-US" sz="2400" i="1" dirty="0" err="1" smtClean="0"/>
              <a:t>Antidependence</a:t>
            </a:r>
            <a:r>
              <a:rPr lang="en-US" sz="2400" dirty="0" smtClean="0"/>
              <a:t>:  instruction j writes a register or memory location that instruction </a:t>
            </a:r>
            <a:r>
              <a:rPr lang="en-US" sz="2400" dirty="0" err="1" smtClean="0"/>
              <a:t>i</a:t>
            </a:r>
            <a:r>
              <a:rPr lang="en-US" sz="2400" dirty="0" smtClean="0"/>
              <a:t> reads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Initial ordering (</a:t>
            </a:r>
            <a:r>
              <a:rPr lang="en-US" sz="2000" dirty="0" err="1" smtClean="0"/>
              <a:t>i</a:t>
            </a:r>
            <a:r>
              <a:rPr lang="en-US" sz="2000" dirty="0" smtClean="0"/>
              <a:t> before j) must be preserved</a:t>
            </a:r>
          </a:p>
          <a:p>
            <a:pPr lvl="1">
              <a:lnSpc>
                <a:spcPct val="90000"/>
              </a:lnSpc>
            </a:pPr>
            <a:r>
              <a:rPr lang="en-US" sz="2400" i="1" dirty="0" smtClean="0"/>
              <a:t>Output dependence</a:t>
            </a:r>
            <a:r>
              <a:rPr lang="en-US" sz="2400" dirty="0" smtClean="0"/>
              <a:t>:  instruction </a:t>
            </a:r>
            <a:r>
              <a:rPr lang="en-US" sz="2400" dirty="0" err="1" smtClean="0"/>
              <a:t>i</a:t>
            </a:r>
            <a:r>
              <a:rPr lang="en-US" sz="2400" dirty="0" smtClean="0"/>
              <a:t> and instruction j write the same register or memory location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Ordering must be preserved</a:t>
            </a:r>
          </a:p>
          <a:p>
            <a:pPr lvl="2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To resolve, use renaming techniques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8265583" y="511587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Other Factors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Data Hazards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Read after write (RAW)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Write after write (WAW)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Write after read (WAR)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Control Dependence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Ordering of instruction </a:t>
            </a:r>
            <a:r>
              <a:rPr lang="en-US" sz="2400" dirty="0" err="1" smtClean="0"/>
              <a:t>i</a:t>
            </a:r>
            <a:r>
              <a:rPr lang="en-US" sz="2400" dirty="0" smtClean="0"/>
              <a:t> with respect to a branch instruction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Instruction control dependent on a branch cannot be moved before the branch so that its execution is no longer controller by the branch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An instruction not control dependent on a branch cannot be moved after the branch so that its execution is controlled by the branch</a:t>
            </a:r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8265583" y="511587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8549" y="909514"/>
            <a:ext cx="4967907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OR instruction dependent on DADDU and DSUBU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Assume R4 isn’t used after skip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Possible to move DSUBU before the branch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8265583" y="511587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908720"/>
            <a:ext cx="3096344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</a:t>
            </a:r>
            <a:r>
              <a:rPr kumimoji="0" lang="en-US" sz="2400" b="0" i="0" u="sng" strike="noStrike" kern="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1:</a:t>
            </a:r>
            <a:endParaRPr kumimoji="0" lang="en-US" sz="2400" b="0" i="0" u="sng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DADDU R1,R2,R3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r>
              <a:rPr lang="en-US" sz="2000" kern="0" dirty="0" smtClean="0">
                <a:solidFill>
                  <a:srgbClr val="003399"/>
                </a:solidFill>
                <a:latin typeface="+mn-lt"/>
              </a:rPr>
              <a:t>	BEQZ R4,L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DSUBU R1,R1,R6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r>
              <a:rPr lang="en-US" sz="2000" kern="0" dirty="0" smtClean="0">
                <a:solidFill>
                  <a:srgbClr val="003399"/>
                </a:solidFill>
                <a:latin typeface="+mn-lt"/>
              </a:rPr>
              <a:t>L:	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OR R7,R1,R8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endParaRPr lang="en-US" sz="2000" kern="0" dirty="0" smtClean="0">
              <a:solidFill>
                <a:srgbClr val="003399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Arial" pitchFamily="34" charset="0"/>
              <a:buChar char="•"/>
              <a:tabLst/>
              <a:defRPr/>
            </a:pPr>
            <a:r>
              <a:rPr lang="en-US" sz="2400" u="sng" kern="0" dirty="0" smtClean="0">
                <a:solidFill>
                  <a:srgbClr val="003399"/>
                </a:solidFill>
                <a:latin typeface="+mn-lt"/>
              </a:rPr>
              <a:t>Example 2: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r>
              <a:rPr lang="en-US" sz="2000" kern="0" noProof="0" dirty="0" smtClean="0">
                <a:solidFill>
                  <a:srgbClr val="003399"/>
                </a:solidFill>
                <a:latin typeface="+mn-lt"/>
              </a:rPr>
              <a:t>	DADDU R1,R2,R3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r>
              <a:rPr kumimoji="0" lang="en-US" sz="2000" b="0" i="0" u="none" strike="noStrike" kern="0" cap="none" spc="0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BEQZ R12,skip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r>
              <a:rPr lang="en-US" sz="2000" kern="0" noProof="0" dirty="0" smtClean="0">
                <a:solidFill>
                  <a:srgbClr val="003399"/>
                </a:solidFill>
                <a:latin typeface="+mn-lt"/>
              </a:rPr>
              <a:t>	DSUBU R4,R5,R6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r>
              <a:rPr kumimoji="0" lang="en-US" sz="2000" b="0" i="0" u="none" strike="noStrike" kern="0" cap="none" spc="0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DADDU R5,R4,R9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r>
              <a:rPr lang="en-US" sz="2000" kern="0" noProof="0" dirty="0" smtClean="0">
                <a:solidFill>
                  <a:srgbClr val="003399"/>
                </a:solidFill>
                <a:latin typeface="+mn-lt"/>
              </a:rPr>
              <a:t>skip: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r>
              <a:rPr kumimoji="0" lang="en-US" sz="2000" b="0" i="0" u="none" strike="noStrike" kern="0" cap="none" spc="0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OR</a:t>
            </a:r>
            <a:r>
              <a:rPr kumimoji="0" lang="en-US" sz="2000" b="0" i="0" u="none" strike="noStrike" kern="0" cap="none" spc="0" normalizeH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R7,R8,R9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2012, Elsevier Inc. All rights reserved.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32788"/>
            <a:ext cx="8281987" cy="584775"/>
          </a:xfrm>
        </p:spPr>
        <p:txBody>
          <a:bodyPr/>
          <a:lstStyle/>
          <a:p>
            <a:r>
              <a:rPr lang="en-AU" sz="3200" dirty="0" smtClean="0"/>
              <a:t>Compiler Techniques for Exposing ILP</a:t>
            </a:r>
            <a:endParaRPr lang="en-AU" sz="3200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Pipeline scheduling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Separate dependent instruction from the source instruction by the pipeline latency of the source instruction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Example: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/>
              <a:t>for (</a:t>
            </a:r>
            <a:r>
              <a:rPr lang="en-US" dirty="0" err="1" smtClean="0"/>
              <a:t>i</a:t>
            </a:r>
            <a:r>
              <a:rPr lang="en-US" dirty="0" smtClean="0"/>
              <a:t>=999; </a:t>
            </a:r>
            <a:r>
              <a:rPr lang="en-US" dirty="0" err="1" smtClean="0"/>
              <a:t>i</a:t>
            </a:r>
            <a:r>
              <a:rPr lang="en-US" dirty="0" smtClean="0"/>
              <a:t>&gt;=0; </a:t>
            </a:r>
            <a:r>
              <a:rPr lang="en-US" dirty="0" err="1" smtClean="0"/>
              <a:t>i</a:t>
            </a:r>
            <a:r>
              <a:rPr lang="en-US" dirty="0" smtClean="0"/>
              <a:t>=i-1)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/>
              <a:t>  x[</a:t>
            </a:r>
            <a:r>
              <a:rPr lang="en-US" dirty="0" err="1" smtClean="0"/>
              <a:t>i</a:t>
            </a:r>
            <a:r>
              <a:rPr lang="en-US" dirty="0" smtClean="0"/>
              <a:t>] = x[</a:t>
            </a:r>
            <a:r>
              <a:rPr lang="en-US" dirty="0" err="1" smtClean="0"/>
              <a:t>i</a:t>
            </a:r>
            <a:r>
              <a:rPr lang="en-US" dirty="0" smtClean="0"/>
              <a:t>] + s;</a:t>
            </a:r>
          </a:p>
          <a:p>
            <a:pPr lvl="1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7793148" y="984024"/>
            <a:ext cx="2334998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Compiler Techniques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54946"/>
            <a:ext cx="72675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d4e">
  <a:themeElements>
    <a:clrScheme name="1_cod4e 7">
      <a:dk1>
        <a:srgbClr val="000000"/>
      </a:dk1>
      <a:lt1>
        <a:srgbClr val="FFFFFF"/>
      </a:lt1>
      <a:dk2>
        <a:srgbClr val="0039A6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1_cod4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6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6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1_cod4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4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4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7">
        <a:dk1>
          <a:srgbClr val="000000"/>
        </a:dk1>
        <a:lt1>
          <a:srgbClr val="FFFFFF"/>
        </a:lt1>
        <a:dk2>
          <a:srgbClr val="0039A6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cod4e</Template>
  <TotalTime>24505</TotalTime>
  <Words>3374</Words>
  <Application>Microsoft Office PowerPoint</Application>
  <PresentationFormat>On-screen Show (4:3)</PresentationFormat>
  <Paragraphs>689</Paragraphs>
  <Slides>50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1_cod4e</vt:lpstr>
      <vt:lpstr>PowerPoint Presentation</vt:lpstr>
      <vt:lpstr>Introduction</vt:lpstr>
      <vt:lpstr>Instruction-Level Parallelism</vt:lpstr>
      <vt:lpstr>Data Dependence</vt:lpstr>
      <vt:lpstr>Data Dependence</vt:lpstr>
      <vt:lpstr>Name Dependence</vt:lpstr>
      <vt:lpstr>Other Factors</vt:lpstr>
      <vt:lpstr>Examples</vt:lpstr>
      <vt:lpstr>Compiler Techniques for Exposing ILP</vt:lpstr>
      <vt:lpstr>Pipeline Stalls</vt:lpstr>
      <vt:lpstr>Pipeline Scheduling</vt:lpstr>
      <vt:lpstr>Loop Unrolling</vt:lpstr>
      <vt:lpstr>Loop Unrolling/Pipeline Scheduling</vt:lpstr>
      <vt:lpstr>Strip Mining</vt:lpstr>
      <vt:lpstr>Branch Prediction</vt:lpstr>
      <vt:lpstr>Branch Prediction Performance</vt:lpstr>
      <vt:lpstr>Dynamic Scheduling</vt:lpstr>
      <vt:lpstr>Dynamic Scheduling</vt:lpstr>
      <vt:lpstr>Register Renaming</vt:lpstr>
      <vt:lpstr>Register Renaming</vt:lpstr>
      <vt:lpstr>Register Renaming</vt:lpstr>
      <vt:lpstr>Tomasulo’s Algorithm</vt:lpstr>
      <vt:lpstr>Tomasulo’s Algorithm</vt:lpstr>
      <vt:lpstr>Example</vt:lpstr>
      <vt:lpstr>Hardware-Based Speculation</vt:lpstr>
      <vt:lpstr>Reorder Buffer</vt:lpstr>
      <vt:lpstr>Reorder Buffer</vt:lpstr>
      <vt:lpstr>Multiple Issue and Static Scheduling</vt:lpstr>
      <vt:lpstr>Multiple Issue</vt:lpstr>
      <vt:lpstr>VLIW Processors</vt:lpstr>
      <vt:lpstr>VLIW Processors</vt:lpstr>
      <vt:lpstr>Dynamic Scheduling, Multiple Issue, and Speculation</vt:lpstr>
      <vt:lpstr>Overview of Design</vt:lpstr>
      <vt:lpstr>Multiple Issue</vt:lpstr>
      <vt:lpstr>Example</vt:lpstr>
      <vt:lpstr>Example (No Speculation)</vt:lpstr>
      <vt:lpstr>Example</vt:lpstr>
      <vt:lpstr>Branch-Target Buffer</vt:lpstr>
      <vt:lpstr>Branch Folding</vt:lpstr>
      <vt:lpstr>Return Address Predictor</vt:lpstr>
      <vt:lpstr>Integrated Instruction Fetch Unit</vt:lpstr>
      <vt:lpstr>Register Renaming</vt:lpstr>
      <vt:lpstr>Integrated Issue and Renaming</vt:lpstr>
      <vt:lpstr>How Much?</vt:lpstr>
      <vt:lpstr>Energy Efficiency</vt:lpstr>
      <vt:lpstr>Multithreaded Categories</vt:lpstr>
      <vt:lpstr>The ARM Cortex-A8</vt:lpstr>
      <vt:lpstr>The ARM Cortex-A8</vt:lpstr>
      <vt:lpstr>The ARM Cortex-A8</vt:lpstr>
      <vt:lpstr>The Intel Core i7</vt:lpstr>
    </vt:vector>
  </TitlesOfParts>
  <Company>Ashenden Designs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Ashenden</dc:creator>
  <cp:lastModifiedBy>Abandah</cp:lastModifiedBy>
  <cp:revision>451</cp:revision>
  <cp:lastPrinted>2014-04-14T07:49:56Z</cp:lastPrinted>
  <dcterms:created xsi:type="dcterms:W3CDTF">2008-07-27T22:34:41Z</dcterms:created>
  <dcterms:modified xsi:type="dcterms:W3CDTF">2014-04-14T07:50:40Z</dcterms:modified>
</cp:coreProperties>
</file>